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7" r:id="rId3"/>
    <p:sldId id="259" r:id="rId4"/>
    <p:sldId id="260" r:id="rId5"/>
    <p:sldId id="262" r:id="rId6"/>
    <p:sldId id="263" r:id="rId7"/>
    <p:sldId id="276" r:id="rId8"/>
    <p:sldId id="264" r:id="rId9"/>
    <p:sldId id="277" r:id="rId10"/>
    <p:sldId id="265" r:id="rId11"/>
    <p:sldId id="269" r:id="rId12"/>
    <p:sldId id="268" r:id="rId13"/>
    <p:sldId id="279" r:id="rId14"/>
    <p:sldId id="270" r:id="rId15"/>
    <p:sldId id="271" r:id="rId16"/>
    <p:sldId id="272" r:id="rId17"/>
    <p:sldId id="278" r:id="rId18"/>
    <p:sldId id="273" r:id="rId19"/>
    <p:sldId id="274" r:id="rId20"/>
    <p:sldId id="275" r:id="rId21"/>
  </p:sldIdLst>
  <p:sldSz cx="12192000" cy="6858000"/>
  <p:notesSz cx="6797675" cy="987266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7D6"/>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112" d="100"/>
          <a:sy n="112" d="100"/>
        </p:scale>
        <p:origin x="-510" y="-72"/>
      </p:cViewPr>
      <p:guideLst>
        <p:guide orient="horz" pos="2160"/>
        <p:guide pos="3840"/>
      </p:guideLst>
    </p:cSldViewPr>
  </p:slideViewPr>
  <p:outlineViewPr>
    <p:cViewPr>
      <p:scale>
        <a:sx n="33" d="100"/>
        <a:sy n="33" d="100"/>
      </p:scale>
      <p:origin x="0" y="-21732"/>
    </p:cViewPr>
  </p:outlin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hr-HR"/>
          </a:p>
        </p:txBody>
      </p:sp>
      <p:sp>
        <p:nvSpPr>
          <p:cNvPr id="3" name="Rezervirano mjesto datuma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4B109784-1242-49CB-93FF-86A56047DA7D}" type="datetimeFigureOut">
              <a:rPr lang="hr-HR" smtClean="0"/>
              <a:t>11.11.2021</a:t>
            </a:fld>
            <a:endParaRPr lang="hr-HR"/>
          </a:p>
        </p:txBody>
      </p:sp>
      <p:sp>
        <p:nvSpPr>
          <p:cNvPr id="4" name="Rezervirano mjesto slike slajda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hr-HR"/>
          </a:p>
        </p:txBody>
      </p:sp>
      <p:sp>
        <p:nvSpPr>
          <p:cNvPr id="5" name="Rezervirano mjesto bilježaka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8043E68F-6E9A-4BD0-8980-A35A7ACF2057}" type="slidenum">
              <a:rPr lang="hr-HR" smtClean="0"/>
              <a:t>‹#›</a:t>
            </a:fld>
            <a:endParaRPr lang="hr-HR"/>
          </a:p>
        </p:txBody>
      </p:sp>
    </p:spTree>
    <p:extLst>
      <p:ext uri="{BB962C8B-B14F-4D97-AF65-F5344CB8AC3E}">
        <p14:creationId xmlns:p14="http://schemas.microsoft.com/office/powerpoint/2010/main" val="256189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8043E68F-6E9A-4BD0-8980-A35A7ACF2057}" type="slidenum">
              <a:rPr lang="hr-HR" smtClean="0"/>
              <a:t>12</a:t>
            </a:fld>
            <a:endParaRPr lang="hr-HR"/>
          </a:p>
        </p:txBody>
      </p:sp>
    </p:spTree>
    <p:extLst>
      <p:ext uri="{BB962C8B-B14F-4D97-AF65-F5344CB8AC3E}">
        <p14:creationId xmlns:p14="http://schemas.microsoft.com/office/powerpoint/2010/main" val="208678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r-HR"/>
              <a:t>Uredite stil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Uredite stil podnaslova matrice</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8286421"/>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3" name="Date Placeholder 2"/>
          <p:cNvSpPr>
            <a:spLocks noGrp="1"/>
          </p:cNvSpPr>
          <p:nvPr>
            <p:ph type="dt" sz="half" idx="10"/>
          </p:nvPr>
        </p:nvSpPr>
        <p:spPr/>
        <p:txBody>
          <a:bodyPr/>
          <a:lstStyle/>
          <a:p>
            <a:fld id="{E98AFD69-E945-4ED3-8CBF-D2C4359E0110}" type="datetimeFigureOut">
              <a:rPr lang="hr-HR" smtClean="0"/>
              <a:t>11.11.2021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992030816"/>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Uredite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297669116"/>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r-HR"/>
              <a:t>Uredite stil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49960898"/>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r-HR"/>
              <a:t>Uredite stil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7949784"/>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r-HR"/>
              <a:t>Uredite stil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Uredite stilove teksta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5376511"/>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r-HR"/>
              <a:t>Uredite stil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Uredite stilove teksta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993568114"/>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r-HR"/>
              <a:t>Uredite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363176609"/>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r-HR"/>
              <a:t>Uredite stil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259165169"/>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Content Placeholder 2"/>
          <p:cNvSpPr>
            <a:spLocks noGrp="1"/>
          </p:cNvSpPr>
          <p:nvPr>
            <p:ph idx="1"/>
          </p:nvPr>
        </p:nvSpPr>
        <p:spPr/>
        <p:txBody>
          <a:bodyPr anchor="ct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98882353"/>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r-HR"/>
              <a:t>Uredite stil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98AFD69-E945-4ED3-8CBF-D2C4359E0110}" type="datetimeFigureOut">
              <a:rPr lang="hr-HR" smtClean="0"/>
              <a:t>11.11.2021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152907062"/>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E98AFD69-E945-4ED3-8CBF-D2C4359E0110}" type="datetimeFigureOut">
              <a:rPr lang="hr-HR" smtClean="0"/>
              <a:t>11.11.2021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023657530"/>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Uredite stil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E98AFD69-E945-4ED3-8CBF-D2C4359E0110}" type="datetimeFigureOut">
              <a:rPr lang="hr-HR" smtClean="0"/>
              <a:t>11.11.2021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536308549"/>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Date Placeholder 2"/>
          <p:cNvSpPr>
            <a:spLocks noGrp="1"/>
          </p:cNvSpPr>
          <p:nvPr>
            <p:ph type="dt" sz="half" idx="10"/>
          </p:nvPr>
        </p:nvSpPr>
        <p:spPr/>
        <p:txBody>
          <a:bodyPr/>
          <a:lstStyle/>
          <a:p>
            <a:fld id="{E98AFD69-E945-4ED3-8CBF-D2C4359E0110}" type="datetimeFigureOut">
              <a:rPr lang="hr-HR" smtClean="0"/>
              <a:t>11.11.2021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264318554"/>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AFD69-E945-4ED3-8CBF-D2C4359E0110}" type="datetimeFigureOut">
              <a:rPr lang="hr-HR" smtClean="0"/>
              <a:t>11.11.2021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862198921"/>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r-HR"/>
              <a:t>Uredite stil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E98AFD69-E945-4ED3-8CBF-D2C4359E0110}" type="datetimeFigureOut">
              <a:rPr lang="hr-HR" smtClean="0"/>
              <a:t>11.11.2021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667856805"/>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r-HR"/>
              <a:t>Uredite stil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E98AFD69-E945-4ED3-8CBF-D2C4359E0110}" type="datetimeFigureOut">
              <a:rPr lang="hr-HR" smtClean="0"/>
              <a:t>11.11.2021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823108757"/>
      </p:ext>
    </p:extLst>
  </p:cSld>
  <p:clrMapOvr>
    <a:masterClrMapping/>
  </p:clrMapOvr>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r-HR"/>
              <a:t>Uredite stil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98AFD69-E945-4ED3-8CBF-D2C4359E0110}" type="datetimeFigureOut">
              <a:rPr lang="hr-HR" smtClean="0"/>
              <a:t>11.11.2021</a:t>
            </a:fld>
            <a:endParaRPr lang="hr-H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hr-H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C3E36C9-52E5-4713-8F7B-9E13F9E6F4C3}" type="slidenum">
              <a:rPr lang="hr-HR" smtClean="0"/>
              <a:t>‹#›</a:t>
            </a:fld>
            <a:endParaRPr lang="hr-HR"/>
          </a:p>
        </p:txBody>
      </p:sp>
    </p:spTree>
    <p:extLst>
      <p:ext uri="{BB962C8B-B14F-4D97-AF65-F5344CB8AC3E}">
        <p14:creationId xmlns:p14="http://schemas.microsoft.com/office/powerpoint/2010/main" val="4130916805"/>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mc:AlternateContent xmlns:mc="http://schemas.openxmlformats.org/markup-compatibility/2006" xmlns:p14="http://schemas.microsoft.com/office/powerpoint/2010/main">
    <mc:Choice Requires="p14">
      <p:transition spd="slow" p14:dur="1300" advClick="0" advTm="2000">
        <p14:ripple/>
      </p:transition>
    </mc:Choice>
    <mc:Fallback xmlns="">
      <p:transition spd="slow" advClick="0" advTm="2000">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nacelnik@humnasutli.hr" TargetMode="External"/><Relationship Id="rId2" Type="http://schemas.openxmlformats.org/officeDocument/2006/relationships/hyperlink" Target="mailto:racunovodstvo@humnasutli.hr"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416" y="228601"/>
            <a:ext cx="967317" cy="1270837"/>
          </a:xfrm>
          <a:prstGeom prst="rect">
            <a:avLst/>
          </a:prstGeom>
        </p:spPr>
      </p:pic>
      <p:sp>
        <p:nvSpPr>
          <p:cNvPr id="3" name="Podnaslov 2"/>
          <p:cNvSpPr>
            <a:spLocks noGrp="1"/>
          </p:cNvSpPr>
          <p:nvPr>
            <p:ph type="subTitle" idx="1"/>
          </p:nvPr>
        </p:nvSpPr>
        <p:spPr>
          <a:xfrm>
            <a:off x="1591733" y="1845734"/>
            <a:ext cx="7987696" cy="3748040"/>
          </a:xfrm>
        </p:spPr>
        <p:txBody>
          <a:bodyPr>
            <a:normAutofit/>
          </a:bodyPr>
          <a:lstStyle/>
          <a:p>
            <a:pPr algn="ctr"/>
            <a:endParaRPr lang="hr-HR" sz="3600" dirty="0">
              <a:solidFill>
                <a:schemeClr val="tx1"/>
              </a:solidFill>
              <a:effectLst>
                <a:outerShdw blurRad="38100" dist="38100" dir="2700000" algn="tl">
                  <a:srgbClr val="000000">
                    <a:alpha val="43137"/>
                  </a:srgbClr>
                </a:outerShdw>
              </a:effectLst>
            </a:endParaRPr>
          </a:p>
          <a:p>
            <a:pPr algn="ctr"/>
            <a:r>
              <a:rPr lang="hr-HR" sz="4400" dirty="0">
                <a:solidFill>
                  <a:schemeClr val="tx1"/>
                </a:solidFill>
                <a:effectLst>
                  <a:outerShdw blurRad="38100" dist="38100" dir="2700000" algn="tl">
                    <a:srgbClr val="000000">
                      <a:alpha val="43137"/>
                    </a:srgbClr>
                  </a:outerShdw>
                </a:effectLst>
              </a:rPr>
              <a:t>OPĆINA HUM NA SUTLI</a:t>
            </a:r>
            <a:endParaRPr lang="hr-HR" sz="3600" dirty="0">
              <a:solidFill>
                <a:schemeClr val="tx1"/>
              </a:solidFill>
              <a:effectLst>
                <a:outerShdw blurRad="38100" dist="38100" dir="2700000" algn="tl">
                  <a:srgbClr val="000000">
                    <a:alpha val="43137"/>
                  </a:srgbClr>
                </a:outerShdw>
              </a:effectLst>
            </a:endParaRPr>
          </a:p>
          <a:p>
            <a:pPr algn="ctr"/>
            <a:r>
              <a:rPr lang="hr-HR" sz="3600" dirty="0">
                <a:solidFill>
                  <a:schemeClr val="tx1"/>
                </a:solidFill>
                <a:effectLst>
                  <a:outerShdw blurRad="38100" dist="38100" dir="2700000" algn="tl">
                    <a:srgbClr val="000000">
                      <a:alpha val="43137"/>
                    </a:srgbClr>
                  </a:outerShdw>
                </a:effectLst>
              </a:rPr>
              <a:t>VODIČ ZA GRAĐANE UZ PRORAČUN ZA </a:t>
            </a:r>
          </a:p>
          <a:p>
            <a:pPr algn="ctr"/>
            <a:r>
              <a:rPr lang="hr-HR" sz="3600" dirty="0" smtClean="0">
                <a:solidFill>
                  <a:schemeClr val="tx1"/>
                </a:solidFill>
                <a:effectLst>
                  <a:outerShdw blurRad="38100" dist="38100" dir="2700000" algn="tl">
                    <a:srgbClr val="000000">
                      <a:alpha val="43137"/>
                    </a:srgbClr>
                  </a:outerShdw>
                </a:effectLst>
              </a:rPr>
              <a:t>2022. </a:t>
            </a:r>
            <a:r>
              <a:rPr lang="hr-HR" sz="3600" dirty="0">
                <a:solidFill>
                  <a:schemeClr val="tx1"/>
                </a:solidFill>
                <a:effectLst>
                  <a:outerShdw blurRad="38100" dist="38100" dir="2700000" algn="tl">
                    <a:srgbClr val="000000">
                      <a:alpha val="43137"/>
                    </a:srgbClr>
                  </a:outerShdw>
                </a:effectLst>
              </a:rPr>
              <a:t>GODINU</a:t>
            </a:r>
          </a:p>
        </p:txBody>
      </p:sp>
      <p:sp>
        <p:nvSpPr>
          <p:cNvPr id="2" name="Naslov 1"/>
          <p:cNvSpPr>
            <a:spLocks noGrp="1"/>
          </p:cNvSpPr>
          <p:nvPr>
            <p:ph type="ctrTitle"/>
          </p:nvPr>
        </p:nvSpPr>
        <p:spPr>
          <a:xfrm>
            <a:off x="448733" y="1659466"/>
            <a:ext cx="1896534" cy="1257905"/>
          </a:xfrm>
        </p:spPr>
        <p:txBody>
          <a:bodyPr>
            <a:noAutofit/>
          </a:bodyPr>
          <a:lstStyle/>
          <a:p>
            <a:r>
              <a:rPr lang="hr-HR" sz="1200" dirty="0">
                <a:solidFill>
                  <a:srgbClr val="002060"/>
                </a:solidFill>
              </a:rPr>
              <a:t>Općina hum na </a:t>
            </a:r>
            <a:r>
              <a:rPr lang="hr-HR" sz="1200" dirty="0" err="1">
                <a:solidFill>
                  <a:srgbClr val="002060"/>
                </a:solidFill>
              </a:rPr>
              <a:t>sutli</a:t>
            </a:r>
            <a:r>
              <a:rPr lang="hr-HR" sz="1200" dirty="0">
                <a:solidFill>
                  <a:srgbClr val="002060"/>
                </a:solidFill>
              </a:rPr>
              <a:t/>
            </a:r>
            <a:br>
              <a:rPr lang="hr-HR" sz="1200" dirty="0">
                <a:solidFill>
                  <a:srgbClr val="002060"/>
                </a:solidFill>
              </a:rPr>
            </a:br>
            <a:r>
              <a:rPr lang="hr-HR" sz="1200" dirty="0">
                <a:solidFill>
                  <a:srgbClr val="002060"/>
                </a:solidFill>
              </a:rPr>
              <a:t>hum na </a:t>
            </a:r>
            <a:r>
              <a:rPr lang="hr-HR" sz="1200" dirty="0" err="1">
                <a:solidFill>
                  <a:srgbClr val="002060"/>
                </a:solidFill>
              </a:rPr>
              <a:t>sutli</a:t>
            </a:r>
            <a:r>
              <a:rPr lang="hr-HR" sz="1200" dirty="0">
                <a:solidFill>
                  <a:srgbClr val="002060"/>
                </a:solidFill>
              </a:rPr>
              <a:t> 175</a:t>
            </a:r>
            <a:br>
              <a:rPr lang="hr-HR" sz="1200" dirty="0">
                <a:solidFill>
                  <a:srgbClr val="002060"/>
                </a:solidFill>
              </a:rPr>
            </a:br>
            <a:r>
              <a:rPr lang="hr-HR" sz="1200" dirty="0">
                <a:solidFill>
                  <a:srgbClr val="002060"/>
                </a:solidFill>
              </a:rPr>
              <a:t>49231 hum na </a:t>
            </a:r>
            <a:r>
              <a:rPr lang="hr-HR" sz="1200" dirty="0" err="1">
                <a:solidFill>
                  <a:srgbClr val="002060"/>
                </a:solidFill>
              </a:rPr>
              <a:t>sutli</a:t>
            </a:r>
            <a:r>
              <a:rPr lang="hr-HR" sz="1200" dirty="0">
                <a:solidFill>
                  <a:srgbClr val="002060"/>
                </a:solidFill>
              </a:rPr>
              <a:t/>
            </a:r>
            <a:br>
              <a:rPr lang="hr-HR" sz="1200" dirty="0">
                <a:solidFill>
                  <a:srgbClr val="002060"/>
                </a:solidFill>
              </a:rPr>
            </a:br>
            <a:r>
              <a:rPr lang="hr-HR" sz="1200" dirty="0" err="1">
                <a:solidFill>
                  <a:srgbClr val="002060"/>
                </a:solidFill>
              </a:rPr>
              <a:t>mb</a:t>
            </a:r>
            <a:r>
              <a:rPr lang="hr-HR" sz="1200" dirty="0">
                <a:solidFill>
                  <a:srgbClr val="002060"/>
                </a:solidFill>
              </a:rPr>
              <a:t>:02621223</a:t>
            </a:r>
            <a:br>
              <a:rPr lang="hr-HR" sz="1200" dirty="0">
                <a:solidFill>
                  <a:srgbClr val="002060"/>
                </a:solidFill>
              </a:rPr>
            </a:br>
            <a:r>
              <a:rPr lang="hr-HR" sz="1200" dirty="0" err="1">
                <a:solidFill>
                  <a:srgbClr val="002060"/>
                </a:solidFill>
              </a:rPr>
              <a:t>oib</a:t>
            </a:r>
            <a:r>
              <a:rPr lang="hr-HR" sz="1200" dirty="0">
                <a:solidFill>
                  <a:srgbClr val="002060"/>
                </a:solidFill>
              </a:rPr>
              <a:t>: 61743726362</a:t>
            </a:r>
            <a:br>
              <a:rPr lang="hr-HR" sz="1200" dirty="0">
                <a:solidFill>
                  <a:srgbClr val="002060"/>
                </a:solidFill>
              </a:rPr>
            </a:br>
            <a:r>
              <a:rPr lang="hr-HR" sz="1200" dirty="0">
                <a:solidFill>
                  <a:srgbClr val="002060"/>
                </a:solidFill>
              </a:rPr>
              <a:t> </a:t>
            </a:r>
            <a:r>
              <a:rPr lang="hr-HR" sz="1200" u="sng" cap="none" dirty="0">
                <a:solidFill>
                  <a:srgbClr val="002060"/>
                </a:solidFill>
              </a:rPr>
              <a:t>www.humnasutli.hr</a:t>
            </a:r>
          </a:p>
        </p:txBody>
      </p:sp>
    </p:spTree>
    <p:extLst>
      <p:ext uri="{BB962C8B-B14F-4D97-AF65-F5344CB8AC3E}">
        <p14:creationId xmlns:p14="http://schemas.microsoft.com/office/powerpoint/2010/main" val="3790123735"/>
      </p:ext>
    </p:extLst>
  </p:cSld>
  <p:clrMapOvr>
    <a:masterClrMapping/>
  </p:clrMapOvr>
  <mc:AlternateContent xmlns:mc="http://schemas.openxmlformats.org/markup-compatibility/2006" xmlns:p14="http://schemas.microsoft.com/office/powerpoint/2010/main">
    <mc:Choice Requires="p14">
      <p:transition spd="slow" p14:dur="1300" advClick="0" advTm="5000">
        <p14:ripple/>
      </p:transition>
    </mc:Choice>
    <mc:Fallback xmlns="">
      <p:transition spd="slow" advClick="0" advTm="5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25513" y="357369"/>
            <a:ext cx="8488651" cy="485919"/>
          </a:xfrm>
        </p:spPr>
        <p:txBody>
          <a:bodyPr>
            <a:normAutofit fontScale="90000"/>
          </a:bodyPr>
          <a:lstStyle/>
          <a:p>
            <a:pPr algn="ctr"/>
            <a:r>
              <a:rPr lang="pl-PL" sz="2200" dirty="0"/>
              <a:t/>
            </a:r>
            <a:br>
              <a:rPr lang="pl-PL" sz="2200" dirty="0"/>
            </a:br>
            <a:r>
              <a:rPr lang="pl-PL" sz="2200" dirty="0"/>
              <a:t/>
            </a:r>
            <a:br>
              <a:rPr lang="pl-PL" sz="2200" dirty="0"/>
            </a:br>
            <a:r>
              <a:rPr lang="pl-PL" sz="2200" dirty="0"/>
              <a:t/>
            </a:r>
            <a:br>
              <a:rPr lang="pl-PL" sz="2200" dirty="0"/>
            </a:br>
            <a:r>
              <a:rPr lang="pl-PL" sz="2400" dirty="0">
                <a:effectLst>
                  <a:outerShdw blurRad="38100" dist="38100" dir="2700000" algn="tl">
                    <a:srgbClr val="000000">
                      <a:alpha val="43137"/>
                    </a:srgbClr>
                  </a:outerShdw>
                </a:effectLst>
              </a:rPr>
              <a:t>Proračun općine Hum na Sutli za </a:t>
            </a:r>
            <a:r>
              <a:rPr lang="pl-PL" sz="2400" dirty="0" smtClean="0">
                <a:effectLst>
                  <a:outerShdw blurRad="38100" dist="38100" dir="2700000" algn="tl">
                    <a:srgbClr val="000000">
                      <a:alpha val="43137"/>
                    </a:srgbClr>
                  </a:outerShdw>
                </a:effectLst>
              </a:rPr>
              <a:t>2022. </a:t>
            </a:r>
            <a:r>
              <a:rPr lang="pl-PL" sz="2400" dirty="0">
                <a:effectLst>
                  <a:outerShdw blurRad="38100" dist="38100" dir="2700000" algn="tl">
                    <a:srgbClr val="000000">
                      <a:alpha val="43137"/>
                    </a:srgbClr>
                  </a:outerShdw>
                </a:effectLst>
              </a:rPr>
              <a:t>godinu</a:t>
            </a:r>
            <a:r>
              <a:rPr lang="pl-PL" sz="2400" dirty="0"/>
              <a:t/>
            </a:r>
            <a:br>
              <a:rPr lang="pl-PL" sz="2400" dirty="0"/>
            </a:br>
            <a:r>
              <a:rPr lang="pl-PL" sz="2400" dirty="0"/>
              <a:t/>
            </a:r>
            <a:br>
              <a:rPr lang="pl-PL" sz="2400" dirty="0"/>
            </a:br>
            <a:r>
              <a:rPr lang="pl-PL" dirty="0"/>
              <a:t/>
            </a:r>
            <a:br>
              <a:rPr lang="pl-PL" dirty="0"/>
            </a:br>
            <a:endParaRPr lang="hr-HR" dirty="0"/>
          </a:p>
        </p:txBody>
      </p:sp>
      <p:sp>
        <p:nvSpPr>
          <p:cNvPr id="3" name="Rezervirano mjesto teksta 2"/>
          <p:cNvSpPr>
            <a:spLocks noGrp="1"/>
          </p:cNvSpPr>
          <p:nvPr>
            <p:ph type="body" idx="1"/>
          </p:nvPr>
        </p:nvSpPr>
        <p:spPr>
          <a:xfrm>
            <a:off x="2257602" y="435264"/>
            <a:ext cx="4649787" cy="576262"/>
          </a:xfrm>
        </p:spPr>
        <p:txBody>
          <a:bodyPr/>
          <a:lstStyle/>
          <a:p>
            <a:pPr algn="r"/>
            <a:r>
              <a:rPr lang="hr-HR" sz="1800" dirty="0"/>
              <a:t>Proračunski rashodi i izdaci:</a:t>
            </a:r>
          </a:p>
        </p:txBody>
      </p:sp>
      <p:graphicFrame>
        <p:nvGraphicFramePr>
          <p:cNvPr id="8" name="Rezervirano mjesto sadržaja 7"/>
          <p:cNvGraphicFramePr>
            <a:graphicFrameLocks noGrp="1"/>
          </p:cNvGraphicFramePr>
          <p:nvPr>
            <p:ph sz="half" idx="2"/>
            <p:extLst>
              <p:ext uri="{D42A27DB-BD31-4B8C-83A1-F6EECF244321}">
                <p14:modId xmlns:p14="http://schemas.microsoft.com/office/powerpoint/2010/main" val="1983478880"/>
              </p:ext>
            </p:extLst>
          </p:nvPr>
        </p:nvGraphicFramePr>
        <p:xfrm>
          <a:off x="1670195" y="1079259"/>
          <a:ext cx="7202872" cy="5613192"/>
        </p:xfrm>
        <a:graphic>
          <a:graphicData uri="http://schemas.openxmlformats.org/drawingml/2006/table">
            <a:tbl>
              <a:tblPr firstRow="1" bandRow="1">
                <a:tableStyleId>{5C22544A-7EE6-4342-B048-85BDC9FD1C3A}</a:tableStyleId>
              </a:tblPr>
              <a:tblGrid>
                <a:gridCol w="4252031">
                  <a:extLst>
                    <a:ext uri="{9D8B030D-6E8A-4147-A177-3AD203B41FA5}">
                      <a16:colId xmlns="" xmlns:a16="http://schemas.microsoft.com/office/drawing/2014/main" val="20000"/>
                    </a:ext>
                  </a:extLst>
                </a:gridCol>
                <a:gridCol w="1697774">
                  <a:extLst>
                    <a:ext uri="{9D8B030D-6E8A-4147-A177-3AD203B41FA5}">
                      <a16:colId xmlns="" xmlns:a16="http://schemas.microsoft.com/office/drawing/2014/main" val="20001"/>
                    </a:ext>
                  </a:extLst>
                </a:gridCol>
                <a:gridCol w="1253067">
                  <a:extLst>
                    <a:ext uri="{9D8B030D-6E8A-4147-A177-3AD203B41FA5}">
                      <a16:colId xmlns="" xmlns:a16="http://schemas.microsoft.com/office/drawing/2014/main" val="20002"/>
                    </a:ext>
                  </a:extLst>
                </a:gridCol>
              </a:tblGrid>
              <a:tr h="344041">
                <a:tc>
                  <a:txBody>
                    <a:bodyPr/>
                    <a:lstStyle/>
                    <a:p>
                      <a:pPr algn="ctr"/>
                      <a:r>
                        <a:rPr lang="hr-HR" sz="1600" b="0" dirty="0"/>
                        <a:t>Rashodi i izdaci</a:t>
                      </a:r>
                    </a:p>
                  </a:txBody>
                  <a:tcPr/>
                </a:tc>
                <a:tc>
                  <a:txBody>
                    <a:bodyPr/>
                    <a:lstStyle/>
                    <a:p>
                      <a:pPr algn="ctr"/>
                      <a:r>
                        <a:rPr lang="hr-HR" sz="1600" b="0" dirty="0"/>
                        <a:t>Iznos</a:t>
                      </a:r>
                    </a:p>
                  </a:txBody>
                  <a:tcPr/>
                </a:tc>
                <a:tc>
                  <a:txBody>
                    <a:bodyPr/>
                    <a:lstStyle/>
                    <a:p>
                      <a:pPr algn="ctr"/>
                      <a:r>
                        <a:rPr lang="hr-HR" sz="1600" b="0" dirty="0"/>
                        <a:t>U %</a:t>
                      </a:r>
                    </a:p>
                  </a:txBody>
                  <a:tcPr/>
                </a:tc>
                <a:extLst>
                  <a:ext uri="{0D108BD9-81ED-4DB2-BD59-A6C34878D82A}">
                    <a16:rowId xmlns="" xmlns:a16="http://schemas.microsoft.com/office/drawing/2014/main" val="10000"/>
                  </a:ext>
                </a:extLst>
              </a:tr>
              <a:tr h="494320">
                <a:tc>
                  <a:txBody>
                    <a:bodyPr/>
                    <a:lstStyle/>
                    <a:p>
                      <a:r>
                        <a:rPr lang="hr-HR" sz="1100" dirty="0">
                          <a:effectLst>
                            <a:outerShdw blurRad="38100" dist="38100" dir="2700000" algn="tl">
                              <a:srgbClr val="000000">
                                <a:alpha val="43137"/>
                              </a:srgbClr>
                            </a:outerShdw>
                          </a:effectLst>
                        </a:rPr>
                        <a:t>Rashodi tekući</a:t>
                      </a:r>
                    </a:p>
                  </a:txBody>
                  <a:tcPr anchor="ctr"/>
                </a:tc>
                <a:tc>
                  <a:txBody>
                    <a:bodyPr/>
                    <a:lstStyle/>
                    <a:p>
                      <a:pPr algn="r"/>
                      <a:r>
                        <a:rPr lang="hr-HR" sz="1100" dirty="0">
                          <a:effectLst>
                            <a:outerShdw blurRad="38100" dist="38100" dir="2700000" algn="tl">
                              <a:srgbClr val="000000">
                                <a:alpha val="43137"/>
                              </a:srgbClr>
                            </a:outerShdw>
                          </a:effectLst>
                        </a:rPr>
                        <a:t> </a:t>
                      </a:r>
                      <a:r>
                        <a:rPr lang="hr-HR" sz="1100" dirty="0" smtClean="0">
                          <a:effectLst>
                            <a:outerShdw blurRad="38100" dist="38100" dir="2700000" algn="tl">
                              <a:srgbClr val="000000">
                                <a:alpha val="43137"/>
                              </a:srgbClr>
                            </a:outerShdw>
                          </a:effectLst>
                        </a:rPr>
                        <a:t>13.212.570,00 </a:t>
                      </a:r>
                      <a:r>
                        <a:rPr lang="hr-HR" sz="1100" dirty="0">
                          <a:effectLst>
                            <a:outerShdw blurRad="38100" dist="38100" dir="2700000" algn="tl">
                              <a:srgbClr val="000000">
                                <a:alpha val="43137"/>
                              </a:srgbClr>
                            </a:outerShdw>
                          </a:effectLst>
                        </a:rPr>
                        <a:t>kn</a:t>
                      </a:r>
                    </a:p>
                  </a:txBody>
                  <a:tcPr anchor="ctr"/>
                </a:tc>
                <a:tc>
                  <a:txBody>
                    <a:bodyPr/>
                    <a:lstStyle/>
                    <a:p>
                      <a:pPr algn="r"/>
                      <a:r>
                        <a:rPr lang="hr-HR" sz="1100" dirty="0" smtClean="0">
                          <a:effectLst>
                            <a:outerShdw blurRad="38100" dist="38100" dir="2700000" algn="tl">
                              <a:srgbClr val="000000">
                                <a:alpha val="43137"/>
                              </a:srgbClr>
                            </a:outerShdw>
                          </a:effectLst>
                        </a:rPr>
                        <a:t>75,66 </a:t>
                      </a:r>
                      <a:r>
                        <a:rPr lang="hr-HR" sz="1100" dirty="0">
                          <a:effectLst>
                            <a:outerShdw blurRad="38100" dist="38100" dir="2700000" algn="tl">
                              <a:srgbClr val="000000">
                                <a:alpha val="43137"/>
                              </a:srgbClr>
                            </a:outerShdw>
                          </a:effectLst>
                        </a:rPr>
                        <a:t>%</a:t>
                      </a:r>
                    </a:p>
                  </a:txBody>
                  <a:tcPr anchor="ctr"/>
                </a:tc>
                <a:extLst>
                  <a:ext uri="{0D108BD9-81ED-4DB2-BD59-A6C34878D82A}">
                    <a16:rowId xmlns="" xmlns:a16="http://schemas.microsoft.com/office/drawing/2014/main" val="10001"/>
                  </a:ext>
                </a:extLst>
              </a:tr>
              <a:tr h="247160">
                <a:tc>
                  <a:txBody>
                    <a:bodyPr/>
                    <a:lstStyle/>
                    <a:p>
                      <a:r>
                        <a:rPr lang="hr-HR" sz="1100" dirty="0">
                          <a:solidFill>
                            <a:srgbClr val="002060"/>
                          </a:solidFill>
                          <a:effectLst/>
                        </a:rPr>
                        <a:t>&gt; Rashodi za</a:t>
                      </a:r>
                      <a:r>
                        <a:rPr lang="hr-HR" sz="1100" baseline="0" dirty="0">
                          <a:solidFill>
                            <a:srgbClr val="002060"/>
                          </a:solidFill>
                          <a:effectLst/>
                        </a:rPr>
                        <a:t> </a:t>
                      </a:r>
                      <a:r>
                        <a:rPr lang="hr-HR" sz="1100" baseline="0" dirty="0" smtClean="0">
                          <a:solidFill>
                            <a:srgbClr val="002060"/>
                          </a:solidFill>
                          <a:effectLst/>
                        </a:rPr>
                        <a:t>zaposlene </a:t>
                      </a:r>
                      <a:endParaRPr lang="hr-HR" sz="1100" dirty="0">
                        <a:solidFill>
                          <a:srgbClr val="002060"/>
                        </a:solidFill>
                        <a:effectLst/>
                      </a:endParaRPr>
                    </a:p>
                  </a:txBody>
                  <a:tcPr anchor="ctr"/>
                </a:tc>
                <a:tc>
                  <a:txBody>
                    <a:bodyPr/>
                    <a:lstStyle/>
                    <a:p>
                      <a:pPr algn="r"/>
                      <a:r>
                        <a:rPr lang="hr-HR" sz="1100" dirty="0">
                          <a:solidFill>
                            <a:srgbClr val="002060"/>
                          </a:solidFill>
                          <a:effectLst/>
                        </a:rPr>
                        <a:t> </a:t>
                      </a:r>
                      <a:r>
                        <a:rPr lang="hr-HR" sz="1100" dirty="0" smtClean="0">
                          <a:solidFill>
                            <a:srgbClr val="002060"/>
                          </a:solidFill>
                          <a:effectLst/>
                        </a:rPr>
                        <a:t>4.314.000,00 </a:t>
                      </a:r>
                      <a:r>
                        <a:rPr lang="hr-HR" sz="1100" dirty="0">
                          <a:solidFill>
                            <a:srgbClr val="002060"/>
                          </a:solidFill>
                          <a:effectLst/>
                        </a:rPr>
                        <a:t>kn</a:t>
                      </a:r>
                    </a:p>
                  </a:txBody>
                  <a:tcPr anchor="ctr"/>
                </a:tc>
                <a:tc>
                  <a:txBody>
                    <a:bodyPr/>
                    <a:lstStyle/>
                    <a:p>
                      <a:pPr algn="r"/>
                      <a:r>
                        <a:rPr lang="hr-HR" sz="1100" dirty="0" smtClean="0">
                          <a:solidFill>
                            <a:srgbClr val="002060"/>
                          </a:solidFill>
                        </a:rPr>
                        <a:t>24,70 </a:t>
                      </a:r>
                      <a:r>
                        <a:rPr lang="hr-HR" sz="1100" dirty="0">
                          <a:solidFill>
                            <a:srgbClr val="002060"/>
                          </a:solidFill>
                        </a:rPr>
                        <a:t>%</a:t>
                      </a:r>
                    </a:p>
                  </a:txBody>
                  <a:tcPr anchor="ctr"/>
                </a:tc>
                <a:extLst>
                  <a:ext uri="{0D108BD9-81ED-4DB2-BD59-A6C34878D82A}">
                    <a16:rowId xmlns="" xmlns:a16="http://schemas.microsoft.com/office/drawing/2014/main" val="10002"/>
                  </a:ext>
                </a:extLst>
              </a:tr>
              <a:tr h="247160">
                <a:tc>
                  <a:txBody>
                    <a:bodyPr/>
                    <a:lstStyle/>
                    <a:p>
                      <a:r>
                        <a:rPr lang="hr-HR" sz="1100" dirty="0">
                          <a:solidFill>
                            <a:srgbClr val="002060"/>
                          </a:solidFill>
                          <a:effectLst/>
                        </a:rPr>
                        <a:t>&gt; Materijalni rashodi</a:t>
                      </a:r>
                    </a:p>
                  </a:txBody>
                  <a:tcPr anchor="ctr"/>
                </a:tc>
                <a:tc>
                  <a:txBody>
                    <a:bodyPr/>
                    <a:lstStyle/>
                    <a:p>
                      <a:pPr algn="r"/>
                      <a:r>
                        <a:rPr lang="hr-HR" sz="1100" dirty="0" smtClean="0">
                          <a:solidFill>
                            <a:srgbClr val="002060"/>
                          </a:solidFill>
                          <a:effectLst/>
                        </a:rPr>
                        <a:t>4.921.460,00 </a:t>
                      </a:r>
                      <a:r>
                        <a:rPr lang="hr-HR" sz="1100" dirty="0">
                          <a:solidFill>
                            <a:srgbClr val="002060"/>
                          </a:solidFill>
                          <a:effectLst/>
                        </a:rPr>
                        <a:t>kn</a:t>
                      </a:r>
                    </a:p>
                  </a:txBody>
                  <a:tcPr anchor="ctr"/>
                </a:tc>
                <a:tc>
                  <a:txBody>
                    <a:bodyPr/>
                    <a:lstStyle/>
                    <a:p>
                      <a:pPr algn="r"/>
                      <a:r>
                        <a:rPr lang="hr-HR" sz="1100" dirty="0" smtClean="0">
                          <a:solidFill>
                            <a:srgbClr val="002060"/>
                          </a:solidFill>
                        </a:rPr>
                        <a:t>28,18 </a:t>
                      </a:r>
                      <a:r>
                        <a:rPr lang="hr-HR" sz="1100" dirty="0">
                          <a:solidFill>
                            <a:srgbClr val="002060"/>
                          </a:solidFill>
                        </a:rPr>
                        <a:t>%</a:t>
                      </a:r>
                    </a:p>
                  </a:txBody>
                  <a:tcPr anchor="ctr"/>
                </a:tc>
                <a:extLst>
                  <a:ext uri="{0D108BD9-81ED-4DB2-BD59-A6C34878D82A}">
                    <a16:rowId xmlns="" xmlns:a16="http://schemas.microsoft.com/office/drawing/2014/main" val="10003"/>
                  </a:ext>
                </a:extLst>
              </a:tr>
              <a:tr h="247160">
                <a:tc>
                  <a:txBody>
                    <a:bodyPr/>
                    <a:lstStyle/>
                    <a:p>
                      <a:r>
                        <a:rPr lang="hr-HR" sz="1100" dirty="0">
                          <a:solidFill>
                            <a:srgbClr val="002060"/>
                          </a:solidFill>
                          <a:effectLst/>
                        </a:rPr>
                        <a:t>&gt; Financijski rashodi</a:t>
                      </a:r>
                    </a:p>
                  </a:txBody>
                  <a:tcPr anchor="ctr"/>
                </a:tc>
                <a:tc>
                  <a:txBody>
                    <a:bodyPr/>
                    <a:lstStyle/>
                    <a:p>
                      <a:pPr algn="r"/>
                      <a:r>
                        <a:rPr lang="hr-HR" sz="1100" dirty="0" smtClean="0">
                          <a:solidFill>
                            <a:srgbClr val="002060"/>
                          </a:solidFill>
                          <a:effectLst/>
                        </a:rPr>
                        <a:t>159.510,00 </a:t>
                      </a:r>
                      <a:r>
                        <a:rPr lang="hr-HR" sz="1100" dirty="0">
                          <a:solidFill>
                            <a:srgbClr val="002060"/>
                          </a:solidFill>
                          <a:effectLst/>
                        </a:rPr>
                        <a:t>kn</a:t>
                      </a:r>
                    </a:p>
                  </a:txBody>
                  <a:tcPr anchor="ctr"/>
                </a:tc>
                <a:tc>
                  <a:txBody>
                    <a:bodyPr/>
                    <a:lstStyle/>
                    <a:p>
                      <a:pPr algn="r"/>
                      <a:r>
                        <a:rPr lang="hr-HR" sz="1100" dirty="0" smtClean="0">
                          <a:solidFill>
                            <a:srgbClr val="002060"/>
                          </a:solidFill>
                        </a:rPr>
                        <a:t>0,91 </a:t>
                      </a:r>
                      <a:r>
                        <a:rPr lang="hr-HR" sz="1100" dirty="0">
                          <a:solidFill>
                            <a:srgbClr val="002060"/>
                          </a:solidFill>
                        </a:rPr>
                        <a:t>%</a:t>
                      </a:r>
                    </a:p>
                  </a:txBody>
                  <a:tcPr anchor="ctr"/>
                </a:tc>
                <a:extLst>
                  <a:ext uri="{0D108BD9-81ED-4DB2-BD59-A6C34878D82A}">
                    <a16:rowId xmlns="" xmlns:a16="http://schemas.microsoft.com/office/drawing/2014/main" val="10004"/>
                  </a:ext>
                </a:extLst>
              </a:tr>
              <a:tr h="247160">
                <a:tc>
                  <a:txBody>
                    <a:bodyPr/>
                    <a:lstStyle/>
                    <a:p>
                      <a:r>
                        <a:rPr lang="hr-HR" sz="1100" dirty="0">
                          <a:solidFill>
                            <a:srgbClr val="002060"/>
                          </a:solidFill>
                          <a:effectLst/>
                        </a:rPr>
                        <a:t>&gt; Subvencije</a:t>
                      </a:r>
                    </a:p>
                  </a:txBody>
                  <a:tcPr anchor="ctr"/>
                </a:tc>
                <a:tc>
                  <a:txBody>
                    <a:bodyPr/>
                    <a:lstStyle/>
                    <a:p>
                      <a:pPr algn="r"/>
                      <a:r>
                        <a:rPr lang="hr-HR" sz="1100" dirty="0">
                          <a:solidFill>
                            <a:srgbClr val="002060"/>
                          </a:solidFill>
                          <a:effectLst/>
                        </a:rPr>
                        <a:t>1</a:t>
                      </a:r>
                      <a:r>
                        <a:rPr lang="hr-HR" sz="1100" dirty="0" smtClean="0">
                          <a:solidFill>
                            <a:srgbClr val="002060"/>
                          </a:solidFill>
                          <a:effectLst/>
                        </a:rPr>
                        <a:t>20.000,00 </a:t>
                      </a:r>
                      <a:r>
                        <a:rPr lang="hr-HR" sz="1100" dirty="0">
                          <a:solidFill>
                            <a:srgbClr val="002060"/>
                          </a:solidFill>
                          <a:effectLst/>
                        </a:rPr>
                        <a:t>kn</a:t>
                      </a:r>
                    </a:p>
                  </a:txBody>
                  <a:tcPr anchor="ctr"/>
                </a:tc>
                <a:tc>
                  <a:txBody>
                    <a:bodyPr/>
                    <a:lstStyle/>
                    <a:p>
                      <a:pPr algn="r"/>
                      <a:r>
                        <a:rPr lang="hr-HR" sz="1100" dirty="0" smtClean="0">
                          <a:solidFill>
                            <a:srgbClr val="002060"/>
                          </a:solidFill>
                        </a:rPr>
                        <a:t>0,69 </a:t>
                      </a:r>
                      <a:r>
                        <a:rPr lang="hr-HR" sz="1100" dirty="0">
                          <a:solidFill>
                            <a:srgbClr val="002060"/>
                          </a:solidFill>
                        </a:rPr>
                        <a:t>%</a:t>
                      </a:r>
                    </a:p>
                  </a:txBody>
                  <a:tcPr anchor="ctr"/>
                </a:tc>
                <a:extLst>
                  <a:ext uri="{0D108BD9-81ED-4DB2-BD59-A6C34878D82A}">
                    <a16:rowId xmlns="" xmlns:a16="http://schemas.microsoft.com/office/drawing/2014/main" val="10005"/>
                  </a:ext>
                </a:extLst>
              </a:tr>
              <a:tr h="369418">
                <a:tc>
                  <a:txBody>
                    <a:bodyPr/>
                    <a:lstStyle/>
                    <a:p>
                      <a:r>
                        <a:rPr lang="hr-HR" sz="1100" dirty="0">
                          <a:solidFill>
                            <a:srgbClr val="002060"/>
                          </a:solidFill>
                          <a:effectLst/>
                        </a:rPr>
                        <a:t>&gt; Pomoći dane u inozemstvo i unutar općeg proračuna</a:t>
                      </a:r>
                    </a:p>
                  </a:txBody>
                  <a:tcPr anchor="ctr"/>
                </a:tc>
                <a:tc>
                  <a:txBody>
                    <a:bodyPr/>
                    <a:lstStyle/>
                    <a:p>
                      <a:pPr algn="r"/>
                      <a:r>
                        <a:rPr lang="hr-HR" sz="1100" dirty="0" smtClean="0">
                          <a:solidFill>
                            <a:srgbClr val="002060"/>
                          </a:solidFill>
                          <a:effectLst/>
                        </a:rPr>
                        <a:t>485.000,00 </a:t>
                      </a:r>
                      <a:r>
                        <a:rPr lang="hr-HR" sz="1100" dirty="0">
                          <a:solidFill>
                            <a:srgbClr val="002060"/>
                          </a:solidFill>
                          <a:effectLst/>
                        </a:rPr>
                        <a:t>kn</a:t>
                      </a:r>
                    </a:p>
                  </a:txBody>
                  <a:tcPr anchor="ctr"/>
                </a:tc>
                <a:tc>
                  <a:txBody>
                    <a:bodyPr/>
                    <a:lstStyle/>
                    <a:p>
                      <a:pPr algn="r"/>
                      <a:r>
                        <a:rPr lang="hr-HR" sz="1100" dirty="0" smtClean="0">
                          <a:solidFill>
                            <a:srgbClr val="002060"/>
                          </a:solidFill>
                        </a:rPr>
                        <a:t>2,78 </a:t>
                      </a:r>
                      <a:r>
                        <a:rPr lang="hr-HR" sz="1100" dirty="0">
                          <a:solidFill>
                            <a:srgbClr val="002060"/>
                          </a:solidFill>
                        </a:rPr>
                        <a:t>%</a:t>
                      </a:r>
                    </a:p>
                  </a:txBody>
                  <a:tcPr anchor="ctr"/>
                </a:tc>
                <a:extLst>
                  <a:ext uri="{0D108BD9-81ED-4DB2-BD59-A6C34878D82A}">
                    <a16:rowId xmlns="" xmlns:a16="http://schemas.microsoft.com/office/drawing/2014/main" val="10006"/>
                  </a:ext>
                </a:extLst>
              </a:tr>
              <a:tr h="279543">
                <a:tc>
                  <a:txBody>
                    <a:bodyPr/>
                    <a:lstStyle/>
                    <a:p>
                      <a:r>
                        <a:rPr lang="hr-HR" sz="1100" dirty="0">
                          <a:solidFill>
                            <a:srgbClr val="002060"/>
                          </a:solidFill>
                          <a:effectLst/>
                        </a:rPr>
                        <a:t>&gt; Naknade građanima i kućanstvima</a:t>
                      </a:r>
                    </a:p>
                  </a:txBody>
                  <a:tcPr anchor="ctr"/>
                </a:tc>
                <a:tc>
                  <a:txBody>
                    <a:bodyPr/>
                    <a:lstStyle/>
                    <a:p>
                      <a:pPr algn="r"/>
                      <a:r>
                        <a:rPr lang="hr-HR" sz="1100" dirty="0">
                          <a:solidFill>
                            <a:srgbClr val="002060"/>
                          </a:solidFill>
                          <a:effectLst/>
                        </a:rPr>
                        <a:t> </a:t>
                      </a:r>
                      <a:r>
                        <a:rPr lang="hr-HR" sz="1100" dirty="0" smtClean="0">
                          <a:solidFill>
                            <a:srgbClr val="002060"/>
                          </a:solidFill>
                          <a:effectLst/>
                        </a:rPr>
                        <a:t>1.598.000,00 </a:t>
                      </a:r>
                      <a:r>
                        <a:rPr lang="hr-HR" sz="1100" dirty="0">
                          <a:solidFill>
                            <a:srgbClr val="002060"/>
                          </a:solidFill>
                          <a:effectLst/>
                        </a:rPr>
                        <a:t>kn</a:t>
                      </a:r>
                    </a:p>
                  </a:txBody>
                  <a:tcPr anchor="ctr"/>
                </a:tc>
                <a:tc>
                  <a:txBody>
                    <a:bodyPr/>
                    <a:lstStyle/>
                    <a:p>
                      <a:pPr algn="r"/>
                      <a:r>
                        <a:rPr lang="hr-HR" sz="1100" dirty="0" smtClean="0">
                          <a:solidFill>
                            <a:srgbClr val="002060"/>
                          </a:solidFill>
                        </a:rPr>
                        <a:t>9,15 </a:t>
                      </a:r>
                      <a:r>
                        <a:rPr lang="hr-HR" sz="1100" dirty="0">
                          <a:solidFill>
                            <a:srgbClr val="002060"/>
                          </a:solidFill>
                        </a:rPr>
                        <a:t>%</a:t>
                      </a:r>
                    </a:p>
                  </a:txBody>
                  <a:tcPr anchor="ctr"/>
                </a:tc>
                <a:extLst>
                  <a:ext uri="{0D108BD9-81ED-4DB2-BD59-A6C34878D82A}">
                    <a16:rowId xmlns="" xmlns:a16="http://schemas.microsoft.com/office/drawing/2014/main" val="10007"/>
                  </a:ext>
                </a:extLst>
              </a:tr>
              <a:tr h="247160">
                <a:tc>
                  <a:txBody>
                    <a:bodyPr/>
                    <a:lstStyle/>
                    <a:p>
                      <a:r>
                        <a:rPr lang="hr-HR" sz="1100" dirty="0">
                          <a:solidFill>
                            <a:srgbClr val="002060"/>
                          </a:solidFill>
                          <a:effectLst/>
                        </a:rPr>
                        <a:t>&gt; Ostali rashodi</a:t>
                      </a:r>
                    </a:p>
                  </a:txBody>
                  <a:tcPr anchor="ctr"/>
                </a:tc>
                <a:tc>
                  <a:txBody>
                    <a:bodyPr/>
                    <a:lstStyle/>
                    <a:p>
                      <a:pPr algn="r"/>
                      <a:r>
                        <a:rPr lang="hr-HR" sz="1100" dirty="0" smtClean="0">
                          <a:solidFill>
                            <a:srgbClr val="002060"/>
                          </a:solidFill>
                          <a:effectLst/>
                        </a:rPr>
                        <a:t>1.614.600,00 </a:t>
                      </a:r>
                      <a:r>
                        <a:rPr lang="hr-HR" sz="1100" dirty="0">
                          <a:solidFill>
                            <a:srgbClr val="002060"/>
                          </a:solidFill>
                          <a:effectLst/>
                        </a:rPr>
                        <a:t>kn</a:t>
                      </a:r>
                    </a:p>
                  </a:txBody>
                  <a:tcPr anchor="ctr"/>
                </a:tc>
                <a:tc>
                  <a:txBody>
                    <a:bodyPr/>
                    <a:lstStyle/>
                    <a:p>
                      <a:pPr algn="r"/>
                      <a:r>
                        <a:rPr lang="hr-HR" sz="1100" dirty="0" smtClean="0">
                          <a:solidFill>
                            <a:srgbClr val="002060"/>
                          </a:solidFill>
                        </a:rPr>
                        <a:t>9,25 </a:t>
                      </a:r>
                      <a:r>
                        <a:rPr lang="hr-HR" sz="1100" dirty="0">
                          <a:solidFill>
                            <a:srgbClr val="002060"/>
                          </a:solidFill>
                        </a:rPr>
                        <a:t>%</a:t>
                      </a:r>
                    </a:p>
                  </a:txBody>
                  <a:tcPr anchor="ctr"/>
                </a:tc>
                <a:extLst>
                  <a:ext uri="{0D108BD9-81ED-4DB2-BD59-A6C34878D82A}">
                    <a16:rowId xmlns="" xmlns:a16="http://schemas.microsoft.com/office/drawing/2014/main" val="10008"/>
                  </a:ext>
                </a:extLst>
              </a:tr>
              <a:tr h="494320">
                <a:tc>
                  <a:txBody>
                    <a:bodyPr/>
                    <a:lstStyle/>
                    <a:p>
                      <a:r>
                        <a:rPr lang="hr-HR" sz="1100" dirty="0">
                          <a:effectLst>
                            <a:outerShdw blurRad="38100" dist="38100" dir="2700000" algn="tl">
                              <a:srgbClr val="000000">
                                <a:alpha val="43137"/>
                              </a:srgbClr>
                            </a:outerShdw>
                          </a:effectLst>
                        </a:rPr>
                        <a:t>Rashodi za nabavu nefinancijske imovine</a:t>
                      </a:r>
                    </a:p>
                  </a:txBody>
                  <a:tcPr anchor="ctr"/>
                </a:tc>
                <a:tc>
                  <a:txBody>
                    <a:bodyPr/>
                    <a:lstStyle/>
                    <a:p>
                      <a:pPr algn="r"/>
                      <a:r>
                        <a:rPr lang="hr-HR" sz="1100" dirty="0" smtClean="0">
                          <a:effectLst>
                            <a:outerShdw blurRad="38100" dist="38100" dir="2700000" algn="tl">
                              <a:srgbClr val="000000">
                                <a:alpha val="43137"/>
                              </a:srgbClr>
                            </a:outerShdw>
                          </a:effectLst>
                        </a:rPr>
                        <a:t>3.851.410,00 </a:t>
                      </a:r>
                      <a:r>
                        <a:rPr lang="hr-HR" sz="1100" dirty="0">
                          <a:effectLst>
                            <a:outerShdw blurRad="38100" dist="38100" dir="2700000" algn="tl">
                              <a:srgbClr val="000000">
                                <a:alpha val="43137"/>
                              </a:srgbClr>
                            </a:outerShdw>
                          </a:effectLst>
                        </a:rPr>
                        <a:t>kn</a:t>
                      </a:r>
                    </a:p>
                  </a:txBody>
                  <a:tcPr anchor="ctr"/>
                </a:tc>
                <a:tc>
                  <a:txBody>
                    <a:bodyPr/>
                    <a:lstStyle/>
                    <a:p>
                      <a:pPr algn="r"/>
                      <a:r>
                        <a:rPr lang="hr-HR" sz="1100" dirty="0" smtClean="0">
                          <a:effectLst>
                            <a:outerShdw blurRad="38100" dist="38100" dir="2700000" algn="tl">
                              <a:srgbClr val="000000">
                                <a:alpha val="43137"/>
                              </a:srgbClr>
                            </a:outerShdw>
                          </a:effectLst>
                        </a:rPr>
                        <a:t>22,05 </a:t>
                      </a:r>
                      <a:r>
                        <a:rPr lang="hr-HR" sz="1100" dirty="0">
                          <a:effectLst>
                            <a:outerShdw blurRad="38100" dist="38100" dir="2700000" algn="tl">
                              <a:srgbClr val="000000">
                                <a:alpha val="43137"/>
                              </a:srgbClr>
                            </a:outerShdw>
                          </a:effectLst>
                        </a:rPr>
                        <a:t>%</a:t>
                      </a:r>
                    </a:p>
                  </a:txBody>
                  <a:tcPr anchor="ctr"/>
                </a:tc>
                <a:extLst>
                  <a:ext uri="{0D108BD9-81ED-4DB2-BD59-A6C34878D82A}">
                    <a16:rowId xmlns="" xmlns:a16="http://schemas.microsoft.com/office/drawing/2014/main" val="10009"/>
                  </a:ext>
                </a:extLst>
              </a:tr>
              <a:tr h="398496">
                <a:tc>
                  <a:txBody>
                    <a:bodyPr/>
                    <a:lstStyle/>
                    <a:p>
                      <a:r>
                        <a:rPr lang="hr-HR" sz="1100" dirty="0">
                          <a:solidFill>
                            <a:srgbClr val="002060"/>
                          </a:solidFill>
                          <a:effectLst/>
                        </a:rPr>
                        <a:t>&gt; Rashodi za nabavu </a:t>
                      </a:r>
                      <a:r>
                        <a:rPr lang="hr-HR" sz="1100" dirty="0" err="1">
                          <a:solidFill>
                            <a:srgbClr val="002060"/>
                          </a:solidFill>
                          <a:effectLst/>
                        </a:rPr>
                        <a:t>neproizvedene</a:t>
                      </a:r>
                      <a:r>
                        <a:rPr lang="hr-HR" sz="1100" dirty="0">
                          <a:solidFill>
                            <a:srgbClr val="002060"/>
                          </a:solidFill>
                          <a:effectLst/>
                        </a:rPr>
                        <a:t> dugotrajne imovine</a:t>
                      </a:r>
                    </a:p>
                  </a:txBody>
                  <a:tcPr anchor="ctr"/>
                </a:tc>
                <a:tc>
                  <a:txBody>
                    <a:bodyPr/>
                    <a:lstStyle/>
                    <a:p>
                      <a:pPr algn="r"/>
                      <a:r>
                        <a:rPr lang="hr-HR" sz="1100" dirty="0">
                          <a:solidFill>
                            <a:srgbClr val="002060"/>
                          </a:solidFill>
                          <a:effectLst/>
                        </a:rPr>
                        <a:t> </a:t>
                      </a:r>
                      <a:r>
                        <a:rPr lang="hr-HR" sz="1100" dirty="0" smtClean="0">
                          <a:solidFill>
                            <a:srgbClr val="002060"/>
                          </a:solidFill>
                          <a:effectLst/>
                        </a:rPr>
                        <a:t>653.000,00 </a:t>
                      </a:r>
                      <a:r>
                        <a:rPr lang="hr-HR" sz="1100" dirty="0">
                          <a:solidFill>
                            <a:srgbClr val="002060"/>
                          </a:solidFill>
                          <a:effectLst/>
                        </a:rPr>
                        <a:t>kn</a:t>
                      </a:r>
                    </a:p>
                  </a:txBody>
                  <a:tcPr anchor="ctr"/>
                </a:tc>
                <a:tc>
                  <a:txBody>
                    <a:bodyPr/>
                    <a:lstStyle/>
                    <a:p>
                      <a:pPr algn="r"/>
                      <a:r>
                        <a:rPr lang="hr-HR" sz="1100" dirty="0" smtClean="0">
                          <a:solidFill>
                            <a:srgbClr val="002060"/>
                          </a:solidFill>
                        </a:rPr>
                        <a:t>3,74 </a:t>
                      </a:r>
                      <a:r>
                        <a:rPr lang="hr-HR" sz="1100" dirty="0">
                          <a:solidFill>
                            <a:srgbClr val="002060"/>
                          </a:solidFill>
                        </a:rPr>
                        <a:t>%</a:t>
                      </a:r>
                    </a:p>
                  </a:txBody>
                  <a:tcPr anchor="ctr"/>
                </a:tc>
                <a:extLst>
                  <a:ext uri="{0D108BD9-81ED-4DB2-BD59-A6C34878D82A}">
                    <a16:rowId xmlns="" xmlns:a16="http://schemas.microsoft.com/office/drawing/2014/main" val="10010"/>
                  </a:ext>
                </a:extLst>
              </a:tr>
              <a:tr h="457312">
                <a:tc>
                  <a:txBody>
                    <a:bodyPr/>
                    <a:lstStyle/>
                    <a:p>
                      <a:r>
                        <a:rPr lang="hr-HR" sz="1100" dirty="0">
                          <a:solidFill>
                            <a:srgbClr val="002060"/>
                          </a:solidFill>
                          <a:effectLst/>
                        </a:rPr>
                        <a:t>&gt; Rashodi za nabavu proizvedene dugotrajne imovine</a:t>
                      </a:r>
                    </a:p>
                  </a:txBody>
                  <a:tcPr anchor="ctr"/>
                </a:tc>
                <a:tc>
                  <a:txBody>
                    <a:bodyPr/>
                    <a:lstStyle/>
                    <a:p>
                      <a:pPr algn="r"/>
                      <a:r>
                        <a:rPr lang="hr-HR" sz="1100" dirty="0" smtClean="0">
                          <a:solidFill>
                            <a:srgbClr val="002060"/>
                          </a:solidFill>
                          <a:effectLst/>
                        </a:rPr>
                        <a:t>2.598.410,00</a:t>
                      </a:r>
                      <a:r>
                        <a:rPr lang="hr-HR" sz="1100" baseline="0" dirty="0" smtClean="0">
                          <a:solidFill>
                            <a:srgbClr val="002060"/>
                          </a:solidFill>
                          <a:effectLst/>
                        </a:rPr>
                        <a:t> </a:t>
                      </a:r>
                      <a:r>
                        <a:rPr lang="hr-HR" sz="1100" dirty="0">
                          <a:solidFill>
                            <a:srgbClr val="002060"/>
                          </a:solidFill>
                          <a:effectLst/>
                        </a:rPr>
                        <a:t>kn</a:t>
                      </a:r>
                    </a:p>
                  </a:txBody>
                  <a:tcPr anchor="ctr"/>
                </a:tc>
                <a:tc>
                  <a:txBody>
                    <a:bodyPr/>
                    <a:lstStyle/>
                    <a:p>
                      <a:pPr algn="r"/>
                      <a:r>
                        <a:rPr lang="hr-HR" sz="1100" dirty="0" smtClean="0">
                          <a:solidFill>
                            <a:srgbClr val="002060"/>
                          </a:solidFill>
                        </a:rPr>
                        <a:t>14,88 </a:t>
                      </a:r>
                      <a:r>
                        <a:rPr lang="hr-HR" sz="1100" dirty="0">
                          <a:solidFill>
                            <a:srgbClr val="002060"/>
                          </a:solidFill>
                        </a:rPr>
                        <a:t>%</a:t>
                      </a:r>
                    </a:p>
                  </a:txBody>
                  <a:tcPr anchor="ctr"/>
                </a:tc>
                <a:extLst>
                  <a:ext uri="{0D108BD9-81ED-4DB2-BD59-A6C34878D82A}">
                    <a16:rowId xmlns="" xmlns:a16="http://schemas.microsoft.com/office/drawing/2014/main" val="10011"/>
                  </a:ext>
                </a:extLst>
              </a:tr>
              <a:tr h="247160">
                <a:tc>
                  <a:txBody>
                    <a:bodyPr/>
                    <a:lstStyle/>
                    <a:p>
                      <a:r>
                        <a:rPr lang="hr-HR" sz="1100" dirty="0">
                          <a:solidFill>
                            <a:srgbClr val="002060"/>
                          </a:solidFill>
                          <a:effectLst/>
                        </a:rPr>
                        <a:t>&gt; Dodatna ulaganja</a:t>
                      </a:r>
                    </a:p>
                  </a:txBody>
                  <a:tcPr anchor="ctr"/>
                </a:tc>
                <a:tc>
                  <a:txBody>
                    <a:bodyPr/>
                    <a:lstStyle/>
                    <a:p>
                      <a:pPr algn="r"/>
                      <a:r>
                        <a:rPr lang="hr-HR" sz="1100" dirty="0" smtClean="0">
                          <a:solidFill>
                            <a:srgbClr val="002060"/>
                          </a:solidFill>
                          <a:effectLst/>
                        </a:rPr>
                        <a:t>600.000,00 </a:t>
                      </a:r>
                      <a:r>
                        <a:rPr lang="hr-HR" sz="1100" dirty="0">
                          <a:solidFill>
                            <a:srgbClr val="002060"/>
                          </a:solidFill>
                          <a:effectLst/>
                        </a:rPr>
                        <a:t>kn</a:t>
                      </a:r>
                    </a:p>
                  </a:txBody>
                  <a:tcPr anchor="ctr"/>
                </a:tc>
                <a:tc>
                  <a:txBody>
                    <a:bodyPr/>
                    <a:lstStyle/>
                    <a:p>
                      <a:pPr algn="r"/>
                      <a:r>
                        <a:rPr lang="hr-HR" sz="1100" dirty="0" smtClean="0">
                          <a:solidFill>
                            <a:srgbClr val="002060"/>
                          </a:solidFill>
                          <a:effectLst/>
                        </a:rPr>
                        <a:t>3,43 </a:t>
                      </a:r>
                      <a:r>
                        <a:rPr lang="hr-HR" sz="1100" baseline="0" dirty="0">
                          <a:solidFill>
                            <a:srgbClr val="002060"/>
                          </a:solidFill>
                          <a:effectLst/>
                        </a:rPr>
                        <a:t>%</a:t>
                      </a:r>
                      <a:endParaRPr lang="hr-HR" sz="1100" dirty="0">
                        <a:solidFill>
                          <a:srgbClr val="002060"/>
                        </a:solidFill>
                        <a:effectLst/>
                      </a:endParaRPr>
                    </a:p>
                  </a:txBody>
                  <a:tcPr anchor="ctr"/>
                </a:tc>
                <a:extLst>
                  <a:ext uri="{0D108BD9-81ED-4DB2-BD59-A6C34878D82A}">
                    <a16:rowId xmlns="" xmlns:a16="http://schemas.microsoft.com/office/drawing/2014/main" val="10012"/>
                  </a:ext>
                </a:extLst>
              </a:tr>
              <a:tr h="465243">
                <a:tc>
                  <a:txBody>
                    <a:bodyPr/>
                    <a:lstStyle/>
                    <a:p>
                      <a:pPr algn="just"/>
                      <a:r>
                        <a:rPr lang="pl-PL" sz="1100" dirty="0">
                          <a:effectLst>
                            <a:outerShdw blurRad="38100" dist="38100" dir="2700000" algn="tl">
                              <a:srgbClr val="000000">
                                <a:alpha val="43137"/>
                              </a:srgbClr>
                            </a:outerShdw>
                          </a:effectLst>
                        </a:rPr>
                        <a:t>Izdaci za financijsku imovinu i otplate zajmova</a:t>
                      </a:r>
                      <a:endParaRPr lang="hr-HR" sz="1100" dirty="0">
                        <a:effectLst>
                          <a:outerShdw blurRad="38100" dist="38100" dir="2700000" algn="tl">
                            <a:srgbClr val="000000">
                              <a:alpha val="43137"/>
                            </a:srgbClr>
                          </a:outerShdw>
                        </a:effectLst>
                      </a:endParaRPr>
                    </a:p>
                  </a:txBody>
                  <a:tcPr anchor="ctr"/>
                </a:tc>
                <a:tc>
                  <a:txBody>
                    <a:bodyPr/>
                    <a:lstStyle/>
                    <a:p>
                      <a:pPr algn="r"/>
                      <a:r>
                        <a:rPr lang="hr-HR" sz="1100" dirty="0" smtClean="0">
                          <a:effectLst>
                            <a:outerShdw blurRad="38100" dist="38100" dir="2700000" algn="tl">
                              <a:srgbClr val="000000">
                                <a:alpha val="43137"/>
                              </a:srgbClr>
                            </a:outerShdw>
                          </a:effectLst>
                        </a:rPr>
                        <a:t>400.010,00 </a:t>
                      </a:r>
                      <a:r>
                        <a:rPr lang="hr-HR" sz="1100" dirty="0">
                          <a:effectLst>
                            <a:outerShdw blurRad="38100" dist="38100" dir="2700000" algn="tl">
                              <a:srgbClr val="000000">
                                <a:alpha val="43137"/>
                              </a:srgbClr>
                            </a:outerShdw>
                          </a:effectLst>
                        </a:rPr>
                        <a:t>kn</a:t>
                      </a:r>
                    </a:p>
                  </a:txBody>
                  <a:tcPr anchor="ctr"/>
                </a:tc>
                <a:tc>
                  <a:txBody>
                    <a:bodyPr/>
                    <a:lstStyle/>
                    <a:p>
                      <a:pPr algn="r"/>
                      <a:endParaRPr lang="hr-HR" sz="1100" dirty="0"/>
                    </a:p>
                    <a:p>
                      <a:pPr algn="r"/>
                      <a:r>
                        <a:rPr lang="hr-HR" sz="1100" baseline="0" dirty="0" smtClean="0">
                          <a:effectLst>
                            <a:outerShdw blurRad="38100" dist="38100" dir="2700000" algn="tl">
                              <a:srgbClr val="000000">
                                <a:alpha val="43137"/>
                              </a:srgbClr>
                            </a:outerShdw>
                          </a:effectLst>
                        </a:rPr>
                        <a:t>2,29 </a:t>
                      </a:r>
                      <a:r>
                        <a:rPr lang="hr-HR" sz="1100" baseline="0" dirty="0">
                          <a:effectLst>
                            <a:outerShdw blurRad="38100" dist="38100" dir="2700000" algn="tl">
                              <a:srgbClr val="000000">
                                <a:alpha val="43137"/>
                              </a:srgbClr>
                            </a:outerShdw>
                          </a:effectLst>
                        </a:rPr>
                        <a:t>%</a:t>
                      </a:r>
                      <a:endParaRPr lang="hr-HR" sz="1100" dirty="0">
                        <a:effectLst>
                          <a:outerShdw blurRad="38100" dist="38100" dir="2700000" algn="tl">
                            <a:srgbClr val="000000">
                              <a:alpha val="43137"/>
                            </a:srgbClr>
                          </a:outerShdw>
                        </a:effectLst>
                      </a:endParaRPr>
                    </a:p>
                  </a:txBody>
                  <a:tcPr/>
                </a:tc>
                <a:extLst>
                  <a:ext uri="{0D108BD9-81ED-4DB2-BD59-A6C34878D82A}">
                    <a16:rowId xmlns="" xmlns:a16="http://schemas.microsoft.com/office/drawing/2014/main" val="10013"/>
                  </a:ext>
                </a:extLst>
              </a:tr>
              <a:tr h="261699">
                <a:tc>
                  <a:txBody>
                    <a:bodyPr/>
                    <a:lstStyle/>
                    <a:p>
                      <a:r>
                        <a:rPr lang="hr-HR" sz="1100" dirty="0">
                          <a:solidFill>
                            <a:srgbClr val="002060"/>
                          </a:solidFill>
                        </a:rPr>
                        <a:t>&gt; </a:t>
                      </a:r>
                      <a:r>
                        <a:rPr lang="pl-PL" sz="1100" dirty="0">
                          <a:solidFill>
                            <a:srgbClr val="002060"/>
                          </a:solidFill>
                        </a:rPr>
                        <a:t>Izdaci za otplatu glavnice primljenih kredita i zajmova</a:t>
                      </a:r>
                      <a:endParaRPr lang="hr-HR" sz="1100" dirty="0">
                        <a:solidFill>
                          <a:srgbClr val="002060"/>
                        </a:solidFill>
                      </a:endParaRPr>
                    </a:p>
                  </a:txBody>
                  <a:tcPr/>
                </a:tc>
                <a:tc>
                  <a:txBody>
                    <a:bodyPr/>
                    <a:lstStyle/>
                    <a:p>
                      <a:pPr algn="r"/>
                      <a:r>
                        <a:rPr lang="hr-HR" sz="1100" dirty="0" smtClean="0"/>
                        <a:t>400.010,00 </a:t>
                      </a:r>
                      <a:r>
                        <a:rPr lang="hr-HR" sz="1100" dirty="0"/>
                        <a:t>kn</a:t>
                      </a:r>
                    </a:p>
                  </a:txBody>
                  <a:tcPr/>
                </a:tc>
                <a:tc>
                  <a:txBody>
                    <a:bodyPr/>
                    <a:lstStyle/>
                    <a:p>
                      <a:pPr algn="r"/>
                      <a:r>
                        <a:rPr lang="hr-HR" sz="1100" dirty="0" smtClean="0"/>
                        <a:t>2,29 </a:t>
                      </a:r>
                      <a:r>
                        <a:rPr lang="hr-HR" sz="1100" dirty="0"/>
                        <a:t>% </a:t>
                      </a:r>
                    </a:p>
                  </a:txBody>
                  <a:tcPr/>
                </a:tc>
                <a:extLst>
                  <a:ext uri="{0D108BD9-81ED-4DB2-BD59-A6C34878D82A}">
                    <a16:rowId xmlns="" xmlns:a16="http://schemas.microsoft.com/office/drawing/2014/main" val="10014"/>
                  </a:ext>
                </a:extLst>
              </a:tr>
              <a:tr h="494320">
                <a:tc>
                  <a:txBody>
                    <a:bodyPr/>
                    <a:lstStyle/>
                    <a:p>
                      <a:pPr algn="r"/>
                      <a:r>
                        <a:rPr lang="hr-HR" sz="1100" dirty="0">
                          <a:effectLst>
                            <a:outerShdw blurRad="38100" dist="38100" dir="2700000" algn="tl">
                              <a:srgbClr val="000000">
                                <a:alpha val="43137"/>
                              </a:srgbClr>
                            </a:outerShdw>
                          </a:effectLst>
                        </a:rPr>
                        <a:t>UKUPNO</a:t>
                      </a:r>
                    </a:p>
                  </a:txBody>
                  <a:tcPr anchor="ctr"/>
                </a:tc>
                <a:tc>
                  <a:txBody>
                    <a:bodyPr/>
                    <a:lstStyle/>
                    <a:p>
                      <a:pPr algn="r"/>
                      <a:r>
                        <a:rPr lang="hr-HR" sz="1100" b="0" dirty="0" smtClean="0">
                          <a:effectLst>
                            <a:outerShdw blurRad="38100" dist="38100" dir="2700000" algn="tl">
                              <a:srgbClr val="000000">
                                <a:alpha val="43137"/>
                              </a:srgbClr>
                            </a:outerShdw>
                          </a:effectLst>
                        </a:rPr>
                        <a:t>17.463.990,00 </a:t>
                      </a:r>
                      <a:r>
                        <a:rPr lang="hr-HR" sz="1100" b="0" dirty="0">
                          <a:effectLst>
                            <a:outerShdw blurRad="38100" dist="38100" dir="2700000" algn="tl">
                              <a:srgbClr val="000000">
                                <a:alpha val="43137"/>
                              </a:srgbClr>
                            </a:outerShdw>
                          </a:effectLst>
                        </a:rPr>
                        <a:t>kn</a:t>
                      </a:r>
                    </a:p>
                  </a:txBody>
                  <a:tcPr anchor="ctr"/>
                </a:tc>
                <a:tc>
                  <a:txBody>
                    <a:bodyPr/>
                    <a:lstStyle/>
                    <a:p>
                      <a:pPr algn="r"/>
                      <a:endParaRPr lang="hr-HR" sz="1100" dirty="0"/>
                    </a:p>
                  </a:txBody>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198053065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30867" y="321734"/>
            <a:ext cx="8678333" cy="508000"/>
          </a:xfrm>
        </p:spPr>
        <p:txBody>
          <a:bodyPr>
            <a:noAutofit/>
          </a:bodyPr>
          <a:lstStyle/>
          <a:p>
            <a:pPr algn="ctr"/>
            <a:r>
              <a:rPr lang="hr-HR" sz="2400" dirty="0" smtClean="0">
                <a:effectLst>
                  <a:outerShdw blurRad="38100" dist="38100" dir="2700000" algn="tl">
                    <a:srgbClr val="000000">
                      <a:alpha val="43137"/>
                    </a:srgbClr>
                  </a:outerShdw>
                </a:effectLst>
              </a:rPr>
              <a:t>Rashodi i izdaci</a:t>
            </a:r>
            <a:br>
              <a:rPr lang="hr-HR" sz="2400" dirty="0" smtClean="0">
                <a:effectLst>
                  <a:outerShdw blurRad="38100" dist="38100" dir="2700000" algn="tl">
                    <a:srgbClr val="000000">
                      <a:alpha val="43137"/>
                    </a:srgbClr>
                  </a:outerShdw>
                </a:effectLst>
              </a:rPr>
            </a:br>
            <a:r>
              <a:rPr lang="hr-HR" sz="2400" dirty="0" smtClean="0">
                <a:effectLst>
                  <a:outerShdw blurRad="38100" dist="38100" dir="2700000" algn="tl">
                    <a:srgbClr val="000000">
                      <a:alpha val="43137"/>
                    </a:srgbClr>
                  </a:outerShdw>
                </a:effectLst>
              </a:rPr>
              <a:t>  OPIS </a:t>
            </a:r>
            <a:r>
              <a:rPr lang="hr-HR" sz="2400" dirty="0">
                <a:effectLst>
                  <a:outerShdw blurRad="38100" dist="38100" dir="2700000" algn="tl">
                    <a:srgbClr val="000000">
                      <a:alpha val="43137"/>
                    </a:srgbClr>
                  </a:outerShdw>
                </a:effectLst>
              </a:rPr>
              <a:t>POSEBNOG DIJELA PRORAČUNA </a:t>
            </a:r>
          </a:p>
        </p:txBody>
      </p:sp>
      <p:sp>
        <p:nvSpPr>
          <p:cNvPr id="3" name="Rezervirano mjesto sadržaja 2"/>
          <p:cNvSpPr>
            <a:spLocks noGrp="1"/>
          </p:cNvSpPr>
          <p:nvPr>
            <p:ph idx="1"/>
          </p:nvPr>
        </p:nvSpPr>
        <p:spPr>
          <a:xfrm>
            <a:off x="683107" y="1094950"/>
            <a:ext cx="10721365" cy="5673436"/>
          </a:xfrm>
        </p:spPr>
        <p:txBody>
          <a:bodyPr>
            <a:normAutofit fontScale="55000" lnSpcReduction="20000"/>
          </a:bodyPr>
          <a:lstStyle/>
          <a:p>
            <a:pPr algn="just">
              <a:buFont typeface="Wingdings" panose="05000000000000000000" pitchFamily="2" charset="2"/>
              <a:buChar char="v"/>
            </a:pPr>
            <a:r>
              <a:rPr lang="hr-HR" sz="3400" dirty="0">
                <a:solidFill>
                  <a:schemeClr val="tx1"/>
                </a:solidFill>
                <a:effectLst>
                  <a:outerShdw blurRad="38100" dist="38100" dir="2700000" algn="tl">
                    <a:srgbClr val="000000">
                      <a:alpha val="43137"/>
                    </a:srgbClr>
                  </a:outerShdw>
                </a:effectLst>
              </a:rPr>
              <a:t>Razdjel: 001 OPĆE JAVNE USLUGE planirana sredstva u iznosu od  </a:t>
            </a:r>
            <a:r>
              <a:rPr lang="hr-HR" sz="3400" dirty="0" smtClean="0">
                <a:solidFill>
                  <a:schemeClr val="tx1"/>
                </a:solidFill>
                <a:effectLst>
                  <a:outerShdw blurRad="38100" dist="38100" dir="2700000" algn="tl">
                    <a:srgbClr val="000000">
                      <a:alpha val="43137"/>
                    </a:srgbClr>
                  </a:outerShdw>
                </a:effectLst>
              </a:rPr>
              <a:t>13.470.820,00 </a:t>
            </a:r>
            <a:r>
              <a:rPr lang="hr-HR" sz="3400" dirty="0">
                <a:solidFill>
                  <a:schemeClr val="tx1"/>
                </a:solidFill>
                <a:effectLst>
                  <a:outerShdw blurRad="38100" dist="38100" dir="2700000" algn="tl">
                    <a:srgbClr val="000000">
                      <a:alpha val="43137"/>
                    </a:srgbClr>
                  </a:outerShdw>
                </a:effectLst>
              </a:rPr>
              <a:t>kuna</a:t>
            </a:r>
          </a:p>
          <a:p>
            <a:pPr marL="0" indent="0" algn="just">
              <a:buNone/>
            </a:pPr>
            <a:endParaRPr lang="hr-HR" sz="3400" dirty="0">
              <a:solidFill>
                <a:schemeClr val="tx1"/>
              </a:solidFill>
              <a:effectLst>
                <a:outerShdw blurRad="38100" dist="38100" dir="2700000" algn="tl">
                  <a:srgbClr val="000000">
                    <a:alpha val="43137"/>
                  </a:srgbClr>
                </a:outerShdw>
              </a:effectLst>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1001 PRIPREME I DONOŠENJE AKATA IZ DJELOKRUGA TIJELA planirani rashodi u iznosu od  </a:t>
            </a:r>
            <a:r>
              <a:rPr lang="hr-HR" sz="2500" dirty="0" smtClean="0">
                <a:solidFill>
                  <a:srgbClr val="002060"/>
                </a:solidFill>
                <a:effectLst>
                  <a:outerShdw blurRad="38100" dist="38100" dir="2700000" algn="tl">
                    <a:srgbClr val="000000">
                      <a:alpha val="43137"/>
                    </a:srgbClr>
                  </a:outerShdw>
                </a:effectLst>
              </a:rPr>
              <a:t>2.227.600,00 </a:t>
            </a:r>
            <a:r>
              <a:rPr lang="hr-HR" sz="2500" dirty="0">
                <a:solidFill>
                  <a:srgbClr val="002060"/>
                </a:solidFill>
                <a:effectLst>
                  <a:outerShdw blurRad="38100" dist="38100" dir="2700000" algn="tl">
                    <a:srgbClr val="000000">
                      <a:alpha val="43137"/>
                    </a:srgbClr>
                  </a:outerShdw>
                </a:effectLst>
              </a:rPr>
              <a:t>kuna odnose se na</a:t>
            </a:r>
          </a:p>
          <a:p>
            <a:pPr lvl="1" indent="-172800" algn="just">
              <a:lnSpc>
                <a:spcPct val="108000"/>
              </a:lnSpc>
              <a:buFont typeface="Wingdings" panose="05000000000000000000" pitchFamily="2" charset="2"/>
              <a:buChar char="ü"/>
            </a:pPr>
            <a:r>
              <a:rPr lang="pl-PL" sz="2200" dirty="0">
                <a:solidFill>
                  <a:srgbClr val="002060"/>
                </a:solidFill>
              </a:rPr>
              <a:t>Rashode za zaposlene i općinskog načelnika koji su planirani u iznosu od </a:t>
            </a:r>
            <a:r>
              <a:rPr lang="hr-HR" sz="2200" dirty="0" smtClean="0">
                <a:solidFill>
                  <a:srgbClr val="002060"/>
                </a:solidFill>
              </a:rPr>
              <a:t>1.384.000,00 </a:t>
            </a:r>
            <a:r>
              <a:rPr lang="hr-HR" sz="2200" dirty="0">
                <a:solidFill>
                  <a:srgbClr val="002060"/>
                </a:solidFill>
              </a:rPr>
              <a:t>kn,</a:t>
            </a:r>
          </a:p>
          <a:p>
            <a:pPr lvl="1" indent="-172800" algn="just">
              <a:lnSpc>
                <a:spcPct val="108000"/>
              </a:lnSpc>
              <a:buFont typeface="Wingdings" panose="05000000000000000000" pitchFamily="2" charset="2"/>
              <a:buChar char="ü"/>
            </a:pPr>
            <a:r>
              <a:rPr lang="pl-PL" sz="2200" dirty="0">
                <a:solidFill>
                  <a:srgbClr val="002060"/>
                </a:solidFill>
              </a:rPr>
              <a:t>Materijalni rashodi planirani u iznosu od </a:t>
            </a:r>
            <a:r>
              <a:rPr lang="pl-PL" sz="2200" dirty="0" smtClean="0">
                <a:solidFill>
                  <a:srgbClr val="002060"/>
                </a:solidFill>
              </a:rPr>
              <a:t>682</a:t>
            </a:r>
            <a:r>
              <a:rPr lang="hr-HR" sz="2200" dirty="0" smtClean="0">
                <a:solidFill>
                  <a:srgbClr val="002060"/>
                </a:solidFill>
              </a:rPr>
              <a:t>.600,00 </a:t>
            </a:r>
            <a:r>
              <a:rPr lang="hr-HR" sz="2200" dirty="0">
                <a:solidFill>
                  <a:srgbClr val="002060"/>
                </a:solidFill>
              </a:rPr>
              <a:t>kn, a čine ih rashodi za računalne usluge, premije osiguranja, troškovi telefona i poštarina, usluge promidžbe i informiranja, rashode za energiju svih objekata,  bankarske usluge, pristojbe i naknade,</a:t>
            </a:r>
          </a:p>
          <a:p>
            <a:pPr lvl="1" indent="-172800" algn="just">
              <a:lnSpc>
                <a:spcPct val="108000"/>
              </a:lnSpc>
              <a:buFont typeface="Wingdings" panose="05000000000000000000" pitchFamily="2" charset="2"/>
              <a:buChar char="ü"/>
            </a:pPr>
            <a:r>
              <a:rPr lang="pl-PL" sz="2200" dirty="0">
                <a:solidFill>
                  <a:srgbClr val="002060"/>
                </a:solidFill>
              </a:rPr>
              <a:t>Rashodi za nabavu uredske opreme, ulaganje u računalne programe planirani su u iznosu od </a:t>
            </a:r>
            <a:r>
              <a:rPr lang="pl-PL" sz="2200" dirty="0" smtClean="0">
                <a:solidFill>
                  <a:srgbClr val="002060"/>
                </a:solidFill>
              </a:rPr>
              <a:t>3</a:t>
            </a:r>
            <a:r>
              <a:rPr lang="hr-HR" sz="2200" dirty="0" smtClean="0">
                <a:solidFill>
                  <a:srgbClr val="002060"/>
                </a:solidFill>
              </a:rPr>
              <a:t>6.000,00 </a:t>
            </a:r>
            <a:r>
              <a:rPr lang="hr-HR" sz="2200" dirty="0">
                <a:solidFill>
                  <a:srgbClr val="002060"/>
                </a:solidFill>
              </a:rPr>
              <a:t>kn,</a:t>
            </a:r>
          </a:p>
          <a:p>
            <a:pPr lvl="1" indent="-172800" algn="just">
              <a:lnSpc>
                <a:spcPct val="108000"/>
              </a:lnSpc>
              <a:buFont typeface="Wingdings" panose="05000000000000000000" pitchFamily="2" charset="2"/>
              <a:buChar char="ü"/>
            </a:pPr>
            <a:r>
              <a:rPr lang="hr-HR" sz="2200" dirty="0">
                <a:solidFill>
                  <a:srgbClr val="002060"/>
                </a:solidFill>
              </a:rPr>
              <a:t>Rashodi za intelektualne usluge planirani su u iznosu od </a:t>
            </a:r>
            <a:r>
              <a:rPr lang="hr-HR" sz="2200" dirty="0" smtClean="0">
                <a:solidFill>
                  <a:srgbClr val="002060"/>
                </a:solidFill>
              </a:rPr>
              <a:t>125.000,00 </a:t>
            </a:r>
            <a:r>
              <a:rPr lang="hr-HR" sz="2200" dirty="0">
                <a:solidFill>
                  <a:srgbClr val="002060"/>
                </a:solidFill>
              </a:rPr>
              <a:t>kn odnose se na </a:t>
            </a:r>
            <a:r>
              <a:rPr lang="da-DK" sz="2200" dirty="0">
                <a:solidFill>
                  <a:srgbClr val="002060"/>
                </a:solidFill>
              </a:rPr>
              <a:t>odvjetničke usluge, projekt</a:t>
            </a:r>
            <a:r>
              <a:rPr lang="hr-HR" sz="2200" dirty="0">
                <a:solidFill>
                  <a:srgbClr val="002060"/>
                </a:solidFill>
              </a:rPr>
              <a:t>e</a:t>
            </a:r>
            <a:r>
              <a:rPr lang="da-DK" sz="2200" dirty="0">
                <a:solidFill>
                  <a:srgbClr val="002060"/>
                </a:solidFill>
              </a:rPr>
              <a:t> koji nisu drugdje svrstani, geodetsko- katastarske usluge</a:t>
            </a:r>
            <a:r>
              <a:rPr lang="hr-HR" sz="2200" dirty="0">
                <a:solidFill>
                  <a:srgbClr val="002060"/>
                </a:solidFill>
              </a:rPr>
              <a:t>.</a:t>
            </a:r>
          </a:p>
          <a:p>
            <a:pPr marL="0" indent="0" algn="just">
              <a:buNone/>
            </a:pPr>
            <a:endParaRPr lang="hr-HR" sz="1500" dirty="0">
              <a:solidFill>
                <a:schemeClr val="tx1"/>
              </a:solidFill>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1002  TIJELA I KOMISIJE </a:t>
            </a:r>
            <a:r>
              <a:rPr lang="pl-PL" sz="2500" dirty="0">
                <a:solidFill>
                  <a:srgbClr val="002060"/>
                </a:solidFill>
                <a:effectLst>
                  <a:outerShdw blurRad="38100" dist="38100" dir="2700000" algn="tl">
                    <a:srgbClr val="000000">
                      <a:alpha val="43137"/>
                    </a:srgbClr>
                  </a:outerShdw>
                </a:effectLst>
              </a:rPr>
              <a:t>planirani rashodi u iznosu od </a:t>
            </a:r>
            <a:r>
              <a:rPr lang="pl-PL" sz="2500" dirty="0" smtClean="0">
                <a:solidFill>
                  <a:srgbClr val="002060"/>
                </a:solidFill>
                <a:effectLst>
                  <a:outerShdw blurRad="38100" dist="38100" dir="2700000" algn="tl">
                    <a:srgbClr val="000000">
                      <a:alpha val="43137"/>
                    </a:srgbClr>
                  </a:outerShdw>
                </a:effectLst>
              </a:rPr>
              <a:t>654.500,00 </a:t>
            </a:r>
            <a:r>
              <a:rPr lang="pl-PL" sz="2500" dirty="0">
                <a:solidFill>
                  <a:srgbClr val="002060"/>
                </a:solidFill>
                <a:effectLst>
                  <a:outerShdw blurRad="38100" dist="38100" dir="2700000" algn="tl">
                    <a:srgbClr val="000000">
                      <a:alpha val="43137"/>
                    </a:srgbClr>
                  </a:outerShdw>
                </a:effectLst>
              </a:rPr>
              <a:t>kuna, a odnose se na</a:t>
            </a:r>
            <a:endParaRPr lang="hr-HR" sz="2500" dirty="0">
              <a:solidFill>
                <a:srgbClr val="002060"/>
              </a:solidFill>
              <a:effectLst>
                <a:outerShdw blurRad="38100" dist="38100" dir="2700000" algn="tl">
                  <a:srgbClr val="000000">
                    <a:alpha val="43137"/>
                  </a:srgbClr>
                </a:outerShdw>
              </a:effectLst>
            </a:endParaRPr>
          </a:p>
          <a:p>
            <a:pPr lvl="1" indent="-172800" algn="just">
              <a:lnSpc>
                <a:spcPct val="108000"/>
              </a:lnSpc>
              <a:buFont typeface="Wingdings" panose="05000000000000000000" pitchFamily="2" charset="2"/>
              <a:buChar char="ü"/>
            </a:pPr>
            <a:r>
              <a:rPr lang="hr-HR" sz="2200" dirty="0">
                <a:solidFill>
                  <a:srgbClr val="002060"/>
                </a:solidFill>
              </a:rPr>
              <a:t>Rashodi za redovnu djelatnost općinskog vijeća i radnih tijela planirani su iznosu od </a:t>
            </a:r>
            <a:r>
              <a:rPr lang="hr-HR" sz="2200" dirty="0" smtClean="0">
                <a:solidFill>
                  <a:srgbClr val="002060"/>
                </a:solidFill>
              </a:rPr>
              <a:t>21</a:t>
            </a:r>
            <a:r>
              <a:rPr lang="hr-HR" sz="2200" dirty="0" smtClean="0">
                <a:solidFill>
                  <a:srgbClr val="002060"/>
                </a:solidFill>
              </a:rPr>
              <a:t>0.000,00 </a:t>
            </a:r>
            <a:r>
              <a:rPr lang="hr-HR" sz="2200" dirty="0">
                <a:solidFill>
                  <a:srgbClr val="002060"/>
                </a:solidFill>
              </a:rPr>
              <a:t>kn</a:t>
            </a:r>
            <a:r>
              <a:rPr lang="hr-HR" sz="2200" dirty="0" smtClean="0">
                <a:solidFill>
                  <a:srgbClr val="002060"/>
                </a:solidFill>
              </a:rPr>
              <a:t>,</a:t>
            </a:r>
          </a:p>
          <a:p>
            <a:pPr lvl="1" indent="-172800" algn="just">
              <a:lnSpc>
                <a:spcPct val="108000"/>
              </a:lnSpc>
              <a:buFont typeface="Wingdings" panose="05000000000000000000" pitchFamily="2" charset="2"/>
              <a:buChar char="ü"/>
            </a:pPr>
            <a:r>
              <a:rPr lang="pl-PL" sz="2200" dirty="0" smtClean="0">
                <a:solidFill>
                  <a:srgbClr val="002060"/>
                </a:solidFill>
              </a:rPr>
              <a:t>Za </a:t>
            </a:r>
            <a:r>
              <a:rPr lang="pl-PL" sz="2200" dirty="0">
                <a:solidFill>
                  <a:srgbClr val="002060"/>
                </a:solidFill>
              </a:rPr>
              <a:t>sredstva za rad političkih stranaka planirano je </a:t>
            </a:r>
            <a:r>
              <a:rPr lang="pl-PL" sz="2200" dirty="0" smtClean="0">
                <a:solidFill>
                  <a:srgbClr val="002060"/>
                </a:solidFill>
              </a:rPr>
              <a:t>15</a:t>
            </a:r>
            <a:r>
              <a:rPr lang="pl-PL" sz="2200" dirty="0" smtClean="0">
                <a:solidFill>
                  <a:srgbClr val="002060"/>
                </a:solidFill>
              </a:rPr>
              <a:t>.000,00 </a:t>
            </a:r>
            <a:r>
              <a:rPr lang="pl-PL" sz="2200" dirty="0">
                <a:solidFill>
                  <a:srgbClr val="002060"/>
                </a:solidFill>
              </a:rPr>
              <a:t>kn za tekuće donacije,</a:t>
            </a:r>
            <a:r>
              <a:rPr lang="hr-HR" sz="2200" dirty="0">
                <a:solidFill>
                  <a:srgbClr val="002060"/>
                </a:solidFill>
              </a:rPr>
              <a:t> </a:t>
            </a:r>
          </a:p>
          <a:p>
            <a:pPr lvl="1" indent="-172800" algn="just">
              <a:lnSpc>
                <a:spcPct val="108000"/>
              </a:lnSpc>
              <a:buFont typeface="Wingdings" panose="05000000000000000000" pitchFamily="2" charset="2"/>
              <a:buChar char="ü"/>
            </a:pPr>
            <a:r>
              <a:rPr lang="hr-HR" sz="2200" dirty="0">
                <a:solidFill>
                  <a:srgbClr val="002060"/>
                </a:solidFill>
              </a:rPr>
              <a:t>Sredstva planirana za obilježavanje Dana općine (rashodi protokola i donacije Udrugama) planirana su u iznosu od </a:t>
            </a:r>
            <a:r>
              <a:rPr lang="hr-HR" sz="2200" dirty="0" smtClean="0">
                <a:solidFill>
                  <a:srgbClr val="002060"/>
                </a:solidFill>
              </a:rPr>
              <a:t>57.000,00 </a:t>
            </a:r>
            <a:r>
              <a:rPr lang="hr-HR" sz="2200" dirty="0">
                <a:solidFill>
                  <a:srgbClr val="002060"/>
                </a:solidFill>
              </a:rPr>
              <a:t>kn,</a:t>
            </a:r>
          </a:p>
          <a:p>
            <a:pPr lvl="1" indent="-172800" algn="just">
              <a:lnSpc>
                <a:spcPct val="108000"/>
              </a:lnSpc>
              <a:buFont typeface="Wingdings" panose="05000000000000000000" pitchFamily="2" charset="2"/>
              <a:buChar char="ü"/>
            </a:pPr>
            <a:r>
              <a:rPr lang="hr-HR" sz="2200" dirty="0">
                <a:solidFill>
                  <a:srgbClr val="002060"/>
                </a:solidFill>
              </a:rPr>
              <a:t>Za djelovanje aktivnosti Savjeta mladih planiran su sredstva u iznosu od 15.000,00 kn</a:t>
            </a:r>
          </a:p>
          <a:p>
            <a:pPr lvl="1" indent="-172800" algn="just">
              <a:lnSpc>
                <a:spcPct val="108000"/>
              </a:lnSpc>
              <a:buFont typeface="Wingdings" panose="05000000000000000000" pitchFamily="2" charset="2"/>
              <a:buChar char="ü"/>
            </a:pPr>
            <a:r>
              <a:rPr lang="hr-HR" sz="2200" dirty="0">
                <a:solidFill>
                  <a:srgbClr val="002060"/>
                </a:solidFill>
              </a:rPr>
              <a:t>Izrada  i tiskanje monografije Općine u iznosu od </a:t>
            </a:r>
            <a:r>
              <a:rPr lang="hr-HR" sz="2200" dirty="0" smtClean="0">
                <a:solidFill>
                  <a:srgbClr val="002060"/>
                </a:solidFill>
              </a:rPr>
              <a:t>70.000,00 </a:t>
            </a:r>
            <a:r>
              <a:rPr lang="hr-HR" sz="2200" dirty="0">
                <a:solidFill>
                  <a:srgbClr val="002060"/>
                </a:solidFill>
              </a:rPr>
              <a:t>kn,</a:t>
            </a:r>
          </a:p>
          <a:p>
            <a:pPr lvl="1" indent="-172800" algn="just">
              <a:lnSpc>
                <a:spcPct val="108000"/>
              </a:lnSpc>
              <a:buFont typeface="Wingdings" panose="05000000000000000000" pitchFamily="2" charset="2"/>
              <a:buChar char="ü"/>
            </a:pPr>
            <a:r>
              <a:rPr lang="hr-HR" sz="2200" dirty="0">
                <a:solidFill>
                  <a:srgbClr val="002060"/>
                </a:solidFill>
              </a:rPr>
              <a:t>1% prihoda od poreza na dohodak Poreznoj upravi u iznosu od  105.000,00 kn,</a:t>
            </a:r>
          </a:p>
          <a:p>
            <a:pPr lvl="1" indent="-172800" algn="just">
              <a:lnSpc>
                <a:spcPct val="108000"/>
              </a:lnSpc>
              <a:buFont typeface="Wingdings" panose="05000000000000000000" pitchFamily="2" charset="2"/>
              <a:buChar char="ü"/>
            </a:pPr>
            <a:r>
              <a:rPr lang="hr-HR" sz="2200" dirty="0">
                <a:solidFill>
                  <a:srgbClr val="002060"/>
                </a:solidFill>
              </a:rPr>
              <a:t>Participativni proračun za mlade  planira se u iznosu od </a:t>
            </a:r>
            <a:r>
              <a:rPr lang="hr-HR" sz="2200" dirty="0" smtClean="0">
                <a:solidFill>
                  <a:srgbClr val="002060"/>
                </a:solidFill>
              </a:rPr>
              <a:t>20.000,00 </a:t>
            </a:r>
            <a:r>
              <a:rPr lang="hr-HR" sz="2200" dirty="0" smtClean="0">
                <a:solidFill>
                  <a:srgbClr val="002060"/>
                </a:solidFill>
              </a:rPr>
              <a:t>kn,</a:t>
            </a:r>
            <a:endParaRPr lang="hr-HR" sz="2200" dirty="0">
              <a:solidFill>
                <a:srgbClr val="002060"/>
              </a:solidFill>
            </a:endParaRPr>
          </a:p>
          <a:p>
            <a:pPr lvl="1" indent="-172800" algn="just">
              <a:lnSpc>
                <a:spcPct val="108000"/>
              </a:lnSpc>
              <a:buFont typeface="Wingdings" panose="05000000000000000000" pitchFamily="2" charset="2"/>
              <a:buChar char="ü"/>
            </a:pPr>
            <a:r>
              <a:rPr lang="hr-HR" sz="2200" dirty="0">
                <a:solidFill>
                  <a:srgbClr val="002060"/>
                </a:solidFill>
              </a:rPr>
              <a:t>Proračunska rezerva planirana je u iznosu od 25.000,00 </a:t>
            </a:r>
            <a:r>
              <a:rPr lang="hr-HR" sz="2200" dirty="0" smtClean="0">
                <a:solidFill>
                  <a:srgbClr val="002060"/>
                </a:solidFill>
              </a:rPr>
              <a:t>kn.</a:t>
            </a:r>
            <a:endParaRPr lang="hr-HR" sz="2200" dirty="0">
              <a:solidFill>
                <a:srgbClr val="002060"/>
              </a:solidFill>
            </a:endParaRPr>
          </a:p>
          <a:p>
            <a:pPr indent="-172800" algn="just">
              <a:lnSpc>
                <a:spcPct val="108000"/>
              </a:lnSpc>
              <a:buFont typeface="Wingdings" panose="05000000000000000000" pitchFamily="2" charset="2"/>
              <a:buChar char="ü"/>
            </a:pPr>
            <a:endParaRPr lang="hr-HR" sz="15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8360445"/>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550717" y="488372"/>
            <a:ext cx="10868892" cy="5735783"/>
          </a:xfrm>
        </p:spPr>
        <p:txBody>
          <a:bodyPr>
            <a:normAutofit/>
          </a:bodyPr>
          <a:lstStyle/>
          <a:p>
            <a:pPr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1003 KOMUNALNO GOSPODARSTVO ukupno planirana sredstva za </a:t>
            </a:r>
            <a:r>
              <a:rPr lang="hr-HR" sz="1400" dirty="0" smtClean="0">
                <a:solidFill>
                  <a:srgbClr val="002060"/>
                </a:solidFill>
                <a:effectLst>
                  <a:outerShdw blurRad="38100" dist="38100" dir="2700000" algn="tl">
                    <a:srgbClr val="000000">
                      <a:alpha val="43137"/>
                    </a:srgbClr>
                  </a:outerShdw>
                </a:effectLst>
              </a:rPr>
              <a:t>2022. </a:t>
            </a:r>
            <a:r>
              <a:rPr lang="hr-HR" sz="1400" dirty="0">
                <a:solidFill>
                  <a:srgbClr val="002060"/>
                </a:solidFill>
                <a:effectLst>
                  <a:outerShdw blurRad="38100" dist="38100" dir="2700000" algn="tl">
                    <a:srgbClr val="000000">
                      <a:alpha val="43137"/>
                    </a:srgbClr>
                  </a:outerShdw>
                </a:effectLst>
              </a:rPr>
              <a:t>godinu iznose </a:t>
            </a:r>
            <a:r>
              <a:rPr lang="hr-HR" sz="1400" dirty="0" smtClean="0">
                <a:solidFill>
                  <a:srgbClr val="002060"/>
                </a:solidFill>
                <a:effectLst>
                  <a:outerShdw blurRad="38100" dist="38100" dir="2700000" algn="tl">
                    <a:srgbClr val="000000">
                      <a:alpha val="43137"/>
                    </a:srgbClr>
                  </a:outerShdw>
                </a:effectLst>
              </a:rPr>
              <a:t>2.520.200,00 </a:t>
            </a:r>
            <a:r>
              <a:rPr lang="hr-HR" sz="1400" dirty="0">
                <a:solidFill>
                  <a:srgbClr val="002060"/>
                </a:solidFill>
                <a:effectLst>
                  <a:outerShdw blurRad="38100" dist="38100" dir="2700000" algn="tl">
                    <a:srgbClr val="000000">
                      <a:alpha val="43137"/>
                    </a:srgbClr>
                  </a:outerShdw>
                </a:effectLst>
              </a:rPr>
              <a:t>kuna, a odnose se na godišnje programe kojima je obuhvaćeno:</a:t>
            </a:r>
          </a:p>
          <a:p>
            <a:pPr lvl="1" indent="-172800" algn="just">
              <a:buFont typeface="Wingdings" panose="05000000000000000000" pitchFamily="2" charset="2"/>
              <a:buChar char="ü"/>
            </a:pPr>
            <a:r>
              <a:rPr lang="hr-HR" sz="1200" dirty="0">
                <a:solidFill>
                  <a:srgbClr val="002060"/>
                </a:solidFill>
              </a:rPr>
              <a:t>Rashodi za tekuće i investicijsko održavanje nerazvrstanih cesta, održavanje nogostupa, košnja trave i korova uz prometnice, troškovi zimske službe, kameni materijal, </a:t>
            </a:r>
            <a:r>
              <a:rPr lang="hr-HR" sz="1200" dirty="0" smtClean="0">
                <a:solidFill>
                  <a:srgbClr val="002060"/>
                </a:solidFill>
              </a:rPr>
              <a:t>sanacija </a:t>
            </a:r>
            <a:r>
              <a:rPr lang="hr-HR" sz="1200" dirty="0">
                <a:solidFill>
                  <a:srgbClr val="002060"/>
                </a:solidFill>
              </a:rPr>
              <a:t>klizišta planirana su i iznosu od </a:t>
            </a:r>
            <a:r>
              <a:rPr lang="hr-HR" sz="1200" dirty="0" smtClean="0">
                <a:solidFill>
                  <a:srgbClr val="002060"/>
                </a:solidFill>
              </a:rPr>
              <a:t>1.475.200,00 </a:t>
            </a:r>
            <a:r>
              <a:rPr lang="hr-HR" sz="1200" dirty="0">
                <a:solidFill>
                  <a:srgbClr val="002060"/>
                </a:solidFill>
              </a:rPr>
              <a:t>kn,</a:t>
            </a:r>
          </a:p>
          <a:p>
            <a:pPr lvl="1" indent="-172800" algn="just">
              <a:buFont typeface="Wingdings" panose="05000000000000000000" pitchFamily="2" charset="2"/>
              <a:buChar char="ü"/>
            </a:pPr>
            <a:r>
              <a:rPr lang="pl-PL" sz="1200" dirty="0">
                <a:solidFill>
                  <a:srgbClr val="002060"/>
                </a:solidFill>
              </a:rPr>
              <a:t>Za održavanje i uređenje javnih površina na području općine predviđeno je </a:t>
            </a:r>
            <a:r>
              <a:rPr lang="pl-PL" sz="1200" dirty="0" smtClean="0">
                <a:solidFill>
                  <a:srgbClr val="002060"/>
                </a:solidFill>
              </a:rPr>
              <a:t>365.000,00 </a:t>
            </a:r>
            <a:r>
              <a:rPr lang="pl-PL" sz="1200" dirty="0">
                <a:solidFill>
                  <a:srgbClr val="002060"/>
                </a:solidFill>
              </a:rPr>
              <a:t>kn</a:t>
            </a:r>
            <a:r>
              <a:rPr lang="pl-PL" sz="1200" dirty="0" smtClean="0">
                <a:solidFill>
                  <a:srgbClr val="002060"/>
                </a:solidFill>
              </a:rPr>
              <a:t>, </a:t>
            </a:r>
            <a:endParaRPr lang="hr-HR" sz="1200" dirty="0" smtClean="0">
              <a:solidFill>
                <a:srgbClr val="002060"/>
              </a:solidFill>
            </a:endParaRPr>
          </a:p>
          <a:p>
            <a:pPr lvl="1" indent="-172800" algn="just">
              <a:buFont typeface="Wingdings" panose="05000000000000000000" pitchFamily="2" charset="2"/>
              <a:buChar char="ü"/>
            </a:pPr>
            <a:r>
              <a:rPr lang="hr-HR" sz="1200" dirty="0" smtClean="0">
                <a:solidFill>
                  <a:srgbClr val="002060"/>
                </a:solidFill>
              </a:rPr>
              <a:t>Za </a:t>
            </a:r>
            <a:r>
              <a:rPr lang="hr-HR" sz="1200" dirty="0">
                <a:solidFill>
                  <a:srgbClr val="002060"/>
                </a:solidFill>
              </a:rPr>
              <a:t>troškove utroška električne energije javne rasvjete, investicijsko i redovno održavanja javne rasvjete planirana su sredstva u iznosu od </a:t>
            </a:r>
            <a:r>
              <a:rPr lang="hr-HR" sz="1200" dirty="0" smtClean="0">
                <a:solidFill>
                  <a:srgbClr val="002060"/>
                </a:solidFill>
              </a:rPr>
              <a:t>315.000,00 </a:t>
            </a:r>
            <a:r>
              <a:rPr lang="hr-HR" sz="1200" dirty="0">
                <a:solidFill>
                  <a:srgbClr val="002060"/>
                </a:solidFill>
              </a:rPr>
              <a:t>kn,</a:t>
            </a:r>
          </a:p>
          <a:p>
            <a:pPr lvl="1" indent="-172800" algn="just">
              <a:buFont typeface="Wingdings" panose="05000000000000000000" pitchFamily="2" charset="2"/>
              <a:buChar char="ü"/>
            </a:pPr>
            <a:r>
              <a:rPr lang="hr-HR" sz="1200" dirty="0">
                <a:solidFill>
                  <a:srgbClr val="002060"/>
                </a:solidFill>
              </a:rPr>
              <a:t>Za sufinanciranje održavanja županijskih cesta planiran je iznos od </a:t>
            </a:r>
            <a:r>
              <a:rPr lang="hr-HR" sz="1200" dirty="0" smtClean="0">
                <a:solidFill>
                  <a:srgbClr val="002060"/>
                </a:solidFill>
              </a:rPr>
              <a:t>20</a:t>
            </a:r>
            <a:r>
              <a:rPr lang="hr-HR" sz="1200" dirty="0" smtClean="0">
                <a:solidFill>
                  <a:srgbClr val="002060"/>
                </a:solidFill>
              </a:rPr>
              <a:t>0.000,00 </a:t>
            </a:r>
            <a:r>
              <a:rPr lang="hr-HR" sz="1200" dirty="0">
                <a:solidFill>
                  <a:srgbClr val="002060"/>
                </a:solidFill>
              </a:rPr>
              <a:t>kn, </a:t>
            </a:r>
          </a:p>
          <a:p>
            <a:pPr lvl="1" indent="-172800" algn="just">
              <a:buFont typeface="Wingdings" panose="05000000000000000000" pitchFamily="2" charset="2"/>
              <a:buChar char="ü"/>
            </a:pPr>
            <a:r>
              <a:rPr lang="hr-HR" sz="1200" dirty="0" smtClean="0">
                <a:solidFill>
                  <a:srgbClr val="002060"/>
                </a:solidFill>
              </a:rPr>
              <a:t>Za </a:t>
            </a:r>
            <a:r>
              <a:rPr lang="hr-HR" sz="1200" dirty="0">
                <a:solidFill>
                  <a:srgbClr val="002060"/>
                </a:solidFill>
              </a:rPr>
              <a:t>provođenje deratizacije, troškove skloništa životinja te veterinarsko </a:t>
            </a:r>
            <a:r>
              <a:rPr lang="hr-HR" sz="1200" dirty="0" smtClean="0">
                <a:solidFill>
                  <a:srgbClr val="002060"/>
                </a:solidFill>
              </a:rPr>
              <a:t>- </a:t>
            </a:r>
            <a:r>
              <a:rPr lang="hr-HR" sz="1200" dirty="0">
                <a:solidFill>
                  <a:srgbClr val="002060"/>
                </a:solidFill>
              </a:rPr>
              <a:t>higijeničarsku službu  planirano je 115.000,00 </a:t>
            </a:r>
            <a:r>
              <a:rPr lang="hr-HR" sz="1200" dirty="0" smtClean="0">
                <a:solidFill>
                  <a:srgbClr val="002060"/>
                </a:solidFill>
              </a:rPr>
              <a:t>kn</a:t>
            </a:r>
          </a:p>
          <a:p>
            <a:pPr lvl="1" indent="-172800" algn="just">
              <a:buFont typeface="Wingdings" panose="05000000000000000000" pitchFamily="2" charset="2"/>
              <a:buChar char="ü"/>
            </a:pPr>
            <a:r>
              <a:rPr lang="hr-HR" sz="1200" dirty="0" smtClean="0">
                <a:solidFill>
                  <a:srgbClr val="002060"/>
                </a:solidFill>
              </a:rPr>
              <a:t>Za redovno i investicijsko održavanje groblja planira se iznos od </a:t>
            </a:r>
            <a:r>
              <a:rPr lang="hr-HR" sz="1200" dirty="0" smtClean="0">
                <a:solidFill>
                  <a:srgbClr val="002060"/>
                </a:solidFill>
              </a:rPr>
              <a:t>50.000,00 </a:t>
            </a:r>
            <a:r>
              <a:rPr lang="hr-HR" sz="1200" dirty="0" smtClean="0">
                <a:solidFill>
                  <a:srgbClr val="002060"/>
                </a:solidFill>
              </a:rPr>
              <a:t>kn.</a:t>
            </a:r>
            <a:endParaRPr lang="hr-HR" sz="1200" dirty="0">
              <a:solidFill>
                <a:srgbClr val="002060"/>
              </a:solidFill>
            </a:endParaRPr>
          </a:p>
          <a:p>
            <a:pPr marL="457200" lvl="1" indent="0">
              <a:buNone/>
            </a:pPr>
            <a:endParaRPr lang="hr-HR" sz="2200" dirty="0"/>
          </a:p>
        </p:txBody>
      </p:sp>
    </p:spTree>
    <p:extLst>
      <p:ext uri="{BB962C8B-B14F-4D97-AF65-F5344CB8AC3E}">
        <p14:creationId xmlns:p14="http://schemas.microsoft.com/office/powerpoint/2010/main" val="252715380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35453" y="617077"/>
            <a:ext cx="10780424" cy="6107876"/>
          </a:xfrm>
        </p:spPr>
        <p:txBody>
          <a:bodyPr>
            <a:normAutofit/>
          </a:bodyPr>
          <a:lstStyle/>
          <a:p>
            <a:pPr marL="361950" lvl="2" indent="-361950" algn="just">
              <a:spcBef>
                <a:spcPts val="288"/>
              </a:spcBef>
              <a:buClr>
                <a:prstClr val="white"/>
              </a:buClr>
              <a:buFont typeface="Wingdings" panose="05000000000000000000" pitchFamily="2" charset="2"/>
              <a:buChar char="Ø"/>
            </a:pPr>
            <a:r>
              <a:rPr lang="hr-HR" sz="1400" cap="all" dirty="0">
                <a:ln w="3175" cmpd="sng">
                  <a:noFill/>
                </a:ln>
                <a:solidFill>
                  <a:srgbClr val="146194">
                    <a:lumMod val="50000"/>
                  </a:srgbClr>
                </a:solidFill>
                <a:effectLst>
                  <a:outerShdw blurRad="38100" dist="38100" dir="2700000" algn="tl">
                    <a:srgbClr val="000000">
                      <a:alpha val="43137"/>
                    </a:srgbClr>
                  </a:outerShdw>
                </a:effectLst>
              </a:rPr>
              <a:t>PROGRAM 1004 IZGRADNJA KOMUNALNE INFRASTRUKTURE I GRAĐEVINSKIH OBJEKATA </a:t>
            </a:r>
            <a:r>
              <a:rPr lang="hr-HR" sz="1400" dirty="0">
                <a:solidFill>
                  <a:srgbClr val="146194">
                    <a:lumMod val="75000"/>
                  </a:srgbClr>
                </a:solidFill>
                <a:effectLst>
                  <a:outerShdw blurRad="38100" dist="38100" dir="2700000" algn="tl">
                    <a:srgbClr val="000000">
                      <a:alpha val="43137"/>
                    </a:srgbClr>
                  </a:outerShdw>
                </a:effectLst>
              </a:rPr>
              <a:t>ukupno planirana sredstva za </a:t>
            </a:r>
            <a:r>
              <a:rPr lang="hr-HR" sz="1400" dirty="0" smtClean="0">
                <a:solidFill>
                  <a:srgbClr val="146194">
                    <a:lumMod val="75000"/>
                  </a:srgbClr>
                </a:solidFill>
                <a:effectLst>
                  <a:outerShdw blurRad="38100" dist="38100" dir="2700000" algn="tl">
                    <a:srgbClr val="000000">
                      <a:alpha val="43137"/>
                    </a:srgbClr>
                  </a:outerShdw>
                </a:effectLst>
              </a:rPr>
              <a:t>2022. </a:t>
            </a:r>
            <a:r>
              <a:rPr lang="hr-HR" sz="1400" dirty="0">
                <a:solidFill>
                  <a:srgbClr val="146194">
                    <a:lumMod val="75000"/>
                  </a:srgbClr>
                </a:solidFill>
                <a:effectLst>
                  <a:outerShdw blurRad="38100" dist="38100" dir="2700000" algn="tl">
                    <a:srgbClr val="000000">
                      <a:alpha val="43137"/>
                    </a:srgbClr>
                  </a:outerShdw>
                </a:effectLst>
              </a:rPr>
              <a:t>godinu iznose </a:t>
            </a:r>
            <a:r>
              <a:rPr lang="hr-HR" sz="1400" dirty="0" smtClean="0">
                <a:solidFill>
                  <a:srgbClr val="146194">
                    <a:lumMod val="75000"/>
                  </a:srgbClr>
                </a:solidFill>
                <a:effectLst>
                  <a:outerShdw blurRad="38100" dist="38100" dir="2700000" algn="tl">
                    <a:srgbClr val="000000">
                      <a:alpha val="43137"/>
                    </a:srgbClr>
                  </a:outerShdw>
                </a:effectLst>
              </a:rPr>
              <a:t>4.185.920,00</a:t>
            </a:r>
            <a:r>
              <a:rPr lang="hr-HR" sz="1400" dirty="0" smtClean="0">
                <a:solidFill>
                  <a:srgbClr val="146194">
                    <a:lumMod val="75000"/>
                  </a:srgbClr>
                </a:solidFill>
                <a:effectLst>
                  <a:outerShdw blurRad="38100" dist="38100" dir="2700000" algn="tl">
                    <a:srgbClr val="000000">
                      <a:alpha val="43137"/>
                    </a:srgbClr>
                  </a:outerShdw>
                </a:effectLst>
              </a:rPr>
              <a:t> </a:t>
            </a:r>
            <a:r>
              <a:rPr lang="hr-HR" sz="1400" dirty="0">
                <a:solidFill>
                  <a:srgbClr val="146194">
                    <a:lumMod val="75000"/>
                  </a:srgbClr>
                </a:solidFill>
                <a:effectLst>
                  <a:outerShdw blurRad="38100" dist="38100" dir="2700000" algn="tl">
                    <a:srgbClr val="000000">
                      <a:alpha val="43137"/>
                    </a:srgbClr>
                  </a:outerShdw>
                </a:effectLst>
              </a:rPr>
              <a:t>kuna, a odnose se na tekuće aktivnosti  i kapitalne projekte</a:t>
            </a:r>
            <a:r>
              <a:rPr lang="hr-HR" sz="1400" dirty="0" smtClean="0">
                <a:solidFill>
                  <a:srgbClr val="146194">
                    <a:lumMod val="75000"/>
                  </a:srgbClr>
                </a:solidFill>
                <a:effectLst>
                  <a:outerShdw blurRad="38100" dist="38100" dir="2700000" algn="tl">
                    <a:srgbClr val="000000">
                      <a:alpha val="43137"/>
                    </a:srgbClr>
                  </a:outerShdw>
                </a:effectLst>
              </a:rPr>
              <a:t>:</a:t>
            </a:r>
            <a:endParaRPr lang="hr-HR" sz="1400" dirty="0">
              <a:solidFill>
                <a:srgbClr val="146194">
                  <a:lumMod val="75000"/>
                </a:srgbClr>
              </a:solidFill>
              <a:effectLst>
                <a:outerShdw blurRad="38100" dist="38100" dir="2700000" algn="tl">
                  <a:srgbClr val="000000">
                    <a:alpha val="43137"/>
                  </a:srgbClr>
                </a:outerShdw>
              </a:effectLst>
            </a:endParaRPr>
          </a:p>
          <a:p>
            <a:pPr marL="741600" lvl="2" indent="-171450" algn="just">
              <a:spcBef>
                <a:spcPts val="288"/>
              </a:spcBef>
              <a:buClr>
                <a:prstClr val="white"/>
              </a:buClr>
              <a:buFont typeface="Wingdings" panose="05000000000000000000" pitchFamily="2" charset="2"/>
              <a:buChar char="ü"/>
            </a:pPr>
            <a:r>
              <a:rPr lang="pl-PL" sz="1200" dirty="0" smtClean="0">
                <a:solidFill>
                  <a:srgbClr val="002060"/>
                </a:solidFill>
              </a:rPr>
              <a:t>Rashodi </a:t>
            </a:r>
            <a:r>
              <a:rPr lang="pl-PL" sz="1200" dirty="0">
                <a:solidFill>
                  <a:srgbClr val="002060"/>
                </a:solidFill>
              </a:rPr>
              <a:t>za tekuće održavanje objekata planirani su u iznosu od </a:t>
            </a:r>
            <a:r>
              <a:rPr lang="pl-PL" sz="1200" dirty="0" smtClean="0">
                <a:solidFill>
                  <a:srgbClr val="002060"/>
                </a:solidFill>
              </a:rPr>
              <a:t>95</a:t>
            </a:r>
            <a:r>
              <a:rPr lang="pl-PL" sz="1200" dirty="0" smtClean="0">
                <a:solidFill>
                  <a:srgbClr val="002060"/>
                </a:solidFill>
              </a:rPr>
              <a:t>.000,00 </a:t>
            </a:r>
            <a:r>
              <a:rPr lang="pl-PL" sz="1200" dirty="0">
                <a:solidFill>
                  <a:srgbClr val="002060"/>
                </a:solidFill>
              </a:rPr>
              <a:t>kn,</a:t>
            </a:r>
            <a:endParaRPr lang="hr-HR" sz="1200" dirty="0">
              <a:solidFill>
                <a:srgbClr val="002060"/>
              </a:solidFill>
            </a:endParaRPr>
          </a:p>
          <a:p>
            <a:pPr marL="741600" lvl="2" indent="-171450" algn="just">
              <a:spcBef>
                <a:spcPts val="288"/>
              </a:spcBef>
              <a:buClr>
                <a:prstClr val="white"/>
              </a:buClr>
              <a:buFont typeface="Wingdings" panose="05000000000000000000" pitchFamily="2" charset="2"/>
              <a:buChar char="ü"/>
            </a:pPr>
            <a:r>
              <a:rPr lang="hr-HR" sz="1200" dirty="0">
                <a:solidFill>
                  <a:srgbClr val="002060"/>
                </a:solidFill>
              </a:rPr>
              <a:t>Izdaci za otplatu glavnice</a:t>
            </a:r>
            <a:r>
              <a:rPr lang="pl-PL" sz="1200" dirty="0">
                <a:solidFill>
                  <a:srgbClr val="002060"/>
                </a:solidFill>
              </a:rPr>
              <a:t> i kamata po </a:t>
            </a:r>
            <a:r>
              <a:rPr lang="pl-PL" sz="1200" dirty="0" smtClean="0">
                <a:solidFill>
                  <a:srgbClr val="002060"/>
                </a:solidFill>
              </a:rPr>
              <a:t>kreditima planirani </a:t>
            </a:r>
            <a:r>
              <a:rPr lang="pl-PL" sz="1200" dirty="0">
                <a:solidFill>
                  <a:srgbClr val="002060"/>
                </a:solidFill>
              </a:rPr>
              <a:t>su u iznosu od </a:t>
            </a:r>
            <a:r>
              <a:rPr lang="pl-PL" sz="1200" dirty="0" smtClean="0">
                <a:solidFill>
                  <a:srgbClr val="002060"/>
                </a:solidFill>
              </a:rPr>
              <a:t>470.010,00 kn,</a:t>
            </a:r>
            <a:endParaRPr lang="pl-PL" sz="1200" dirty="0">
              <a:solidFill>
                <a:srgbClr val="002060"/>
              </a:solidFill>
            </a:endParaRPr>
          </a:p>
          <a:p>
            <a:pPr marL="741600" lvl="2" indent="-171450" algn="just">
              <a:spcBef>
                <a:spcPts val="288"/>
              </a:spcBef>
              <a:buClr>
                <a:prstClr val="white"/>
              </a:buClr>
              <a:buFont typeface="Wingdings" panose="05000000000000000000" pitchFamily="2" charset="2"/>
              <a:buChar char="ü"/>
            </a:pPr>
            <a:r>
              <a:rPr lang="pl-PL" sz="1200" dirty="0" smtClean="0">
                <a:solidFill>
                  <a:srgbClr val="002060"/>
                </a:solidFill>
              </a:rPr>
              <a:t>Održavnje </a:t>
            </a:r>
            <a:r>
              <a:rPr lang="pl-PL" sz="1200" dirty="0">
                <a:solidFill>
                  <a:srgbClr val="002060"/>
                </a:solidFill>
              </a:rPr>
              <a:t>objekta  Škole Taborsko planirana su sredstva u iznosu od </a:t>
            </a:r>
            <a:r>
              <a:rPr lang="pl-PL" sz="1200" dirty="0" smtClean="0">
                <a:solidFill>
                  <a:srgbClr val="002060"/>
                </a:solidFill>
              </a:rPr>
              <a:t>20.000,00 </a:t>
            </a:r>
            <a:r>
              <a:rPr lang="pl-PL" sz="1200" dirty="0">
                <a:solidFill>
                  <a:srgbClr val="002060"/>
                </a:solidFill>
              </a:rPr>
              <a:t>kn</a:t>
            </a:r>
            <a:r>
              <a:rPr lang="pl-PL" sz="1200" dirty="0" smtClean="0">
                <a:solidFill>
                  <a:srgbClr val="002060"/>
                </a:solidFill>
              </a:rPr>
              <a:t>,</a:t>
            </a:r>
          </a:p>
          <a:p>
            <a:pPr marL="741600" lvl="2" indent="-171450" algn="just">
              <a:spcBef>
                <a:spcPts val="288"/>
              </a:spcBef>
              <a:buClr>
                <a:prstClr val="white"/>
              </a:buClr>
              <a:buFont typeface="Wingdings" panose="05000000000000000000" pitchFamily="2" charset="2"/>
              <a:buChar char="ü"/>
            </a:pPr>
            <a:r>
              <a:rPr lang="pl-PL" sz="1200" dirty="0">
                <a:solidFill>
                  <a:srgbClr val="002060"/>
                </a:solidFill>
              </a:rPr>
              <a:t>Za izgradnju nogostupa planira se  iznos od  </a:t>
            </a:r>
            <a:r>
              <a:rPr lang="pl-PL" sz="1200" dirty="0" smtClean="0">
                <a:solidFill>
                  <a:srgbClr val="002060"/>
                </a:solidFill>
              </a:rPr>
              <a:t>500.000,00 </a:t>
            </a:r>
            <a:r>
              <a:rPr lang="pl-PL" sz="1200" dirty="0">
                <a:solidFill>
                  <a:srgbClr val="002060"/>
                </a:solidFill>
              </a:rPr>
              <a:t>kn</a:t>
            </a:r>
            <a:r>
              <a:rPr lang="pl-PL" sz="1200" dirty="0" smtClean="0">
                <a:solidFill>
                  <a:srgbClr val="002060"/>
                </a:solidFill>
              </a:rPr>
              <a:t>,</a:t>
            </a:r>
            <a:endParaRPr lang="pl-PL" sz="1200" dirty="0">
              <a:solidFill>
                <a:srgbClr val="002060"/>
              </a:solidFill>
            </a:endParaRPr>
          </a:p>
          <a:p>
            <a:pPr marL="741600" lvl="1" indent="-172800">
              <a:lnSpc>
                <a:spcPct val="108000"/>
              </a:lnSpc>
              <a:spcBef>
                <a:spcPts val="288"/>
              </a:spcBef>
              <a:buClr>
                <a:prstClr val="white"/>
              </a:buClr>
              <a:buFont typeface="Wingdings" panose="05000000000000000000" pitchFamily="2" charset="2"/>
              <a:buChar char="ü"/>
            </a:pPr>
            <a:r>
              <a:rPr lang="pl-PL" sz="1200" dirty="0" smtClean="0">
                <a:solidFill>
                  <a:srgbClr val="002060"/>
                </a:solidFill>
              </a:rPr>
              <a:t>Za </a:t>
            </a:r>
            <a:r>
              <a:rPr lang="pl-PL" sz="1200" dirty="0">
                <a:solidFill>
                  <a:srgbClr val="002060"/>
                </a:solidFill>
              </a:rPr>
              <a:t>sufinanciranje </a:t>
            </a:r>
            <a:r>
              <a:rPr lang="pl-PL" sz="1200" dirty="0" smtClean="0">
                <a:solidFill>
                  <a:srgbClr val="002060"/>
                </a:solidFill>
              </a:rPr>
              <a:t>izgradnje vodoopskrbnog sustava planirano </a:t>
            </a:r>
            <a:r>
              <a:rPr lang="pl-PL" sz="1200" dirty="0">
                <a:solidFill>
                  <a:srgbClr val="002060"/>
                </a:solidFill>
              </a:rPr>
              <a:t>je </a:t>
            </a:r>
            <a:r>
              <a:rPr lang="pl-PL" sz="1200" dirty="0" smtClean="0">
                <a:solidFill>
                  <a:srgbClr val="002060"/>
                </a:solidFill>
              </a:rPr>
              <a:t>50.000,00 </a:t>
            </a:r>
            <a:r>
              <a:rPr lang="pl-PL" sz="1200" dirty="0">
                <a:solidFill>
                  <a:srgbClr val="002060"/>
                </a:solidFill>
              </a:rPr>
              <a:t>kn, </a:t>
            </a:r>
          </a:p>
          <a:p>
            <a:pPr marL="741600" lvl="1" indent="-172800">
              <a:lnSpc>
                <a:spcPct val="108000"/>
              </a:lnSpc>
              <a:spcBef>
                <a:spcPts val="288"/>
              </a:spcBef>
              <a:buClr>
                <a:prstClr val="white"/>
              </a:buClr>
              <a:buFont typeface="Wingdings" panose="05000000000000000000" pitchFamily="2" charset="2"/>
              <a:buChar char="ü"/>
            </a:pPr>
            <a:r>
              <a:rPr lang="pl-PL" sz="1200" dirty="0">
                <a:solidFill>
                  <a:srgbClr val="002060"/>
                </a:solidFill>
              </a:rPr>
              <a:t>Za  sufinanciranje izgradnje fekalne odvodnje </a:t>
            </a:r>
            <a:r>
              <a:rPr lang="pl-PL" sz="1200" dirty="0" smtClean="0">
                <a:solidFill>
                  <a:srgbClr val="002060"/>
                </a:solidFill>
              </a:rPr>
              <a:t>i irade projektne dokumentacije planirana </a:t>
            </a:r>
            <a:r>
              <a:rPr lang="pl-PL" sz="1200" dirty="0">
                <a:solidFill>
                  <a:srgbClr val="002060"/>
                </a:solidFill>
              </a:rPr>
              <a:t>su sredstva u iznosu od  </a:t>
            </a:r>
            <a:r>
              <a:rPr lang="pl-PL" sz="1200" dirty="0">
                <a:solidFill>
                  <a:srgbClr val="002060"/>
                </a:solidFill>
              </a:rPr>
              <a:t>3</a:t>
            </a:r>
            <a:r>
              <a:rPr lang="pl-PL" sz="1200" dirty="0" smtClean="0">
                <a:solidFill>
                  <a:srgbClr val="002060"/>
                </a:solidFill>
              </a:rPr>
              <a:t>00.000,00 </a:t>
            </a:r>
            <a:r>
              <a:rPr lang="pl-PL" sz="1200" dirty="0">
                <a:solidFill>
                  <a:srgbClr val="002060"/>
                </a:solidFill>
              </a:rPr>
              <a:t>kn,</a:t>
            </a:r>
            <a:endParaRPr lang="hr-HR" sz="1200" dirty="0">
              <a:solidFill>
                <a:srgbClr val="002060"/>
              </a:solidFill>
            </a:endParaRPr>
          </a:p>
          <a:p>
            <a:pPr marL="741600" lvl="1" indent="-172800">
              <a:lnSpc>
                <a:spcPct val="108000"/>
              </a:lnSpc>
              <a:spcBef>
                <a:spcPts val="288"/>
              </a:spcBef>
              <a:buClr>
                <a:prstClr val="white"/>
              </a:buClr>
              <a:buFont typeface="Wingdings" panose="05000000000000000000" pitchFamily="2" charset="2"/>
              <a:buChar char="ü"/>
            </a:pPr>
            <a:r>
              <a:rPr lang="hr-HR" sz="1200" dirty="0">
                <a:solidFill>
                  <a:srgbClr val="002060"/>
                </a:solidFill>
              </a:rPr>
              <a:t>Za rekonstrukciju i proširenje javne rasvjete planiran je iznos od </a:t>
            </a:r>
            <a:r>
              <a:rPr lang="hr-HR" sz="1200" dirty="0" smtClean="0">
                <a:solidFill>
                  <a:srgbClr val="002060"/>
                </a:solidFill>
              </a:rPr>
              <a:t>130.000,00 </a:t>
            </a:r>
            <a:r>
              <a:rPr lang="hr-HR" sz="1200" dirty="0">
                <a:solidFill>
                  <a:srgbClr val="002060"/>
                </a:solidFill>
              </a:rPr>
              <a:t>kn,</a:t>
            </a:r>
          </a:p>
          <a:p>
            <a:pPr marL="741600" lvl="1" indent="-172800">
              <a:lnSpc>
                <a:spcPct val="108000"/>
              </a:lnSpc>
              <a:spcBef>
                <a:spcPts val="288"/>
              </a:spcBef>
              <a:buClr>
                <a:prstClr val="white"/>
              </a:buClr>
              <a:buFont typeface="Wingdings" panose="05000000000000000000" pitchFamily="2" charset="2"/>
              <a:buChar char="ü"/>
            </a:pPr>
            <a:r>
              <a:rPr lang="hr-HR" sz="1200" dirty="0" smtClean="0">
                <a:solidFill>
                  <a:srgbClr val="002060"/>
                </a:solidFill>
              </a:rPr>
              <a:t>Za završetak gradnje </a:t>
            </a:r>
            <a:r>
              <a:rPr lang="hr-HR" sz="1200" dirty="0">
                <a:solidFill>
                  <a:srgbClr val="002060"/>
                </a:solidFill>
              </a:rPr>
              <a:t>pomoćnog objekta uz nogometno igralište NK Straže u </a:t>
            </a:r>
            <a:r>
              <a:rPr lang="hr-HR" sz="1200" dirty="0" err="1">
                <a:solidFill>
                  <a:srgbClr val="002060"/>
                </a:solidFill>
              </a:rPr>
              <a:t>Lastinama</a:t>
            </a:r>
            <a:r>
              <a:rPr lang="hr-HR" sz="1200" dirty="0">
                <a:solidFill>
                  <a:srgbClr val="002060"/>
                </a:solidFill>
              </a:rPr>
              <a:t> predviđena je iznosom od </a:t>
            </a:r>
            <a:r>
              <a:rPr lang="hr-HR" sz="1200" dirty="0" smtClean="0">
                <a:solidFill>
                  <a:srgbClr val="002060"/>
                </a:solidFill>
              </a:rPr>
              <a:t>1.550.000,00 </a:t>
            </a:r>
            <a:r>
              <a:rPr lang="hr-HR" sz="1200" dirty="0" smtClean="0">
                <a:solidFill>
                  <a:srgbClr val="002060"/>
                </a:solidFill>
              </a:rPr>
              <a:t>kn</a:t>
            </a:r>
            <a:r>
              <a:rPr lang="hr-HR" sz="1200" dirty="0" smtClean="0">
                <a:solidFill>
                  <a:srgbClr val="002060"/>
                </a:solidFill>
              </a:rPr>
              <a:t>,</a:t>
            </a:r>
          </a:p>
          <a:p>
            <a:pPr marL="741600" lvl="1" indent="-172800">
              <a:lnSpc>
                <a:spcPct val="108000"/>
              </a:lnSpc>
              <a:spcBef>
                <a:spcPts val="288"/>
              </a:spcBef>
              <a:buClr>
                <a:prstClr val="white"/>
              </a:buClr>
              <a:buFont typeface="Wingdings" panose="05000000000000000000" pitchFamily="2" charset="2"/>
              <a:buChar char="ü"/>
            </a:pPr>
            <a:r>
              <a:rPr lang="pl-PL" sz="1200" dirty="0">
                <a:solidFill>
                  <a:srgbClr val="002060"/>
                </a:solidFill>
              </a:rPr>
              <a:t>Prema Programu asfaltiranja planiran je iznos od </a:t>
            </a:r>
            <a:r>
              <a:rPr lang="pl-PL" sz="1200" dirty="0" smtClean="0">
                <a:solidFill>
                  <a:srgbClr val="002060"/>
                </a:solidFill>
              </a:rPr>
              <a:t>200.000,00 </a:t>
            </a:r>
            <a:r>
              <a:rPr lang="pl-PL" sz="1200" dirty="0">
                <a:solidFill>
                  <a:srgbClr val="002060"/>
                </a:solidFill>
              </a:rPr>
              <a:t>kn</a:t>
            </a:r>
            <a:r>
              <a:rPr lang="pl-PL" sz="1200" dirty="0" smtClean="0">
                <a:solidFill>
                  <a:srgbClr val="002060"/>
                </a:solidFill>
              </a:rPr>
              <a:t>,</a:t>
            </a:r>
            <a:endParaRPr lang="hr-HR" sz="1200" dirty="0">
              <a:solidFill>
                <a:srgbClr val="002060"/>
              </a:solidFill>
            </a:endParaRPr>
          </a:p>
          <a:p>
            <a:pPr marL="741600" lvl="1" indent="-172800">
              <a:lnSpc>
                <a:spcPct val="108000"/>
              </a:lnSpc>
              <a:spcBef>
                <a:spcPts val="288"/>
              </a:spcBef>
              <a:buClr>
                <a:prstClr val="white"/>
              </a:buClr>
              <a:buFont typeface="Wingdings" panose="05000000000000000000" pitchFamily="2" charset="2"/>
              <a:buChar char="ü"/>
            </a:pPr>
            <a:r>
              <a:rPr lang="hr-HR" sz="1200" dirty="0">
                <a:solidFill>
                  <a:srgbClr val="002060"/>
                </a:solidFill>
              </a:rPr>
              <a:t>Za rekonstrukciju kinodvorane i uređenje platoa ispred iste </a:t>
            </a:r>
            <a:r>
              <a:rPr lang="hr-HR" sz="1200" dirty="0" smtClean="0">
                <a:solidFill>
                  <a:srgbClr val="002060"/>
                </a:solidFill>
              </a:rPr>
              <a:t>planira </a:t>
            </a:r>
            <a:r>
              <a:rPr lang="hr-HR" sz="1200" dirty="0">
                <a:solidFill>
                  <a:srgbClr val="002060"/>
                </a:solidFill>
              </a:rPr>
              <a:t>se iznos od </a:t>
            </a:r>
            <a:r>
              <a:rPr lang="hr-HR" sz="1200" dirty="0" smtClean="0">
                <a:solidFill>
                  <a:srgbClr val="002060"/>
                </a:solidFill>
              </a:rPr>
              <a:t>200</a:t>
            </a:r>
            <a:r>
              <a:rPr lang="hr-HR" sz="1200" dirty="0" smtClean="0">
                <a:solidFill>
                  <a:srgbClr val="002060"/>
                </a:solidFill>
              </a:rPr>
              <a:t>.000,00 </a:t>
            </a:r>
            <a:r>
              <a:rPr lang="hr-HR" sz="1200" dirty="0">
                <a:solidFill>
                  <a:srgbClr val="002060"/>
                </a:solidFill>
              </a:rPr>
              <a:t>kn za izradu projektne dokumentacije,</a:t>
            </a:r>
          </a:p>
          <a:p>
            <a:pPr marL="741600" lvl="1" indent="-172800">
              <a:lnSpc>
                <a:spcPct val="108000"/>
              </a:lnSpc>
              <a:spcBef>
                <a:spcPts val="288"/>
              </a:spcBef>
              <a:buClr>
                <a:prstClr val="white"/>
              </a:buClr>
              <a:buFont typeface="Wingdings" panose="05000000000000000000" pitchFamily="2" charset="2"/>
              <a:buChar char="ü"/>
            </a:pPr>
            <a:r>
              <a:rPr lang="hr-HR" sz="1200" dirty="0" smtClean="0">
                <a:solidFill>
                  <a:srgbClr val="002060"/>
                </a:solidFill>
              </a:rPr>
              <a:t>Početak </a:t>
            </a:r>
            <a:r>
              <a:rPr lang="hr-HR" sz="1200" dirty="0">
                <a:solidFill>
                  <a:srgbClr val="002060"/>
                </a:solidFill>
              </a:rPr>
              <a:t>rješavanja prometnog rješenja Donjeg Huma (parkiralište, javna rasvjeta) planiran je iznosom od </a:t>
            </a:r>
            <a:r>
              <a:rPr lang="hr-HR" sz="1200" dirty="0" smtClean="0">
                <a:solidFill>
                  <a:srgbClr val="002060"/>
                </a:solidFill>
              </a:rPr>
              <a:t>520.910,00 </a:t>
            </a:r>
            <a:r>
              <a:rPr lang="hr-HR" sz="1200" dirty="0">
                <a:solidFill>
                  <a:srgbClr val="002060"/>
                </a:solidFill>
              </a:rPr>
              <a:t>kn,</a:t>
            </a:r>
          </a:p>
          <a:p>
            <a:pPr marL="741600" lvl="1" indent="-172800">
              <a:lnSpc>
                <a:spcPct val="108000"/>
              </a:lnSpc>
              <a:spcBef>
                <a:spcPts val="288"/>
              </a:spcBef>
              <a:buClr>
                <a:prstClr val="white"/>
              </a:buClr>
              <a:buFont typeface="Wingdings" panose="05000000000000000000" pitchFamily="2" charset="2"/>
              <a:buChar char="ü"/>
            </a:pPr>
            <a:r>
              <a:rPr lang="pl-PL" sz="1200" dirty="0" smtClean="0">
                <a:solidFill>
                  <a:srgbClr val="002060"/>
                </a:solidFill>
              </a:rPr>
              <a:t>Prometno </a:t>
            </a:r>
            <a:r>
              <a:rPr lang="pl-PL" sz="1200" dirty="0" smtClean="0">
                <a:solidFill>
                  <a:srgbClr val="002060"/>
                </a:solidFill>
              </a:rPr>
              <a:t>rješenje centar Huma - rotor planira se 150.000,00 kn za troškove projektne dokumentacije.</a:t>
            </a:r>
            <a:endParaRPr lang="pl-PL" sz="1200" dirty="0">
              <a:solidFill>
                <a:srgbClr val="002060"/>
              </a:solidFill>
            </a:endParaRPr>
          </a:p>
          <a:p>
            <a:pPr marL="568800" lvl="1">
              <a:lnSpc>
                <a:spcPct val="108000"/>
              </a:lnSpc>
              <a:spcBef>
                <a:spcPts val="288"/>
              </a:spcBef>
              <a:buClr>
                <a:prstClr val="white"/>
              </a:buClr>
            </a:pPr>
            <a:endParaRPr lang="hr-HR" sz="1100" dirty="0">
              <a:solidFill>
                <a:srgbClr val="002060"/>
              </a:solidFill>
            </a:endParaRPr>
          </a:p>
          <a:p>
            <a:pPr marL="570150" lvl="2" algn="just">
              <a:spcBef>
                <a:spcPts val="288"/>
              </a:spcBef>
              <a:buClr>
                <a:prstClr val="white"/>
              </a:buClr>
            </a:pPr>
            <a:endParaRPr lang="pl-PL" sz="1200" dirty="0">
              <a:solidFill>
                <a:srgbClr val="002060"/>
              </a:solidFill>
            </a:endParaRPr>
          </a:p>
          <a:p>
            <a:endParaRPr lang="hr-HR" dirty="0"/>
          </a:p>
        </p:txBody>
      </p:sp>
    </p:spTree>
    <p:extLst>
      <p:ext uri="{BB962C8B-B14F-4D97-AF65-F5344CB8AC3E}">
        <p14:creationId xmlns:p14="http://schemas.microsoft.com/office/powerpoint/2010/main" val="3664265267"/>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540327"/>
            <a:ext cx="10496406" cy="5943600"/>
          </a:xfrm>
        </p:spPr>
        <p:txBody>
          <a:bodyPr>
            <a:normAutofit/>
          </a:bodyPr>
          <a:lstStyle/>
          <a:p>
            <a:pPr marL="361950" lvl="1" indent="-361950" algn="just">
              <a:buFont typeface="Wingdings" panose="05000000000000000000" pitchFamily="2" charset="2"/>
              <a:buChar char="Ø"/>
            </a:pPr>
            <a:r>
              <a:rPr lang="pl-PL" sz="1400" dirty="0">
                <a:solidFill>
                  <a:schemeClr val="bg2">
                    <a:lumMod val="50000"/>
                  </a:schemeClr>
                </a:solidFill>
                <a:effectLst>
                  <a:outerShdw blurRad="38100" dist="38100" dir="2700000" algn="tl">
                    <a:srgbClr val="000000">
                      <a:alpha val="43137"/>
                    </a:srgbClr>
                  </a:outerShdw>
                </a:effectLst>
              </a:rPr>
              <a:t>PROGRAM 1005 SUFINANCIRANJE PREDŠKOLSKOG ODGOJA I OSNOVNO ŠKOLSTVO ukupno planirana sredstva za navedeni program iznose </a:t>
            </a:r>
            <a:r>
              <a:rPr lang="pl-PL" sz="1400" dirty="0" smtClean="0">
                <a:solidFill>
                  <a:schemeClr val="bg2">
                    <a:lumMod val="50000"/>
                  </a:schemeClr>
                </a:solidFill>
                <a:effectLst>
                  <a:outerShdw blurRad="38100" dist="38100" dir="2700000" algn="tl">
                    <a:srgbClr val="000000">
                      <a:alpha val="43137"/>
                    </a:srgbClr>
                  </a:outerShdw>
                </a:effectLst>
              </a:rPr>
              <a:t>815.000,00 </a:t>
            </a:r>
            <a:r>
              <a:rPr lang="pl-PL" sz="1400" dirty="0">
                <a:solidFill>
                  <a:schemeClr val="bg2">
                    <a:lumMod val="50000"/>
                  </a:schemeClr>
                </a:solidFill>
                <a:effectLst>
                  <a:outerShdw blurRad="38100" dist="38100" dir="2700000" algn="tl">
                    <a:srgbClr val="000000">
                      <a:alpha val="43137"/>
                    </a:srgbClr>
                  </a:outerShdw>
                </a:effectLst>
              </a:rPr>
              <a:t>kuna, </a:t>
            </a:r>
          </a:p>
          <a:p>
            <a:pPr marL="741600" lvl="2" indent="-171450" algn="just">
              <a:buFont typeface="Wingdings" panose="05000000000000000000" pitchFamily="2" charset="2"/>
              <a:buChar char="ü"/>
            </a:pPr>
            <a:r>
              <a:rPr lang="pl-PL" sz="1300" dirty="0">
                <a:solidFill>
                  <a:srgbClr val="002060"/>
                </a:solidFill>
              </a:rPr>
              <a:t>Planira se iznos od </a:t>
            </a:r>
            <a:r>
              <a:rPr lang="pl-PL" sz="1300" dirty="0" smtClean="0">
                <a:solidFill>
                  <a:srgbClr val="002060"/>
                </a:solidFill>
              </a:rPr>
              <a:t>350</a:t>
            </a:r>
            <a:r>
              <a:rPr lang="pl-PL" sz="1300" dirty="0" smtClean="0">
                <a:solidFill>
                  <a:srgbClr val="002060"/>
                </a:solidFill>
              </a:rPr>
              <a:t>.000,00  </a:t>
            </a:r>
            <a:r>
              <a:rPr lang="pl-PL" sz="1300" dirty="0">
                <a:solidFill>
                  <a:srgbClr val="002060"/>
                </a:solidFill>
              </a:rPr>
              <a:t>kn  za sufinanciranje</a:t>
            </a:r>
            <a:r>
              <a:rPr lang="pl-PL" sz="1300" dirty="0" smtClean="0">
                <a:solidFill>
                  <a:srgbClr val="002060"/>
                </a:solidFill>
              </a:rPr>
              <a:t>:</a:t>
            </a:r>
            <a:endParaRPr lang="pl-PL" sz="1300" dirty="0">
              <a:solidFill>
                <a:srgbClr val="002060"/>
              </a:solidFill>
            </a:endParaRPr>
          </a:p>
          <a:p>
            <a:pPr marL="719138" lvl="2" indent="3175" algn="just"/>
            <a:r>
              <a:rPr lang="pl-PL" sz="1300" dirty="0" smtClean="0">
                <a:solidFill>
                  <a:srgbClr val="002060"/>
                </a:solidFill>
              </a:rPr>
              <a:t>     </a:t>
            </a:r>
            <a:r>
              <a:rPr lang="pl-PL" sz="1300" dirty="0">
                <a:solidFill>
                  <a:srgbClr val="002060"/>
                </a:solidFill>
              </a:rPr>
              <a:t>- o</a:t>
            </a:r>
            <a:r>
              <a:rPr lang="pl-PL" sz="1200" dirty="0">
                <a:solidFill>
                  <a:srgbClr val="002060"/>
                </a:solidFill>
              </a:rPr>
              <a:t>državanja Osnovne škole i njezinih Područnih škola, </a:t>
            </a:r>
            <a:endParaRPr lang="pl-PL" sz="1200" dirty="0" smtClean="0">
              <a:solidFill>
                <a:srgbClr val="002060"/>
              </a:solidFill>
            </a:endParaRPr>
          </a:p>
          <a:p>
            <a:pPr marL="719138" lvl="2" indent="3175" algn="just"/>
            <a:r>
              <a:rPr lang="pl-PL" sz="1200" dirty="0">
                <a:solidFill>
                  <a:srgbClr val="002060"/>
                </a:solidFill>
              </a:rPr>
              <a:t>	</a:t>
            </a:r>
            <a:r>
              <a:rPr lang="pl-PL" sz="1200" dirty="0" smtClean="0">
                <a:solidFill>
                  <a:srgbClr val="002060"/>
                </a:solidFill>
              </a:rPr>
              <a:t>-  održavanje igrališta uz PŠ Druškovec</a:t>
            </a:r>
            <a:endParaRPr lang="pl-PL" sz="1200" dirty="0">
              <a:solidFill>
                <a:srgbClr val="002060"/>
              </a:solidFill>
            </a:endParaRPr>
          </a:p>
          <a:p>
            <a:pPr marL="719138" lvl="2" indent="3175" algn="just"/>
            <a:r>
              <a:rPr lang="pl-PL" sz="1200" dirty="0">
                <a:solidFill>
                  <a:srgbClr val="002060"/>
                </a:solidFill>
              </a:rPr>
              <a:t>     - izdvajanje za troškove Osnovnoj školi iznad standarda, </a:t>
            </a:r>
          </a:p>
          <a:p>
            <a:pPr marL="719138" lvl="2" indent="3175" algn="just"/>
            <a:r>
              <a:rPr lang="pl-PL" sz="1200" dirty="0">
                <a:solidFill>
                  <a:srgbClr val="002060"/>
                </a:solidFill>
              </a:rPr>
              <a:t>     - rad djelatnika za dnevni boravak,    	</a:t>
            </a:r>
          </a:p>
          <a:p>
            <a:pPr marL="719138" lvl="2" indent="3175" algn="just"/>
            <a:r>
              <a:rPr lang="pl-PL" sz="1200" dirty="0">
                <a:solidFill>
                  <a:srgbClr val="002060"/>
                </a:solidFill>
              </a:rPr>
              <a:t>     - </a:t>
            </a:r>
            <a:r>
              <a:rPr lang="pl-PL" sz="1300" dirty="0" smtClean="0">
                <a:solidFill>
                  <a:srgbClr val="002060"/>
                </a:solidFill>
              </a:rPr>
              <a:t>te  </a:t>
            </a:r>
            <a:r>
              <a:rPr lang="pl-PL" sz="1300" dirty="0" smtClean="0">
                <a:solidFill>
                  <a:srgbClr val="002060"/>
                </a:solidFill>
              </a:rPr>
              <a:t>iznos od 50.000,00 kn za sufinanciranje prehrane </a:t>
            </a:r>
            <a:r>
              <a:rPr lang="pl-PL" sz="1300" dirty="0">
                <a:solidFill>
                  <a:srgbClr val="002060"/>
                </a:solidFill>
              </a:rPr>
              <a:t>učenika slabijeg materijalnog </a:t>
            </a:r>
            <a:r>
              <a:rPr lang="pl-PL" sz="1300" dirty="0" smtClean="0">
                <a:solidFill>
                  <a:srgbClr val="002060"/>
                </a:solidFill>
              </a:rPr>
              <a:t>stanja</a:t>
            </a:r>
            <a:r>
              <a:rPr lang="pl-PL" sz="1300" dirty="0">
                <a:solidFill>
                  <a:srgbClr val="002060"/>
                </a:solidFill>
              </a:rPr>
              <a:t>.</a:t>
            </a:r>
          </a:p>
          <a:p>
            <a:pPr marL="741600" lvl="2" indent="-171450" algn="just">
              <a:buFont typeface="Wingdings" panose="05000000000000000000" pitchFamily="2" charset="2"/>
              <a:buChar char="ü"/>
            </a:pPr>
            <a:r>
              <a:rPr lang="pl-PL" sz="1300" dirty="0" smtClean="0">
                <a:solidFill>
                  <a:srgbClr val="002060"/>
                </a:solidFill>
              </a:rPr>
              <a:t>Sufinanciranje </a:t>
            </a:r>
            <a:r>
              <a:rPr lang="pl-PL" sz="1300" dirty="0">
                <a:solidFill>
                  <a:srgbClr val="002060"/>
                </a:solidFill>
              </a:rPr>
              <a:t>boravka djece sa područja općine Hum na Sutli u drugim vrtićima planira se u iznosu od </a:t>
            </a:r>
            <a:r>
              <a:rPr lang="pl-PL" sz="1300" dirty="0" smtClean="0">
                <a:solidFill>
                  <a:srgbClr val="002060"/>
                </a:solidFill>
              </a:rPr>
              <a:t>15.000,00 </a:t>
            </a:r>
            <a:r>
              <a:rPr lang="pl-PL" sz="1300" dirty="0">
                <a:solidFill>
                  <a:srgbClr val="002060"/>
                </a:solidFill>
              </a:rPr>
              <a:t>kn</a:t>
            </a:r>
            <a:r>
              <a:rPr lang="pl-PL" sz="1300" dirty="0" smtClean="0">
                <a:solidFill>
                  <a:srgbClr val="002060"/>
                </a:solidFill>
              </a:rPr>
              <a:t>.</a:t>
            </a:r>
          </a:p>
          <a:p>
            <a:pPr marL="741600" lvl="2" indent="-171450" algn="just">
              <a:buFont typeface="Wingdings" panose="05000000000000000000" pitchFamily="2" charset="2"/>
              <a:buChar char="ü"/>
            </a:pPr>
            <a:r>
              <a:rPr lang="pl-PL" sz="1300" dirty="0" smtClean="0">
                <a:solidFill>
                  <a:srgbClr val="002060"/>
                </a:solidFill>
              </a:rPr>
              <a:t>Projekt opremanja dvorišta unutar Dječjeg vrtića Balončica planiran je u iznosu od 400.000,00 kn.</a:t>
            </a:r>
            <a:endParaRPr lang="pl-PL" sz="1300" dirty="0">
              <a:solidFill>
                <a:srgbClr val="002060"/>
              </a:solidFill>
            </a:endParaRPr>
          </a:p>
          <a:p>
            <a:pPr marL="570150" lvl="2" algn="just"/>
            <a:endParaRPr lang="pl-PL" sz="1200" dirty="0">
              <a:solidFill>
                <a:srgbClr val="002060"/>
              </a:solidFill>
            </a:endParaRPr>
          </a:p>
        </p:txBody>
      </p:sp>
    </p:spTree>
    <p:extLst>
      <p:ext uri="{BB962C8B-B14F-4D97-AF65-F5344CB8AC3E}">
        <p14:creationId xmlns:p14="http://schemas.microsoft.com/office/powerpoint/2010/main" val="3465021563"/>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63429" y="522514"/>
            <a:ext cx="10641880" cy="6086104"/>
          </a:xfrm>
        </p:spPr>
        <p:txBody>
          <a:bodyPr>
            <a:normAutofit lnSpcReduction="10000"/>
          </a:bodyPr>
          <a:lstStyle/>
          <a:p>
            <a:pPr marL="361950" lvl="1" indent="-361950" algn="just">
              <a:buClr>
                <a:prstClr val="white"/>
              </a:buClr>
              <a:buFont typeface="Wingdings" panose="05000000000000000000" pitchFamily="2" charset="2"/>
              <a:buChar char="Ø"/>
              <a:tabLst>
                <a:tab pos="361950" algn="l"/>
              </a:tabLst>
            </a:pPr>
            <a:r>
              <a:rPr lang="pl-PL" sz="1400" dirty="0">
                <a:solidFill>
                  <a:srgbClr val="002060"/>
                </a:solidFill>
                <a:effectLst>
                  <a:outerShdw blurRad="38100" dist="38100" dir="2700000" algn="tl">
                    <a:srgbClr val="000000">
                      <a:alpha val="43137"/>
                    </a:srgbClr>
                  </a:outerShdw>
                </a:effectLst>
              </a:rPr>
              <a:t>PROGRAM 1006  DONACIJE KULTURNE DJELATNOSTI sufinanciranje udruga i programa u kulturi planirano u iznosu od </a:t>
            </a:r>
            <a:r>
              <a:rPr lang="pl-PL" sz="1400" dirty="0" smtClean="0">
                <a:solidFill>
                  <a:srgbClr val="002060"/>
                </a:solidFill>
                <a:effectLst>
                  <a:outerShdw blurRad="38100" dist="38100" dir="2700000" algn="tl">
                    <a:srgbClr val="000000">
                      <a:alpha val="43137"/>
                    </a:srgbClr>
                  </a:outerShdw>
                </a:effectLst>
              </a:rPr>
              <a:t>80</a:t>
            </a:r>
            <a:r>
              <a:rPr lang="pl-PL" sz="1400" dirty="0" smtClean="0">
                <a:solidFill>
                  <a:srgbClr val="002060"/>
                </a:solidFill>
                <a:effectLst>
                  <a:outerShdw blurRad="38100" dist="38100" dir="2700000" algn="tl">
                    <a:srgbClr val="000000">
                      <a:alpha val="43137"/>
                    </a:srgbClr>
                  </a:outerShdw>
                </a:effectLst>
              </a:rPr>
              <a:t>.000,00 </a:t>
            </a:r>
            <a:r>
              <a:rPr lang="pl-PL" sz="1400" dirty="0">
                <a:solidFill>
                  <a:srgbClr val="002060"/>
                </a:solidFill>
                <a:effectLst>
                  <a:outerShdw blurRad="38100" dist="38100" dir="2700000" algn="tl">
                    <a:srgbClr val="000000">
                      <a:alpha val="43137"/>
                    </a:srgbClr>
                  </a:outerShdw>
                </a:effectLst>
              </a:rPr>
              <a:t>kuna.</a:t>
            </a:r>
          </a:p>
          <a:p>
            <a:pPr marL="112950" lvl="1" algn="just">
              <a:buClr>
                <a:prstClr val="white"/>
              </a:buClr>
            </a:pPr>
            <a:endParaRPr lang="pl-PL" sz="1400" dirty="0">
              <a:solidFill>
                <a:srgbClr val="002060"/>
              </a:solidFill>
              <a:effectLst>
                <a:outerShdw blurRad="38100" dist="38100" dir="2700000" algn="tl">
                  <a:srgbClr val="000000">
                    <a:alpha val="43137"/>
                  </a:srgbClr>
                </a:outerShdw>
              </a:effectLst>
            </a:endParaRPr>
          </a:p>
          <a:p>
            <a:pPr marL="361950" lvl="1" indent="-361950" algn="just">
              <a:buClr>
                <a:prstClr val="white"/>
              </a:buClr>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1007 DONACIJE ŠPORTSKE DJELATNOSTI  sufinanciranje udruga i programa u športu planirano u iznosu od </a:t>
            </a:r>
            <a:r>
              <a:rPr lang="pl-PL" sz="1400" dirty="0" smtClean="0">
                <a:solidFill>
                  <a:srgbClr val="002060"/>
                </a:solidFill>
                <a:effectLst>
                  <a:outerShdw blurRad="38100" dist="38100" dir="2700000" algn="tl">
                    <a:srgbClr val="000000">
                      <a:alpha val="43137"/>
                    </a:srgbClr>
                  </a:outerShdw>
                </a:effectLst>
              </a:rPr>
              <a:t>281.000,00 </a:t>
            </a:r>
            <a:r>
              <a:rPr lang="pl-PL" sz="1400" dirty="0">
                <a:solidFill>
                  <a:srgbClr val="002060"/>
                </a:solidFill>
                <a:effectLst>
                  <a:outerShdw blurRad="38100" dist="38100" dir="2700000" algn="tl">
                    <a:srgbClr val="000000">
                      <a:alpha val="43137"/>
                    </a:srgbClr>
                  </a:outerShdw>
                </a:effectLst>
              </a:rPr>
              <a:t>kuna</a:t>
            </a:r>
            <a:r>
              <a:rPr lang="hr-HR" sz="1400" dirty="0">
                <a:solidFill>
                  <a:srgbClr val="002060"/>
                </a:solidFill>
              </a:rPr>
              <a:t>.</a:t>
            </a:r>
            <a:endParaRPr lang="pl-PL" sz="1400" dirty="0">
              <a:solidFill>
                <a:srgbClr val="002060"/>
              </a:solidFill>
              <a:effectLst>
                <a:outerShdw blurRad="38100" dist="38100" dir="2700000" algn="tl">
                  <a:srgbClr val="000000">
                    <a:alpha val="43137"/>
                  </a:srgbClr>
                </a:outerShdw>
              </a:effectLst>
            </a:endParaRPr>
          </a:p>
          <a:p>
            <a:pPr algn="just"/>
            <a:endParaRPr lang="hr-HR" sz="1400" dirty="0">
              <a:solidFill>
                <a:srgbClr val="002060"/>
              </a:solidFill>
              <a:effectLst>
                <a:outerShdw blurRad="38100" dist="38100" dir="2700000" algn="tl">
                  <a:srgbClr val="000000">
                    <a:alpha val="43137"/>
                  </a:srgbClr>
                </a:outerShdw>
              </a:effectLst>
            </a:endParaRPr>
          </a:p>
          <a:p>
            <a:pPr marL="361950" indent="-36195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1008 DONACIJE OSTALA DRUŠTVA I ORGANIZACIJE sufinanciranje udruga i programa planirano je u iznosu od </a:t>
            </a:r>
            <a:r>
              <a:rPr lang="hr-HR" sz="1400" dirty="0" smtClean="0">
                <a:solidFill>
                  <a:srgbClr val="002060"/>
                </a:solidFill>
                <a:effectLst>
                  <a:outerShdw blurRad="38100" dist="38100" dir="2700000" algn="tl">
                    <a:srgbClr val="000000">
                      <a:alpha val="43137"/>
                    </a:srgbClr>
                  </a:outerShdw>
                </a:effectLst>
              </a:rPr>
              <a:t>309.000,00 </a:t>
            </a:r>
            <a:r>
              <a:rPr lang="hr-HR" sz="1400" dirty="0">
                <a:solidFill>
                  <a:srgbClr val="002060"/>
                </a:solidFill>
                <a:effectLst>
                  <a:outerShdw blurRad="38100" dist="38100" dir="2700000" algn="tl">
                    <a:srgbClr val="000000">
                      <a:alpha val="43137"/>
                    </a:srgbClr>
                  </a:outerShdw>
                </a:effectLst>
              </a:rPr>
              <a:t>kuna, od toga:</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Planiraju se sredstva u iznosu od </a:t>
            </a:r>
            <a:r>
              <a:rPr lang="hr-HR" sz="1200" dirty="0" smtClean="0">
                <a:solidFill>
                  <a:schemeClr val="bg2">
                    <a:lumMod val="50000"/>
                  </a:schemeClr>
                </a:solidFill>
              </a:rPr>
              <a:t>150.000,00 </a:t>
            </a:r>
            <a:r>
              <a:rPr lang="hr-HR" sz="1200" dirty="0">
                <a:solidFill>
                  <a:schemeClr val="bg2">
                    <a:lumMod val="50000"/>
                  </a:schemeClr>
                </a:solidFill>
              </a:rPr>
              <a:t>kn za rad udruga građana na području općine Hum na Sutli (</a:t>
            </a:r>
            <a:r>
              <a:rPr lang="hr-HR" sz="1200" dirty="0" err="1">
                <a:solidFill>
                  <a:schemeClr val="bg2">
                    <a:lumMod val="50000"/>
                  </a:schemeClr>
                </a:solidFill>
              </a:rPr>
              <a:t>Kuburaška</a:t>
            </a:r>
            <a:r>
              <a:rPr lang="hr-HR" sz="1200" dirty="0">
                <a:solidFill>
                  <a:schemeClr val="bg2">
                    <a:lumMod val="50000"/>
                  </a:schemeClr>
                </a:solidFill>
              </a:rPr>
              <a:t> društva, Glazbene udruge, Udruge umirovljenika, Udruga vinogradara i podrumara, Lovačka udruga, Udruga mladih, Udruga žena, Udruga liječenih alkoholičara,…),</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Za donacije vjerskim zajednicama planirana su sredstva u iznosu od </a:t>
            </a:r>
            <a:r>
              <a:rPr lang="hr-HR" sz="1200" dirty="0">
                <a:solidFill>
                  <a:schemeClr val="bg2">
                    <a:lumMod val="50000"/>
                  </a:schemeClr>
                </a:solidFill>
              </a:rPr>
              <a:t>2</a:t>
            </a:r>
            <a:r>
              <a:rPr lang="hr-HR" sz="1200" dirty="0" smtClean="0">
                <a:solidFill>
                  <a:schemeClr val="bg2">
                    <a:lumMod val="50000"/>
                  </a:schemeClr>
                </a:solidFill>
              </a:rPr>
              <a:t>0.000,00 </a:t>
            </a:r>
            <a:r>
              <a:rPr lang="hr-HR" sz="1200" dirty="0">
                <a:solidFill>
                  <a:schemeClr val="bg2">
                    <a:lumMod val="50000"/>
                  </a:schemeClr>
                </a:solidFill>
              </a:rPr>
              <a:t>kn,</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Opremanje dječjih igrališta planirano je u iznosu od </a:t>
            </a:r>
            <a:r>
              <a:rPr lang="hr-HR" sz="1200" dirty="0" smtClean="0">
                <a:solidFill>
                  <a:schemeClr val="bg2">
                    <a:lumMod val="50000"/>
                  </a:schemeClr>
                </a:solidFill>
              </a:rPr>
              <a:t>15.000,00 </a:t>
            </a:r>
            <a:r>
              <a:rPr lang="hr-HR" sz="1200" dirty="0">
                <a:solidFill>
                  <a:schemeClr val="bg2">
                    <a:lumMod val="50000"/>
                  </a:schemeClr>
                </a:solidFill>
              </a:rPr>
              <a:t>kn,</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Za rad Turističke zajednice planirana su sredstva u iznosu od 90.000,00 kn,</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Donacije županijskim udrugama planirana su u iznosu od 10.000,00 kn,</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Za Gorsku službu spašavanja planirana su sredstva u iznosu od 4.000,00 kn,</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Planirana su sredstva u iznosu od 20.000,00 </a:t>
            </a:r>
            <a:r>
              <a:rPr lang="hr-HR" sz="1200" dirty="0" smtClean="0">
                <a:solidFill>
                  <a:schemeClr val="bg2">
                    <a:lumMod val="50000"/>
                  </a:schemeClr>
                </a:solidFill>
              </a:rPr>
              <a:t>kn, </a:t>
            </a:r>
            <a:r>
              <a:rPr lang="hr-HR" sz="1200" dirty="0">
                <a:solidFill>
                  <a:schemeClr val="bg2">
                    <a:lumMod val="50000"/>
                  </a:schemeClr>
                </a:solidFill>
              </a:rPr>
              <a:t>kao potpora za iskapanja na lokalitetu u </a:t>
            </a:r>
            <a:r>
              <a:rPr lang="hr-HR" sz="1200" dirty="0" err="1">
                <a:solidFill>
                  <a:schemeClr val="bg2">
                    <a:lumMod val="50000"/>
                  </a:schemeClr>
                </a:solidFill>
              </a:rPr>
              <a:t>Klenovcu</a:t>
            </a:r>
            <a:r>
              <a:rPr lang="hr-HR" sz="1200" dirty="0">
                <a:solidFill>
                  <a:schemeClr val="bg2">
                    <a:lumMod val="50000"/>
                  </a:schemeClr>
                </a:solidFill>
              </a:rPr>
              <a:t> Humskom - Burg Vrbovec.</a:t>
            </a:r>
          </a:p>
          <a:p>
            <a:pPr marL="741600">
              <a:spcBef>
                <a:spcPts val="288"/>
              </a:spcBef>
            </a:pPr>
            <a:endParaRPr lang="hr-HR" sz="1200" dirty="0"/>
          </a:p>
          <a:p>
            <a:pPr marL="342900" indent="-34290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1009 OBRT I POLJOPRIVREDA  za subvencije poljoprivrednicima i poticanje razvoja poduzetništva planirano je </a:t>
            </a:r>
            <a:r>
              <a:rPr lang="hr-HR" sz="1400" dirty="0" smtClean="0">
                <a:solidFill>
                  <a:srgbClr val="002060"/>
                </a:solidFill>
                <a:effectLst>
                  <a:outerShdw blurRad="38100" dist="38100" dir="2700000" algn="tl">
                    <a:srgbClr val="000000">
                      <a:alpha val="43137"/>
                    </a:srgbClr>
                  </a:outerShdw>
                </a:effectLst>
              </a:rPr>
              <a:t>ukupno 130.000,00 </a:t>
            </a:r>
            <a:r>
              <a:rPr lang="hr-HR" sz="1400" dirty="0">
                <a:solidFill>
                  <a:srgbClr val="002060"/>
                </a:solidFill>
                <a:effectLst>
                  <a:outerShdw blurRad="38100" dist="38100" dir="2700000" algn="tl">
                    <a:srgbClr val="000000">
                      <a:alpha val="43137"/>
                    </a:srgbClr>
                  </a:outerShdw>
                </a:effectLst>
              </a:rPr>
              <a:t>kuna.</a:t>
            </a:r>
          </a:p>
          <a:p>
            <a:pPr algn="just"/>
            <a:endParaRPr lang="hr-HR" dirty="0"/>
          </a:p>
        </p:txBody>
      </p:sp>
    </p:spTree>
    <p:extLst>
      <p:ext uri="{BB962C8B-B14F-4D97-AF65-F5344CB8AC3E}">
        <p14:creationId xmlns:p14="http://schemas.microsoft.com/office/powerpoint/2010/main" val="2231582159"/>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44236" y="1111827"/>
            <a:ext cx="10848109" cy="5444837"/>
          </a:xfrm>
        </p:spPr>
        <p:txBody>
          <a:bodyPr>
            <a:normAutofit lnSpcReduction="10000"/>
          </a:bodyPr>
          <a:lstStyle/>
          <a:p>
            <a:pPr marL="342900" indent="-342900" algn="just">
              <a:buFont typeface="Wingdings" panose="05000000000000000000" pitchFamily="2" charset="2"/>
              <a:buChar char="Ø"/>
            </a:pPr>
            <a:r>
              <a:rPr lang="pt-BR" sz="1500" dirty="0">
                <a:solidFill>
                  <a:srgbClr val="002060"/>
                </a:solidFill>
                <a:effectLst>
                  <a:outerShdw blurRad="38100" dist="38100" dir="2700000" algn="tl">
                    <a:srgbClr val="000000">
                      <a:alpha val="43137"/>
                    </a:srgbClr>
                  </a:outerShdw>
                </a:effectLst>
              </a:rPr>
              <a:t>PROGRAM 1010</a:t>
            </a:r>
            <a:r>
              <a:rPr lang="hr-HR" sz="1500" dirty="0">
                <a:solidFill>
                  <a:srgbClr val="002060"/>
                </a:solidFill>
                <a:effectLst>
                  <a:outerShdw blurRad="38100" dist="38100" dir="2700000" algn="tl">
                    <a:srgbClr val="000000">
                      <a:alpha val="43137"/>
                    </a:srgbClr>
                  </a:outerShdw>
                </a:effectLst>
              </a:rPr>
              <a:t> </a:t>
            </a:r>
            <a:r>
              <a:rPr lang="pt-BR" sz="1500" dirty="0">
                <a:solidFill>
                  <a:srgbClr val="002060"/>
                </a:solidFill>
                <a:effectLst>
                  <a:outerShdw blurRad="38100" dist="38100" dir="2700000" algn="tl">
                    <a:srgbClr val="000000">
                      <a:alpha val="43137"/>
                    </a:srgbClr>
                  </a:outerShdw>
                </a:effectLst>
              </a:rPr>
              <a:t>SOCIJALNA ZAŠTITA</a:t>
            </a:r>
            <a:r>
              <a:rPr lang="hr-HR" sz="1500" dirty="0">
                <a:solidFill>
                  <a:srgbClr val="002060"/>
                </a:solidFill>
                <a:effectLst>
                  <a:outerShdw blurRad="38100" dist="38100" dir="2700000" algn="tl">
                    <a:srgbClr val="000000">
                      <a:alpha val="43137"/>
                    </a:srgbClr>
                  </a:outerShdw>
                </a:effectLst>
              </a:rPr>
              <a:t> za financiranje navedenog programa planiraju se sredstva u ukupnom iznosu od </a:t>
            </a:r>
            <a:r>
              <a:rPr lang="hr-HR" sz="1500" dirty="0" smtClean="0">
                <a:solidFill>
                  <a:srgbClr val="002060"/>
                </a:solidFill>
                <a:effectLst>
                  <a:outerShdw blurRad="38100" dist="38100" dir="2700000" algn="tl">
                    <a:srgbClr val="000000">
                      <a:alpha val="43137"/>
                    </a:srgbClr>
                  </a:outerShdw>
                </a:effectLst>
              </a:rPr>
              <a:t>1.602.000,00 </a:t>
            </a:r>
            <a:r>
              <a:rPr lang="hr-HR" sz="1500" dirty="0">
                <a:solidFill>
                  <a:srgbClr val="002060"/>
                </a:solidFill>
                <a:effectLst>
                  <a:outerShdw blurRad="38100" dist="38100" dir="2700000" algn="tl">
                    <a:srgbClr val="000000">
                      <a:alpha val="43137"/>
                    </a:srgbClr>
                  </a:outerShdw>
                </a:effectLst>
              </a:rPr>
              <a:t>kuna, a raspodijeljena kako slijedi :</a:t>
            </a:r>
          </a:p>
          <a:p>
            <a:pPr marL="741600" indent="-172800" algn="just">
              <a:lnSpc>
                <a:spcPct val="138000"/>
              </a:lnSpc>
              <a:spcBef>
                <a:spcPts val="288"/>
              </a:spcBef>
              <a:buFont typeface="Wingdings" panose="05000000000000000000" pitchFamily="2" charset="2"/>
              <a:buChar char="ü"/>
            </a:pPr>
            <a:r>
              <a:rPr lang="pt-BR" sz="1400" dirty="0">
                <a:solidFill>
                  <a:srgbClr val="002060"/>
                </a:solidFill>
              </a:rPr>
              <a:t>Planira</a:t>
            </a:r>
            <a:r>
              <a:rPr lang="hr-HR" sz="1400" dirty="0">
                <a:solidFill>
                  <a:srgbClr val="002060"/>
                </a:solidFill>
              </a:rPr>
              <a:t>na</a:t>
            </a:r>
            <a:r>
              <a:rPr lang="pt-BR" sz="1400" dirty="0">
                <a:solidFill>
                  <a:srgbClr val="002060"/>
                </a:solidFill>
              </a:rPr>
              <a:t> sredstva u iznosu od </a:t>
            </a:r>
            <a:r>
              <a:rPr lang="hr-HR" sz="1400" dirty="0" smtClean="0">
                <a:solidFill>
                  <a:srgbClr val="002060"/>
                </a:solidFill>
              </a:rPr>
              <a:t>177</a:t>
            </a:r>
            <a:r>
              <a:rPr lang="pt-BR" sz="1400" dirty="0" smtClean="0">
                <a:solidFill>
                  <a:srgbClr val="002060"/>
                </a:solidFill>
              </a:rPr>
              <a:t>.000,00</a:t>
            </a:r>
            <a:r>
              <a:rPr lang="hr-HR" sz="1400" dirty="0" smtClean="0">
                <a:solidFill>
                  <a:srgbClr val="002060"/>
                </a:solidFill>
              </a:rPr>
              <a:t> </a:t>
            </a:r>
            <a:r>
              <a:rPr lang="hr-HR" sz="1400" dirty="0" smtClean="0">
                <a:solidFill>
                  <a:srgbClr val="002060"/>
                </a:solidFill>
              </a:rPr>
              <a:t>kn </a:t>
            </a:r>
            <a:r>
              <a:rPr lang="pt-BR" sz="1400" dirty="0">
                <a:solidFill>
                  <a:srgbClr val="002060"/>
                </a:solidFill>
              </a:rPr>
              <a:t>odnose se na pomoći socijalno ugroženim pojedincima i obiteljima u cilju poboljšanja standarda socijalno najugroženijeg dijela stanovništva</a:t>
            </a:r>
            <a:r>
              <a:rPr lang="hr-HR" sz="1400" dirty="0">
                <a:solidFill>
                  <a:srgbClr val="002060"/>
                </a:solidFill>
              </a:rPr>
              <a:t>.</a:t>
            </a:r>
          </a:p>
          <a:p>
            <a:pPr marL="741600" indent="-172800" algn="just">
              <a:lnSpc>
                <a:spcPct val="138000"/>
              </a:lnSpc>
              <a:spcBef>
                <a:spcPts val="288"/>
              </a:spcBef>
              <a:buFont typeface="Wingdings" panose="05000000000000000000" pitchFamily="2" charset="2"/>
              <a:buChar char="ü"/>
            </a:pPr>
            <a:r>
              <a:rPr lang="pt-BR" sz="1400" dirty="0">
                <a:solidFill>
                  <a:srgbClr val="002060"/>
                </a:solidFill>
              </a:rPr>
              <a:t>Planiraju se sredstva u ukupnom iznosu od 2</a:t>
            </a:r>
            <a:r>
              <a:rPr lang="hr-HR" sz="1400" dirty="0" smtClean="0">
                <a:solidFill>
                  <a:srgbClr val="002060"/>
                </a:solidFill>
              </a:rPr>
              <a:t>20</a:t>
            </a:r>
            <a:r>
              <a:rPr lang="pt-BR" sz="1400" dirty="0" smtClean="0">
                <a:solidFill>
                  <a:srgbClr val="002060"/>
                </a:solidFill>
              </a:rPr>
              <a:t>.000,00 </a:t>
            </a:r>
            <a:r>
              <a:rPr lang="pt-BR" sz="1400" dirty="0" smtClean="0">
                <a:solidFill>
                  <a:srgbClr val="002060"/>
                </a:solidFill>
              </a:rPr>
              <a:t>k</a:t>
            </a:r>
            <a:r>
              <a:rPr lang="hr-HR" sz="1400" dirty="0" smtClean="0">
                <a:solidFill>
                  <a:srgbClr val="002060"/>
                </a:solidFill>
              </a:rPr>
              <a:t>n</a:t>
            </a:r>
            <a:r>
              <a:rPr lang="pt-BR" sz="1400" dirty="0" smtClean="0">
                <a:solidFill>
                  <a:srgbClr val="002060"/>
                </a:solidFill>
              </a:rPr>
              <a:t> </a:t>
            </a:r>
            <a:r>
              <a:rPr lang="pt-BR" sz="1400" dirty="0">
                <a:solidFill>
                  <a:srgbClr val="002060"/>
                </a:solidFill>
              </a:rPr>
              <a:t>za potpore novorođenim Humčanima</a:t>
            </a:r>
            <a:r>
              <a:rPr lang="hr-HR" sz="1400" dirty="0">
                <a:solidFill>
                  <a:srgbClr val="002060"/>
                </a:solidFill>
              </a:rPr>
              <a:t>/</a:t>
            </a:r>
            <a:r>
              <a:rPr lang="hr-HR" sz="1400" dirty="0" err="1">
                <a:solidFill>
                  <a:srgbClr val="002060"/>
                </a:solidFill>
              </a:rPr>
              <a:t>Humčankama</a:t>
            </a:r>
            <a:r>
              <a:rPr lang="pt-BR" sz="1400" dirty="0">
                <a:solidFill>
                  <a:srgbClr val="002060"/>
                </a:solidFill>
              </a:rPr>
              <a:t>, pomoći elementarno ugroženim osobama prilikom elementarnih nepogoda</a:t>
            </a:r>
            <a:r>
              <a:rPr lang="hr-HR" sz="1400" dirty="0">
                <a:solidFill>
                  <a:srgbClr val="002060"/>
                </a:solidFill>
              </a:rPr>
              <a:t>.</a:t>
            </a:r>
          </a:p>
          <a:p>
            <a:pPr marL="741600" indent="-172800" algn="just">
              <a:lnSpc>
                <a:spcPct val="138000"/>
              </a:lnSpc>
              <a:spcBef>
                <a:spcPts val="288"/>
              </a:spcBef>
              <a:buFont typeface="Wingdings" panose="05000000000000000000" pitchFamily="2" charset="2"/>
              <a:buChar char="ü"/>
            </a:pPr>
            <a:r>
              <a:rPr lang="pt-BR" sz="1400" dirty="0">
                <a:solidFill>
                  <a:srgbClr val="002060"/>
                </a:solidFill>
              </a:rPr>
              <a:t>Ukupno planirana sredstva za stipendije srednjoškolaca i studenata po socijalnom statusu, stipendije studentima po osnovi deficitarnih zanimanja, te nagrade učenicima i studentima za posebna postignuća u iznosu od </a:t>
            </a:r>
            <a:r>
              <a:rPr lang="hr-HR" sz="1400" dirty="0" smtClean="0">
                <a:solidFill>
                  <a:srgbClr val="002060"/>
                </a:solidFill>
              </a:rPr>
              <a:t>325</a:t>
            </a:r>
            <a:r>
              <a:rPr lang="pt-BR" sz="1400" dirty="0" smtClean="0">
                <a:solidFill>
                  <a:srgbClr val="002060"/>
                </a:solidFill>
              </a:rPr>
              <a:t>.000,00 </a:t>
            </a:r>
            <a:r>
              <a:rPr lang="hr-HR" sz="1400" dirty="0" smtClean="0">
                <a:solidFill>
                  <a:srgbClr val="002060"/>
                </a:solidFill>
              </a:rPr>
              <a:t>kn</a:t>
            </a:r>
            <a:r>
              <a:rPr lang="pt-BR" sz="1400" dirty="0" smtClean="0">
                <a:solidFill>
                  <a:srgbClr val="002060"/>
                </a:solidFill>
              </a:rPr>
              <a:t>, </a:t>
            </a:r>
            <a:r>
              <a:rPr lang="hr-HR" sz="1400" dirty="0">
                <a:solidFill>
                  <a:srgbClr val="002060"/>
                </a:solidFill>
              </a:rPr>
              <a:t>također je </a:t>
            </a:r>
            <a:r>
              <a:rPr lang="pt-BR" sz="1400" dirty="0">
                <a:solidFill>
                  <a:srgbClr val="002060"/>
                </a:solidFill>
              </a:rPr>
              <a:t> planiran iznos od </a:t>
            </a:r>
            <a:r>
              <a:rPr lang="hr-HR" sz="1400" dirty="0" smtClean="0">
                <a:solidFill>
                  <a:srgbClr val="002060"/>
                </a:solidFill>
              </a:rPr>
              <a:t>18</a:t>
            </a:r>
            <a:r>
              <a:rPr lang="pt-BR" sz="1400" dirty="0" smtClean="0">
                <a:solidFill>
                  <a:srgbClr val="002060"/>
                </a:solidFill>
              </a:rPr>
              <a:t>0.000,00 </a:t>
            </a:r>
            <a:r>
              <a:rPr lang="pt-BR" sz="1400" dirty="0" smtClean="0">
                <a:solidFill>
                  <a:srgbClr val="002060"/>
                </a:solidFill>
              </a:rPr>
              <a:t>kn </a:t>
            </a:r>
            <a:r>
              <a:rPr lang="pt-BR" sz="1400" dirty="0">
                <a:solidFill>
                  <a:srgbClr val="002060"/>
                </a:solidFill>
              </a:rPr>
              <a:t>za sufinanciranje prijevoza učenika srednjih škola.</a:t>
            </a:r>
            <a:endParaRPr lang="hr-HR" sz="1400" dirty="0">
              <a:solidFill>
                <a:srgbClr val="002060"/>
              </a:solidFill>
            </a:endParaRPr>
          </a:p>
          <a:p>
            <a:pPr marL="741600" indent="-172800" algn="just">
              <a:lnSpc>
                <a:spcPct val="138000"/>
              </a:lnSpc>
              <a:spcBef>
                <a:spcPts val="288"/>
              </a:spcBef>
              <a:buFont typeface="Wingdings" panose="05000000000000000000" pitchFamily="2" charset="2"/>
              <a:buChar char="ü"/>
            </a:pPr>
            <a:r>
              <a:rPr lang="pl-PL" sz="1400" dirty="0">
                <a:solidFill>
                  <a:srgbClr val="002060"/>
                </a:solidFill>
              </a:rPr>
              <a:t>Planiraju se sredstva u iznosu od 55.000,00 </a:t>
            </a:r>
            <a:r>
              <a:rPr lang="pl-PL" sz="1400" dirty="0" smtClean="0">
                <a:solidFill>
                  <a:srgbClr val="002060"/>
                </a:solidFill>
              </a:rPr>
              <a:t>kn </a:t>
            </a:r>
            <a:r>
              <a:rPr lang="pl-PL" sz="1400" dirty="0">
                <a:solidFill>
                  <a:srgbClr val="002060"/>
                </a:solidFill>
              </a:rPr>
              <a:t>za poklone djeci za Božić.</a:t>
            </a:r>
          </a:p>
          <a:p>
            <a:pPr marL="741600" indent="-172800" algn="just">
              <a:lnSpc>
                <a:spcPct val="138000"/>
              </a:lnSpc>
              <a:spcBef>
                <a:spcPts val="288"/>
              </a:spcBef>
              <a:buFont typeface="Wingdings" panose="05000000000000000000" pitchFamily="2" charset="2"/>
              <a:buChar char="ü"/>
            </a:pPr>
            <a:r>
              <a:rPr lang="hr-HR" sz="1400" dirty="0">
                <a:solidFill>
                  <a:srgbClr val="002060"/>
                </a:solidFill>
              </a:rPr>
              <a:t>Planiraju </a:t>
            </a:r>
            <a:r>
              <a:rPr lang="pt-BR" sz="1400" dirty="0">
                <a:solidFill>
                  <a:srgbClr val="002060"/>
                </a:solidFill>
              </a:rPr>
              <a:t>se sredstva </a:t>
            </a:r>
            <a:r>
              <a:rPr lang="hr-HR" sz="1400" dirty="0">
                <a:solidFill>
                  <a:srgbClr val="002060"/>
                </a:solidFill>
              </a:rPr>
              <a:t>u iznosu od 60.000,00 kn </a:t>
            </a:r>
            <a:r>
              <a:rPr lang="pt-BR" sz="1400" dirty="0">
                <a:solidFill>
                  <a:srgbClr val="002060"/>
                </a:solidFill>
              </a:rPr>
              <a:t>za podjelu Božićnica umirovljenicima sa područja opć</a:t>
            </a:r>
            <a:r>
              <a:rPr lang="hr-HR" sz="1400" dirty="0">
                <a:solidFill>
                  <a:srgbClr val="002060"/>
                </a:solidFill>
              </a:rPr>
              <a:t>ine </a:t>
            </a:r>
            <a:r>
              <a:rPr lang="pt-BR" sz="1400" dirty="0">
                <a:solidFill>
                  <a:srgbClr val="002060"/>
                </a:solidFill>
              </a:rPr>
              <a:t>Hum  na Sutli čija </a:t>
            </a:r>
            <a:r>
              <a:rPr lang="hr-HR" sz="1400" dirty="0">
                <a:solidFill>
                  <a:srgbClr val="002060"/>
                </a:solidFill>
              </a:rPr>
              <a:t>j</a:t>
            </a:r>
            <a:r>
              <a:rPr lang="pt-BR" sz="1400" dirty="0">
                <a:solidFill>
                  <a:srgbClr val="002060"/>
                </a:solidFill>
              </a:rPr>
              <a:t>e mirovina niža od </a:t>
            </a:r>
            <a:r>
              <a:rPr lang="pt-BR" sz="1400" dirty="0" smtClean="0">
                <a:solidFill>
                  <a:srgbClr val="002060"/>
                </a:solidFill>
              </a:rPr>
              <a:t>2.</a:t>
            </a:r>
            <a:r>
              <a:rPr lang="hr-HR" sz="1400" dirty="0" smtClean="0">
                <a:solidFill>
                  <a:srgbClr val="002060"/>
                </a:solidFill>
              </a:rPr>
              <a:t>500</a:t>
            </a:r>
            <a:r>
              <a:rPr lang="pt-BR" sz="1400" dirty="0">
                <a:solidFill>
                  <a:srgbClr val="002060"/>
                </a:solidFill>
              </a:rPr>
              <a:t>,00 </a:t>
            </a:r>
            <a:r>
              <a:rPr lang="pt-BR" sz="1400" dirty="0" smtClean="0">
                <a:solidFill>
                  <a:srgbClr val="002060"/>
                </a:solidFill>
              </a:rPr>
              <a:t>kn.</a:t>
            </a:r>
            <a:endParaRPr lang="hr-HR" sz="1400" dirty="0">
              <a:solidFill>
                <a:srgbClr val="002060"/>
              </a:solidFill>
            </a:endParaRPr>
          </a:p>
          <a:p>
            <a:pPr marL="741600" indent="-172800" algn="just">
              <a:lnSpc>
                <a:spcPct val="138000"/>
              </a:lnSpc>
              <a:spcBef>
                <a:spcPts val="288"/>
              </a:spcBef>
              <a:buFont typeface="Wingdings" panose="05000000000000000000" pitchFamily="2" charset="2"/>
              <a:buChar char="ü"/>
            </a:pPr>
            <a:r>
              <a:rPr lang="pt-BR" sz="1400" dirty="0">
                <a:solidFill>
                  <a:srgbClr val="002060"/>
                </a:solidFill>
              </a:rPr>
              <a:t>Sukladno odredbama Zakona o Hrvatskom Crvenom</a:t>
            </a:r>
            <a:r>
              <a:rPr lang="hr-HR" sz="1400" dirty="0">
                <a:solidFill>
                  <a:srgbClr val="002060"/>
                </a:solidFill>
              </a:rPr>
              <a:t> križu</a:t>
            </a:r>
            <a:r>
              <a:rPr lang="pt-BR" sz="1400" dirty="0">
                <a:solidFill>
                  <a:srgbClr val="002060"/>
                </a:solidFill>
              </a:rPr>
              <a:t> općina Hum na Sutli osigurava sredstva za rad i djelovanje Hrvatskog crvenog križa Pregrada u iznosu od 60.000,00 </a:t>
            </a:r>
            <a:r>
              <a:rPr lang="pt-BR" sz="1400" dirty="0" smtClean="0">
                <a:solidFill>
                  <a:srgbClr val="002060"/>
                </a:solidFill>
              </a:rPr>
              <a:t>kn.</a:t>
            </a:r>
            <a:endParaRPr lang="hr-HR" sz="1400" dirty="0">
              <a:solidFill>
                <a:srgbClr val="002060"/>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400" dirty="0">
                <a:solidFill>
                  <a:srgbClr val="002060"/>
                </a:solidFill>
              </a:rPr>
              <a:t>Predviđa se sufinanciranje nabavke radnih bilježnica za učenike osnovne škole u iznosu od </a:t>
            </a:r>
            <a:r>
              <a:rPr lang="hr-HR" sz="1400" dirty="0" smtClean="0">
                <a:solidFill>
                  <a:srgbClr val="002060"/>
                </a:solidFill>
              </a:rPr>
              <a:t>125.000,00 </a:t>
            </a:r>
            <a:r>
              <a:rPr lang="pt-BR" sz="1400" dirty="0" smtClean="0">
                <a:solidFill>
                  <a:srgbClr val="002060"/>
                </a:solidFill>
              </a:rPr>
              <a:t>kn.</a:t>
            </a:r>
            <a:endParaRPr lang="hr-HR" sz="1400" dirty="0">
              <a:solidFill>
                <a:srgbClr val="002060"/>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400" dirty="0" smtClean="0">
                <a:solidFill>
                  <a:srgbClr val="002060"/>
                </a:solidFill>
              </a:rPr>
              <a:t>Za mjeru pomoći pri rješavanju stambenog pitanja planirana su sredstva u iznosu od 400.000,00 kn.</a:t>
            </a:r>
            <a:endParaRPr lang="hr-HR" sz="1400" dirty="0">
              <a:solidFill>
                <a:srgbClr val="002060"/>
              </a:solidFill>
            </a:endParaRPr>
          </a:p>
          <a:p>
            <a:pPr marL="741600" indent="-172800" algn="just">
              <a:lnSpc>
                <a:spcPct val="138000"/>
              </a:lnSpc>
              <a:spcBef>
                <a:spcPts val="288"/>
              </a:spcBef>
              <a:buFont typeface="Wingdings" panose="05000000000000000000" pitchFamily="2" charset="2"/>
              <a:buChar char="ü"/>
            </a:pPr>
            <a:endParaRPr lang="hr-HR" sz="1400" dirty="0">
              <a:solidFill>
                <a:srgbClr val="002060"/>
              </a:solidFill>
            </a:endParaRPr>
          </a:p>
          <a:p>
            <a:pPr marL="568800" algn="just">
              <a:lnSpc>
                <a:spcPct val="138000"/>
              </a:lnSpc>
              <a:spcBef>
                <a:spcPts val="288"/>
              </a:spcBef>
            </a:pPr>
            <a:endParaRPr lang="hr-HR" sz="1300" dirty="0">
              <a:solidFill>
                <a:srgbClr val="002060"/>
              </a:solidFill>
            </a:endParaRPr>
          </a:p>
          <a:p>
            <a:pPr marL="342900" indent="-342900">
              <a:buFont typeface="Wingdings" panose="05000000000000000000" pitchFamily="2" charset="2"/>
              <a:buChar char="Ø"/>
            </a:pPr>
            <a:endParaRPr lang="pt-BR" sz="1200" dirty="0"/>
          </a:p>
          <a:p>
            <a:pPr marL="342900" indent="-342900">
              <a:buFont typeface="Wingdings" panose="05000000000000000000" pitchFamily="2" charset="2"/>
              <a:buChar char="Ø"/>
            </a:pPr>
            <a:endParaRPr lang="pt-BR" sz="1200" dirty="0"/>
          </a:p>
        </p:txBody>
      </p:sp>
    </p:spTree>
    <p:extLst>
      <p:ext uri="{BB962C8B-B14F-4D97-AF65-F5344CB8AC3E}">
        <p14:creationId xmlns:p14="http://schemas.microsoft.com/office/powerpoint/2010/main" val="1972315994"/>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92028" y="768927"/>
            <a:ext cx="10402890" cy="5153890"/>
          </a:xfrm>
        </p:spPr>
        <p:txBody>
          <a:bodyPr/>
          <a:lstStyle/>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1011</a:t>
            </a:r>
            <a:r>
              <a:rPr lang="hr-HR" sz="1400" dirty="0">
                <a:solidFill>
                  <a:srgbClr val="002060"/>
                </a:solidFill>
                <a:effectLst>
                  <a:outerShdw blurRad="38100" dist="38100" dir="2700000" algn="tl">
                    <a:srgbClr val="000000">
                      <a:alpha val="43137"/>
                    </a:srgbClr>
                  </a:outerShdw>
                </a:effectLst>
              </a:rPr>
              <a:t> ZAŠTITA OD POŽARA</a:t>
            </a:r>
            <a:r>
              <a:rPr lang="pt-BR" sz="1400" dirty="0">
                <a:solidFill>
                  <a:srgbClr val="002060"/>
                </a:solidFill>
                <a:effectLst>
                  <a:outerShdw blurRad="38100" dist="38100" dir="2700000" algn="tl">
                    <a:srgbClr val="000000">
                      <a:alpha val="43137"/>
                    </a:srgbClr>
                  </a:outerShdw>
                </a:effectLst>
              </a:rPr>
              <a:t> I CIVILNA ZAŠTITA</a:t>
            </a:r>
            <a:r>
              <a:rPr lang="hr-HR" sz="1400" dirty="0">
                <a:solidFill>
                  <a:srgbClr val="002060"/>
                </a:solidFill>
                <a:effectLst>
                  <a:outerShdw blurRad="38100" dist="38100" dir="2700000" algn="tl">
                    <a:srgbClr val="000000">
                      <a:alpha val="43137"/>
                    </a:srgbClr>
                  </a:outerShdw>
                </a:effectLst>
              </a:rPr>
              <a:t> ukupno planirana sredstva  iznose  </a:t>
            </a:r>
            <a:r>
              <a:rPr lang="hr-HR" sz="1400" dirty="0" smtClean="0">
                <a:solidFill>
                  <a:srgbClr val="002060"/>
                </a:solidFill>
                <a:effectLst>
                  <a:outerShdw blurRad="38100" dist="38100" dir="2700000" algn="tl">
                    <a:srgbClr val="000000">
                      <a:alpha val="43137"/>
                    </a:srgbClr>
                  </a:outerShdw>
                </a:effectLst>
              </a:rPr>
              <a:t>515.600,00 </a:t>
            </a:r>
            <a:r>
              <a:rPr lang="hr-HR" sz="1400" dirty="0">
                <a:solidFill>
                  <a:srgbClr val="002060"/>
                </a:solidFill>
                <a:effectLst>
                  <a:outerShdw blurRad="38100" dist="38100" dir="2700000" algn="tl">
                    <a:srgbClr val="000000">
                      <a:alpha val="43137"/>
                    </a:srgbClr>
                  </a:outerShdw>
                </a:effectLst>
              </a:rPr>
              <a:t>kuna, a odnose se na:</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financiranje Vatrogasne zajednice općine Hum na Sutli  sukladno Zakonu o vatrogastvu u iznosu od 460.000,00 kn.</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financiranje Javno vatrogasne postrojbe grada Krapine u iznosu od </a:t>
            </a:r>
            <a:r>
              <a:rPr lang="pl-PL" sz="1200" dirty="0" smtClean="0">
                <a:solidFill>
                  <a:srgbClr val="002060"/>
                </a:solidFill>
              </a:rPr>
              <a:t>14.600,00 </a:t>
            </a:r>
            <a:r>
              <a:rPr lang="pl-PL" sz="1200" dirty="0">
                <a:solidFill>
                  <a:srgbClr val="002060"/>
                </a:solidFill>
              </a:rPr>
              <a:t>kn.</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nabavku opreme za civilnu zaštitu planira se iznos od </a:t>
            </a:r>
            <a:r>
              <a:rPr lang="pl-PL" sz="1200" dirty="0" smtClean="0">
                <a:solidFill>
                  <a:srgbClr val="002060"/>
                </a:solidFill>
              </a:rPr>
              <a:t>30.000,00 </a:t>
            </a:r>
            <a:r>
              <a:rPr lang="pl-PL" sz="1200" dirty="0" smtClean="0">
                <a:solidFill>
                  <a:srgbClr val="002060"/>
                </a:solidFill>
              </a:rPr>
              <a:t>kn, kao i sredstva za prevenciju širenja COVID-19 u iznosu od </a:t>
            </a:r>
            <a:r>
              <a:rPr lang="pl-PL" sz="1200" dirty="0" smtClean="0">
                <a:solidFill>
                  <a:srgbClr val="002060"/>
                </a:solidFill>
              </a:rPr>
              <a:t>5.000,00 </a:t>
            </a:r>
            <a:r>
              <a:rPr lang="pl-PL" sz="1200" dirty="0" smtClean="0">
                <a:solidFill>
                  <a:srgbClr val="002060"/>
                </a:solidFill>
              </a:rPr>
              <a:t>kn.</a:t>
            </a:r>
            <a:endParaRPr lang="pl-PL" sz="1200" dirty="0">
              <a:solidFill>
                <a:srgbClr val="002060"/>
              </a:solidFill>
            </a:endParaRPr>
          </a:p>
          <a:p>
            <a:pPr marL="0" lvl="0" indent="0">
              <a:buClr>
                <a:prstClr val="white"/>
              </a:buClr>
              <a:buNone/>
            </a:pPr>
            <a:endParaRPr lang="hr-HR" sz="1100" dirty="0" smtClean="0">
              <a:solidFill>
                <a:srgbClr val="002060"/>
              </a:solidFill>
            </a:endParaRPr>
          </a:p>
          <a:p>
            <a:pPr marL="0" lvl="0" indent="0">
              <a:buClr>
                <a:prstClr val="white"/>
              </a:buClr>
              <a:buNone/>
            </a:pPr>
            <a:endParaRPr lang="hr-HR" sz="1100" dirty="0">
              <a:solidFill>
                <a:srgbClr val="002060"/>
              </a:solidFill>
            </a:endParaRPr>
          </a:p>
          <a:p>
            <a:pPr marL="0" lvl="0" indent="0">
              <a:buClr>
                <a:prstClr val="white"/>
              </a:buClr>
              <a:buNone/>
            </a:pPr>
            <a:endParaRPr lang="pt-BR" sz="1100" dirty="0">
              <a:solidFill>
                <a:srgbClr val="002060"/>
              </a:solidFill>
            </a:endParaRPr>
          </a:p>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1012</a:t>
            </a:r>
            <a:r>
              <a:rPr lang="hr-HR" sz="1400" dirty="0">
                <a:solidFill>
                  <a:srgbClr val="002060"/>
                </a:solidFill>
                <a:effectLst>
                  <a:outerShdw blurRad="38100" dist="38100" dir="2700000" algn="tl">
                    <a:srgbClr val="000000">
                      <a:alpha val="43137"/>
                    </a:srgbClr>
                  </a:outerShdw>
                </a:effectLst>
              </a:rPr>
              <a:t>  RAZVOJ ZAJEDNICE planirana sredstva iznose </a:t>
            </a:r>
            <a:r>
              <a:rPr lang="hr-HR" sz="1400" dirty="0" smtClean="0">
                <a:solidFill>
                  <a:srgbClr val="002060"/>
                </a:solidFill>
                <a:effectLst>
                  <a:outerShdw blurRad="38100" dist="38100" dir="2700000" algn="tl">
                    <a:srgbClr val="000000">
                      <a:alpha val="43137"/>
                    </a:srgbClr>
                  </a:outerShdw>
                </a:effectLst>
              </a:rPr>
              <a:t>15</a:t>
            </a:r>
            <a:r>
              <a:rPr lang="hr-HR" sz="1400" dirty="0" smtClean="0">
                <a:solidFill>
                  <a:srgbClr val="002060"/>
                </a:solidFill>
                <a:effectLst>
                  <a:outerShdw blurRad="38100" dist="38100" dir="2700000" algn="tl">
                    <a:srgbClr val="000000">
                      <a:alpha val="43137"/>
                    </a:srgbClr>
                  </a:outerShdw>
                </a:effectLst>
              </a:rPr>
              <a:t>0.000,00 </a:t>
            </a:r>
            <a:r>
              <a:rPr lang="hr-HR" sz="1400" dirty="0">
                <a:solidFill>
                  <a:srgbClr val="002060"/>
                </a:solidFill>
                <a:effectLst>
                  <a:outerShdw blurRad="38100" dist="38100" dir="2700000" algn="tl">
                    <a:srgbClr val="000000">
                      <a:alpha val="43137"/>
                    </a:srgbClr>
                  </a:outerShdw>
                </a:effectLst>
              </a:rPr>
              <a:t>kuna, a </a:t>
            </a:r>
            <a:r>
              <a:rPr lang="hr-HR" sz="1400" dirty="0" smtClean="0">
                <a:solidFill>
                  <a:srgbClr val="002060"/>
                </a:solidFill>
                <a:effectLst>
                  <a:outerShdw blurRad="38100" dist="38100" dir="2700000" algn="tl">
                    <a:srgbClr val="000000">
                      <a:alpha val="43137"/>
                    </a:srgbClr>
                  </a:outerShdw>
                </a:effectLst>
              </a:rPr>
              <a:t>odnosi se </a:t>
            </a:r>
            <a:r>
              <a:rPr lang="hr-HR" sz="1400" dirty="0">
                <a:solidFill>
                  <a:srgbClr val="002060"/>
                </a:solidFill>
                <a:effectLst>
                  <a:outerShdw blurRad="38100" dist="38100" dir="2700000" algn="tl">
                    <a:srgbClr val="000000">
                      <a:alpha val="43137"/>
                    </a:srgbClr>
                  </a:outerShdw>
                </a:effectLst>
              </a:rPr>
              <a:t>na </a:t>
            </a:r>
            <a:r>
              <a:rPr lang="hr-HR" sz="1400" dirty="0" smtClean="0">
                <a:solidFill>
                  <a:srgbClr val="002060"/>
                </a:solidFill>
                <a:effectLst>
                  <a:outerShdw blurRad="38100" dist="38100" dir="2700000" algn="tl">
                    <a:srgbClr val="000000">
                      <a:alpha val="43137"/>
                    </a:srgbClr>
                  </a:outerShdw>
                </a:effectLst>
              </a:rPr>
              <a:t>projekt:</a:t>
            </a:r>
            <a:endParaRPr lang="hr-HR" sz="1400" dirty="0">
              <a:solidFill>
                <a:srgbClr val="002060"/>
              </a:solidFill>
              <a:effectLst>
                <a:outerShdw blurRad="38100" dist="38100" dir="2700000" algn="tl">
                  <a:srgbClr val="000000">
                    <a:alpha val="43137"/>
                  </a:srgbClr>
                </a:outerShdw>
              </a:effectLst>
            </a:endParaRPr>
          </a:p>
          <a:p>
            <a:pPr marL="719138" lvl="1" indent="-185738">
              <a:buClr>
                <a:prstClr val="white"/>
              </a:buClr>
              <a:buFont typeface="Wingdings" panose="05000000000000000000" pitchFamily="2" charset="2"/>
              <a:buChar char="ü"/>
            </a:pPr>
            <a:r>
              <a:rPr lang="hr-HR" sz="1200" dirty="0" smtClean="0">
                <a:solidFill>
                  <a:srgbClr val="002060"/>
                </a:solidFill>
              </a:rPr>
              <a:t>Izradu projekta  „Zavičajna zbirka” – kuća </a:t>
            </a:r>
            <a:r>
              <a:rPr lang="hr-HR" sz="1200" dirty="0" err="1" smtClean="0">
                <a:solidFill>
                  <a:srgbClr val="002060"/>
                </a:solidFill>
              </a:rPr>
              <a:t>Brezno</a:t>
            </a:r>
            <a:r>
              <a:rPr lang="hr-HR" sz="1200" dirty="0" smtClean="0">
                <a:solidFill>
                  <a:srgbClr val="002060"/>
                </a:solidFill>
              </a:rPr>
              <a:t> u </a:t>
            </a:r>
            <a:r>
              <a:rPr lang="hr-HR" sz="1200" dirty="0">
                <a:solidFill>
                  <a:srgbClr val="002060"/>
                </a:solidFill>
              </a:rPr>
              <a:t>iznosu od </a:t>
            </a:r>
            <a:r>
              <a:rPr lang="hr-HR" sz="1200" dirty="0" smtClean="0">
                <a:solidFill>
                  <a:srgbClr val="002060"/>
                </a:solidFill>
              </a:rPr>
              <a:t>150.000,00 </a:t>
            </a:r>
            <a:r>
              <a:rPr lang="hr-HR" sz="1200" dirty="0" smtClean="0">
                <a:solidFill>
                  <a:srgbClr val="002060"/>
                </a:solidFill>
              </a:rPr>
              <a:t>kn.</a:t>
            </a:r>
            <a:endParaRPr lang="hr-HR" sz="1200" dirty="0">
              <a:solidFill>
                <a:srgbClr val="002060"/>
              </a:solidFill>
            </a:endParaRPr>
          </a:p>
          <a:p>
            <a:pPr marL="0" indent="0">
              <a:buNone/>
            </a:pPr>
            <a:endParaRPr lang="hr-HR" dirty="0"/>
          </a:p>
        </p:txBody>
      </p:sp>
    </p:spTree>
    <p:extLst>
      <p:ext uri="{BB962C8B-B14F-4D97-AF65-F5344CB8AC3E}">
        <p14:creationId xmlns:p14="http://schemas.microsoft.com/office/powerpoint/2010/main" val="1486046526"/>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581891"/>
            <a:ext cx="10434061" cy="5412509"/>
          </a:xfrm>
        </p:spPr>
        <p:txBody>
          <a:bodyPr/>
          <a:lstStyle/>
          <a:p>
            <a:pPr marL="342900" indent="-342900" algn="just">
              <a:buFont typeface="Wingdings" panose="05000000000000000000" pitchFamily="2" charset="2"/>
              <a:buChar char="v"/>
            </a:pPr>
            <a:r>
              <a:rPr lang="pl-PL" dirty="0">
                <a:solidFill>
                  <a:schemeClr val="tx1"/>
                </a:solidFill>
              </a:rPr>
              <a:t>Razdjel: 002  PREDŠKOLSKI ODGOJ - PRORAČUNSKI KORISNIK DJEČJI VRTIĆ „BALONČICA” planirana sredstva u iznosu od </a:t>
            </a:r>
            <a:r>
              <a:rPr lang="pl-PL" dirty="0" smtClean="0">
                <a:solidFill>
                  <a:schemeClr val="tx1"/>
                </a:solidFill>
              </a:rPr>
              <a:t>3.538.660,00 </a:t>
            </a:r>
            <a:r>
              <a:rPr lang="pl-PL" dirty="0">
                <a:solidFill>
                  <a:schemeClr val="tx1"/>
                </a:solidFill>
              </a:rPr>
              <a:t>kuna</a:t>
            </a:r>
          </a:p>
          <a:p>
            <a:endParaRPr lang="pl-PL" dirty="0">
              <a:solidFill>
                <a:schemeClr val="tx1"/>
              </a:solidFill>
            </a:endParaRPr>
          </a:p>
          <a:p>
            <a:pPr marL="342900" lvl="2" indent="-342900" algn="just">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1013 PREDŠKOLSKI ODGOJ - DJEČJI VRTIĆ BALONČICA / Planirana sredstva za provođenje predškolskog programa do polaska djece u osnovnu školu iznose </a:t>
            </a:r>
            <a:r>
              <a:rPr lang="pl-PL" sz="1400" dirty="0" smtClean="0">
                <a:solidFill>
                  <a:srgbClr val="002060"/>
                </a:solidFill>
                <a:effectLst>
                  <a:outerShdw blurRad="38100" dist="38100" dir="2700000" algn="tl">
                    <a:srgbClr val="000000">
                      <a:alpha val="43137"/>
                    </a:srgbClr>
                  </a:outerShdw>
                </a:effectLst>
              </a:rPr>
              <a:t>3.538.660,00 </a:t>
            </a:r>
            <a:r>
              <a:rPr lang="pl-PL" sz="1400" dirty="0">
                <a:solidFill>
                  <a:srgbClr val="002060"/>
                </a:solidFill>
                <a:effectLst>
                  <a:outerShdw blurRad="38100" dist="38100" dir="2700000" algn="tl">
                    <a:srgbClr val="000000">
                      <a:alpha val="43137"/>
                    </a:srgbClr>
                  </a:outerShdw>
                </a:effectLst>
              </a:rPr>
              <a:t>kuna (</a:t>
            </a:r>
            <a:r>
              <a:rPr lang="pl-PL" sz="1200" dirty="0">
                <a:solidFill>
                  <a:srgbClr val="002060"/>
                </a:solidFill>
              </a:rPr>
              <a:t>sufinanciranje iz općinskog proračuna iznosi  </a:t>
            </a:r>
            <a:r>
              <a:rPr lang="pl-PL" sz="1200" dirty="0" smtClean="0">
                <a:solidFill>
                  <a:srgbClr val="002060"/>
                </a:solidFill>
              </a:rPr>
              <a:t>2.400.000,00 </a:t>
            </a:r>
            <a:r>
              <a:rPr lang="pl-PL" sz="1200" dirty="0">
                <a:solidFill>
                  <a:srgbClr val="002060"/>
                </a:solidFill>
              </a:rPr>
              <a:t>kn): </a:t>
            </a:r>
          </a:p>
          <a:p>
            <a:pPr marL="1257300" lvl="2" indent="-342900">
              <a:buFont typeface="Wingdings" panose="05000000000000000000" pitchFamily="2" charset="2"/>
              <a:buChar char="ü"/>
            </a:pPr>
            <a:r>
              <a:rPr lang="pl-PL" sz="1200" dirty="0">
                <a:solidFill>
                  <a:srgbClr val="002060"/>
                </a:solidFill>
              </a:rPr>
              <a:t>Rashodi za zaposlene planiraju se u iznosu od </a:t>
            </a:r>
            <a:r>
              <a:rPr lang="pl-PL" sz="1200" dirty="0" smtClean="0">
                <a:solidFill>
                  <a:srgbClr val="002060"/>
                </a:solidFill>
              </a:rPr>
              <a:t>2.947.500,00 </a:t>
            </a:r>
            <a:r>
              <a:rPr lang="pl-PL" sz="1200" dirty="0" smtClean="0">
                <a:solidFill>
                  <a:srgbClr val="002060"/>
                </a:solidFill>
              </a:rPr>
              <a:t>kn,</a:t>
            </a:r>
            <a:endParaRPr lang="pl-PL" sz="1200" dirty="0">
              <a:solidFill>
                <a:srgbClr val="002060"/>
              </a:solidFill>
            </a:endParaRPr>
          </a:p>
          <a:p>
            <a:pPr marL="1257300" lvl="2" indent="-342900">
              <a:buFont typeface="Wingdings" panose="05000000000000000000" pitchFamily="2" charset="2"/>
              <a:buChar char="ü"/>
            </a:pPr>
            <a:r>
              <a:rPr lang="pl-PL" sz="1200" dirty="0">
                <a:solidFill>
                  <a:srgbClr val="002060"/>
                </a:solidFill>
              </a:rPr>
              <a:t>Planirana sredstva za tekuće rashode  iznose </a:t>
            </a:r>
            <a:r>
              <a:rPr lang="pl-PL" sz="1200" dirty="0" smtClean="0">
                <a:solidFill>
                  <a:srgbClr val="002060"/>
                </a:solidFill>
              </a:rPr>
              <a:t>554.280,00 </a:t>
            </a:r>
            <a:r>
              <a:rPr lang="pl-PL" sz="1200" dirty="0">
                <a:solidFill>
                  <a:srgbClr val="002060"/>
                </a:solidFill>
              </a:rPr>
              <a:t>kn,</a:t>
            </a:r>
          </a:p>
          <a:p>
            <a:pPr marL="1257300" lvl="2" indent="-342900">
              <a:buFont typeface="Wingdings" panose="05000000000000000000" pitchFamily="2" charset="2"/>
              <a:buChar char="ü"/>
            </a:pPr>
            <a:r>
              <a:rPr lang="pl-PL" sz="1200" dirty="0">
                <a:solidFill>
                  <a:srgbClr val="002060"/>
                </a:solidFill>
              </a:rPr>
              <a:t>Za  financiranje predškole planira se iznos od </a:t>
            </a:r>
            <a:r>
              <a:rPr lang="pl-PL" sz="1200" dirty="0" smtClean="0">
                <a:solidFill>
                  <a:srgbClr val="002060"/>
                </a:solidFill>
              </a:rPr>
              <a:t>21.880,00 </a:t>
            </a:r>
            <a:r>
              <a:rPr lang="pl-PL" sz="1200" dirty="0">
                <a:solidFill>
                  <a:srgbClr val="002060"/>
                </a:solidFill>
              </a:rPr>
              <a:t>kn,</a:t>
            </a:r>
          </a:p>
          <a:p>
            <a:pPr marL="1257300" lvl="2" indent="-342900">
              <a:buFont typeface="Wingdings" panose="05000000000000000000" pitchFamily="2" charset="2"/>
              <a:buChar char="ü"/>
            </a:pPr>
            <a:r>
              <a:rPr lang="da-DK" sz="1200" dirty="0">
                <a:solidFill>
                  <a:srgbClr val="002060"/>
                </a:solidFill>
              </a:rPr>
              <a:t>Rashodi za nabavu opreme</a:t>
            </a:r>
            <a:r>
              <a:rPr lang="hr-HR" sz="1200" dirty="0">
                <a:solidFill>
                  <a:srgbClr val="002060"/>
                </a:solidFill>
              </a:rPr>
              <a:t> planiraju se u iznosu od </a:t>
            </a:r>
            <a:r>
              <a:rPr lang="pl-PL" sz="1200" dirty="0" smtClean="0">
                <a:solidFill>
                  <a:srgbClr val="002060"/>
                </a:solidFill>
              </a:rPr>
              <a:t>15</a:t>
            </a:r>
            <a:r>
              <a:rPr lang="pl-PL" sz="1200" dirty="0" smtClean="0">
                <a:solidFill>
                  <a:srgbClr val="002060"/>
                </a:solidFill>
              </a:rPr>
              <a:t>.000,00 </a:t>
            </a:r>
            <a:r>
              <a:rPr lang="pl-PL" sz="1200" dirty="0">
                <a:solidFill>
                  <a:srgbClr val="002060"/>
                </a:solidFill>
              </a:rPr>
              <a:t>kn.</a:t>
            </a:r>
          </a:p>
          <a:p>
            <a:pPr marL="342900" indent="-342900">
              <a:buFont typeface="Wingdings" panose="05000000000000000000" pitchFamily="2" charset="2"/>
              <a:buChar char="ü"/>
            </a:pPr>
            <a:endParaRPr lang="pl-PL" sz="1200" dirty="0">
              <a:solidFill>
                <a:srgbClr val="002060"/>
              </a:solidFill>
            </a:endParaRPr>
          </a:p>
          <a:p>
            <a:endParaRPr lang="pl-PL" sz="1400" dirty="0">
              <a:effectLst>
                <a:outerShdw blurRad="38100" dist="38100" dir="2700000" algn="tl">
                  <a:srgbClr val="000000">
                    <a:alpha val="43137"/>
                  </a:srgbClr>
                </a:outerShdw>
              </a:effectLst>
            </a:endParaRPr>
          </a:p>
          <a:p>
            <a:endParaRPr lang="pl-PL" dirty="0"/>
          </a:p>
        </p:txBody>
      </p:sp>
    </p:spTree>
    <p:extLst>
      <p:ext uri="{BB962C8B-B14F-4D97-AF65-F5344CB8AC3E}">
        <p14:creationId xmlns:p14="http://schemas.microsoft.com/office/powerpoint/2010/main" val="1713867717"/>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384464"/>
            <a:ext cx="10818524" cy="5609936"/>
          </a:xfrm>
        </p:spPr>
        <p:txBody>
          <a:bodyPr/>
          <a:lstStyle/>
          <a:p>
            <a:pPr marL="342900" indent="-342900" algn="just">
              <a:buFont typeface="Wingdings" panose="05000000000000000000" pitchFamily="2" charset="2"/>
              <a:buChar char="v"/>
            </a:pPr>
            <a:r>
              <a:rPr lang="hr-HR" dirty="0">
                <a:solidFill>
                  <a:schemeClr val="tx1"/>
                </a:solidFill>
                <a:effectLst>
                  <a:outerShdw blurRad="38100" dist="38100" dir="2700000" algn="tl">
                    <a:srgbClr val="000000">
                      <a:alpha val="43137"/>
                    </a:srgbClr>
                  </a:outerShdw>
                </a:effectLst>
              </a:rPr>
              <a:t>Razdjel: 003  KULTURNE USTANOVE - </a:t>
            </a:r>
            <a:r>
              <a:rPr lang="pl-PL" dirty="0">
                <a:solidFill>
                  <a:schemeClr val="tx1"/>
                </a:solidFill>
                <a:effectLst>
                  <a:outerShdw blurRad="38100" dist="38100" dir="2700000" algn="tl">
                    <a:srgbClr val="000000">
                      <a:alpha val="43137"/>
                    </a:srgbClr>
                  </a:outerShdw>
                </a:effectLst>
              </a:rPr>
              <a:t>PRORAČUNSKI KORISNIK NARODNA KNJIŽNICA HUM NA SUTLI</a:t>
            </a:r>
            <a:r>
              <a:rPr lang="hr-HR" dirty="0">
                <a:solidFill>
                  <a:schemeClr val="tx1"/>
                </a:solidFill>
                <a:effectLst>
                  <a:outerShdw blurRad="38100" dist="38100" dir="2700000" algn="tl">
                    <a:srgbClr val="000000">
                      <a:alpha val="43137"/>
                    </a:srgbClr>
                  </a:outerShdw>
                </a:effectLst>
              </a:rPr>
              <a:t> planirana sredstva u iznosu od  </a:t>
            </a:r>
            <a:r>
              <a:rPr lang="hr-HR" dirty="0" smtClean="0">
                <a:solidFill>
                  <a:schemeClr val="tx1"/>
                </a:solidFill>
                <a:effectLst>
                  <a:outerShdw blurRad="38100" dist="38100" dir="2700000" algn="tl">
                    <a:srgbClr val="000000">
                      <a:alpha val="43137"/>
                    </a:srgbClr>
                  </a:outerShdw>
                </a:effectLst>
              </a:rPr>
              <a:t>454.510,00 </a:t>
            </a:r>
            <a:r>
              <a:rPr lang="hr-HR" dirty="0">
                <a:solidFill>
                  <a:schemeClr val="tx1"/>
                </a:solidFill>
                <a:effectLst>
                  <a:outerShdw blurRad="38100" dist="38100" dir="2700000" algn="tl">
                    <a:srgbClr val="000000">
                      <a:alpha val="43137"/>
                    </a:srgbClr>
                  </a:outerShdw>
                </a:effectLst>
              </a:rPr>
              <a:t>kuna </a:t>
            </a:r>
          </a:p>
          <a:p>
            <a:pPr algn="just"/>
            <a:endParaRPr lang="hr-HR" dirty="0">
              <a:solidFill>
                <a:schemeClr val="tx1"/>
              </a:solidFill>
              <a:effectLst>
                <a:outerShdw blurRad="38100" dist="38100" dir="2700000" algn="tl">
                  <a:srgbClr val="000000">
                    <a:alpha val="43137"/>
                  </a:srgbClr>
                </a:outerShdw>
              </a:effectLst>
            </a:endParaRPr>
          </a:p>
          <a:p>
            <a:pPr marL="342900" indent="-342900">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1014 NARODNA KNJIŽNICA HUM NA SUTLI / Planirana sredstva za rad  knjižnice iznose </a:t>
            </a:r>
            <a:r>
              <a:rPr lang="pl-PL" sz="1400" dirty="0" smtClean="0">
                <a:solidFill>
                  <a:srgbClr val="002060"/>
                </a:solidFill>
                <a:effectLst>
                  <a:outerShdw blurRad="38100" dist="38100" dir="2700000" algn="tl">
                    <a:srgbClr val="000000">
                      <a:alpha val="43137"/>
                    </a:srgbClr>
                  </a:outerShdw>
                </a:effectLst>
              </a:rPr>
              <a:t>454.510,00 </a:t>
            </a:r>
            <a:r>
              <a:rPr lang="pl-PL" sz="1400" dirty="0">
                <a:solidFill>
                  <a:srgbClr val="002060"/>
                </a:solidFill>
                <a:effectLst>
                  <a:outerShdw blurRad="38100" dist="38100" dir="2700000" algn="tl">
                    <a:srgbClr val="000000">
                      <a:alpha val="43137"/>
                    </a:srgbClr>
                  </a:outerShdw>
                </a:effectLst>
              </a:rPr>
              <a:t>kuna (</a:t>
            </a:r>
            <a:r>
              <a:rPr lang="pl-PL" sz="1200" dirty="0">
                <a:solidFill>
                  <a:srgbClr val="002060"/>
                </a:solidFill>
              </a:rPr>
              <a:t>sufinanciranje iz općinskog proračun iznosi  </a:t>
            </a:r>
            <a:r>
              <a:rPr lang="pl-PL" sz="1200" dirty="0" smtClean="0">
                <a:solidFill>
                  <a:srgbClr val="002060"/>
                </a:solidFill>
              </a:rPr>
              <a:t>395.000,00 </a:t>
            </a:r>
            <a:r>
              <a:rPr lang="pl-PL" sz="1200" dirty="0">
                <a:solidFill>
                  <a:srgbClr val="002060"/>
                </a:solidFill>
              </a:rPr>
              <a:t>kn</a:t>
            </a:r>
            <a:r>
              <a:rPr lang="pl-PL" sz="1400" dirty="0">
                <a:solidFill>
                  <a:srgbClr val="002060"/>
                </a:solidFill>
                <a:effectLst>
                  <a:outerShdw blurRad="38100" dist="38100" dir="2700000" algn="tl">
                    <a:srgbClr val="000000">
                      <a:alpha val="43137"/>
                    </a:srgbClr>
                  </a:outerShdw>
                </a:effectLst>
              </a:rPr>
              <a:t>): </a:t>
            </a:r>
          </a:p>
          <a:p>
            <a:pPr marL="342900" indent="-342900">
              <a:buFont typeface="Wingdings" panose="05000000000000000000" pitchFamily="2" charset="2"/>
              <a:buChar char="Ø"/>
            </a:pPr>
            <a:endParaRPr lang="hr-HR" sz="1400" dirty="0">
              <a:solidFill>
                <a:srgbClr val="002060"/>
              </a:solidFill>
              <a:effectLst>
                <a:outerShdw blurRad="38100" dist="38100" dir="2700000" algn="tl">
                  <a:srgbClr val="000000">
                    <a:alpha val="43137"/>
                  </a:srgbClr>
                </a:outerShdw>
              </a:effectLst>
            </a:endParaRPr>
          </a:p>
          <a:p>
            <a:pPr marL="1085850" lvl="2" indent="-171450" algn="just">
              <a:buFont typeface="Wingdings" panose="05000000000000000000" pitchFamily="2" charset="2"/>
              <a:buChar char="ü"/>
            </a:pPr>
            <a:r>
              <a:rPr lang="hr-HR" sz="1200" dirty="0">
                <a:solidFill>
                  <a:srgbClr val="002060"/>
                </a:solidFill>
              </a:rPr>
              <a:t>Za plaće i naknade ravnateljice planiran je iznos od </a:t>
            </a:r>
            <a:r>
              <a:rPr lang="hr-HR" sz="1200" dirty="0" smtClean="0">
                <a:solidFill>
                  <a:srgbClr val="002060"/>
                </a:solidFill>
              </a:rPr>
              <a:t>258.500,00 </a:t>
            </a:r>
            <a:r>
              <a:rPr lang="hr-HR" sz="1200" dirty="0">
                <a:solidFill>
                  <a:srgbClr val="002060"/>
                </a:solidFill>
              </a:rPr>
              <a:t>kn,</a:t>
            </a:r>
          </a:p>
          <a:p>
            <a:pPr marL="1085850" lvl="2" indent="-171450" algn="just">
              <a:buFont typeface="Wingdings" panose="05000000000000000000" pitchFamily="2" charset="2"/>
              <a:buChar char="ü"/>
            </a:pPr>
            <a:r>
              <a:rPr lang="hr-HR" sz="1200" dirty="0">
                <a:solidFill>
                  <a:srgbClr val="002060"/>
                </a:solidFill>
              </a:rPr>
              <a:t>Rashodi za tekuće poslovanje knjižnice planirani su iznosu od </a:t>
            </a:r>
            <a:r>
              <a:rPr lang="hr-HR" sz="1200" dirty="0" smtClean="0">
                <a:solidFill>
                  <a:srgbClr val="002060"/>
                </a:solidFill>
              </a:rPr>
              <a:t>51.510,00 </a:t>
            </a:r>
            <a:r>
              <a:rPr lang="hr-HR" sz="1200" dirty="0">
                <a:solidFill>
                  <a:srgbClr val="002060"/>
                </a:solidFill>
              </a:rPr>
              <a:t>kn,</a:t>
            </a:r>
          </a:p>
          <a:p>
            <a:pPr marL="1085850" lvl="2" indent="-171450" algn="just">
              <a:buFont typeface="Wingdings" panose="05000000000000000000" pitchFamily="2" charset="2"/>
              <a:buChar char="ü"/>
            </a:pPr>
            <a:r>
              <a:rPr lang="hr-HR" sz="1200" dirty="0">
                <a:solidFill>
                  <a:srgbClr val="002060"/>
                </a:solidFill>
              </a:rPr>
              <a:t>Za nabavku nove knjižne građe planiran je iznos od </a:t>
            </a:r>
            <a:r>
              <a:rPr lang="hr-HR" sz="1200" dirty="0" smtClean="0">
                <a:solidFill>
                  <a:srgbClr val="002060"/>
                </a:solidFill>
              </a:rPr>
              <a:t>109.500,00 </a:t>
            </a:r>
            <a:r>
              <a:rPr lang="hr-HR" sz="1200" dirty="0">
                <a:solidFill>
                  <a:srgbClr val="002060"/>
                </a:solidFill>
              </a:rPr>
              <a:t>kn,</a:t>
            </a:r>
          </a:p>
          <a:p>
            <a:pPr marL="1085850" lvl="2" indent="-171450" algn="just">
              <a:buFont typeface="Wingdings" panose="05000000000000000000" pitchFamily="2" charset="2"/>
              <a:buChar char="ü"/>
            </a:pPr>
            <a:r>
              <a:rPr lang="pl-PL" sz="1200" dirty="0">
                <a:solidFill>
                  <a:srgbClr val="002060"/>
                </a:solidFill>
              </a:rPr>
              <a:t>Rashodi za nabavu opreme planiraju se u iznosu od </a:t>
            </a:r>
            <a:r>
              <a:rPr lang="pl-PL" sz="1200" dirty="0" smtClean="0">
                <a:solidFill>
                  <a:srgbClr val="002060"/>
                </a:solidFill>
              </a:rPr>
              <a:t>10</a:t>
            </a:r>
            <a:r>
              <a:rPr lang="hr-HR" sz="1200" dirty="0" smtClean="0">
                <a:solidFill>
                  <a:srgbClr val="002060"/>
                </a:solidFill>
              </a:rPr>
              <a:t>.000,00 </a:t>
            </a:r>
            <a:r>
              <a:rPr lang="hr-HR" sz="1200" dirty="0">
                <a:solidFill>
                  <a:srgbClr val="002060"/>
                </a:solidFill>
              </a:rPr>
              <a:t>kn,</a:t>
            </a:r>
          </a:p>
          <a:p>
            <a:pPr marL="1085850" lvl="2" indent="-171450" algn="just">
              <a:buFont typeface="Wingdings" panose="05000000000000000000" pitchFamily="2" charset="2"/>
              <a:buChar char="ü"/>
            </a:pPr>
            <a:r>
              <a:rPr lang="hr-HR" sz="1200" dirty="0">
                <a:solidFill>
                  <a:srgbClr val="002060"/>
                </a:solidFill>
              </a:rPr>
              <a:t>Godišnji programi i manifestacije obuhvaćaju:  </a:t>
            </a:r>
          </a:p>
          <a:p>
            <a:pPr lvl="1" algn="just"/>
            <a:r>
              <a:rPr lang="hr-HR" sz="1200" dirty="0">
                <a:solidFill>
                  <a:srgbClr val="002060"/>
                </a:solidFill>
              </a:rPr>
              <a:t>		• književne večeri  i književne susrete,</a:t>
            </a:r>
          </a:p>
          <a:p>
            <a:pPr lvl="1" algn="just"/>
            <a:r>
              <a:rPr lang="hr-HR" sz="1200" dirty="0">
                <a:solidFill>
                  <a:srgbClr val="002060"/>
                </a:solidFill>
              </a:rPr>
              <a:t>		• manifestacija posvećena Rikardu </a:t>
            </a:r>
            <a:r>
              <a:rPr lang="hr-HR" sz="1200" dirty="0" err="1">
                <a:solidFill>
                  <a:srgbClr val="002060"/>
                </a:solidFill>
              </a:rPr>
              <a:t>Jorgovaniću</a:t>
            </a:r>
            <a:r>
              <a:rPr lang="hr-HR" sz="1200" dirty="0">
                <a:solidFill>
                  <a:srgbClr val="002060"/>
                </a:solidFill>
              </a:rPr>
              <a:t>, </a:t>
            </a:r>
          </a:p>
          <a:p>
            <a:pPr lvl="1" algn="just"/>
            <a:r>
              <a:rPr lang="hr-HR" sz="1200" dirty="0">
                <a:solidFill>
                  <a:srgbClr val="002060"/>
                </a:solidFill>
              </a:rPr>
              <a:t>		• književni susret Sutla nas veže i spaja,</a:t>
            </a:r>
          </a:p>
          <a:p>
            <a:pPr lvl="1" algn="just"/>
            <a:r>
              <a:rPr lang="hr-HR" sz="1200" dirty="0">
                <a:solidFill>
                  <a:srgbClr val="002060"/>
                </a:solidFill>
              </a:rPr>
              <a:t>		• manifestacija </a:t>
            </a:r>
            <a:r>
              <a:rPr lang="hr-HR" sz="1200" dirty="0" err="1">
                <a:solidFill>
                  <a:srgbClr val="002060"/>
                </a:solidFill>
              </a:rPr>
              <a:t>Humfejst</a:t>
            </a:r>
            <a:r>
              <a:rPr lang="hr-HR" sz="1200" dirty="0">
                <a:solidFill>
                  <a:srgbClr val="002060"/>
                </a:solidFill>
              </a:rPr>
              <a:t>,</a:t>
            </a:r>
            <a:endParaRPr lang="nn-NO" sz="1200" dirty="0">
              <a:solidFill>
                <a:srgbClr val="002060"/>
              </a:solidFill>
            </a:endParaRPr>
          </a:p>
          <a:p>
            <a:pPr lvl="1" algn="just"/>
            <a:r>
              <a:rPr lang="hr-HR" sz="1200" dirty="0">
                <a:solidFill>
                  <a:srgbClr val="002060"/>
                </a:solidFill>
              </a:rPr>
              <a:t>		</a:t>
            </a:r>
            <a:r>
              <a:rPr lang="nn-NO" sz="1200" dirty="0">
                <a:solidFill>
                  <a:srgbClr val="002060"/>
                </a:solidFill>
              </a:rPr>
              <a:t>•</a:t>
            </a:r>
            <a:r>
              <a:rPr lang="hr-HR" sz="1200" dirty="0">
                <a:solidFill>
                  <a:srgbClr val="002060"/>
                </a:solidFill>
              </a:rPr>
              <a:t> p</a:t>
            </a:r>
            <a:r>
              <a:rPr lang="nn-NO" sz="1200" dirty="0">
                <a:solidFill>
                  <a:srgbClr val="002060"/>
                </a:solidFill>
              </a:rPr>
              <a:t>rogram zaštite baštine</a:t>
            </a:r>
            <a:r>
              <a:rPr lang="hr-HR" sz="1200" dirty="0">
                <a:solidFill>
                  <a:srgbClr val="002060"/>
                </a:solidFill>
              </a:rPr>
              <a:t> : izrada </a:t>
            </a:r>
            <a:r>
              <a:rPr lang="nn-NO" sz="1200" dirty="0">
                <a:solidFill>
                  <a:srgbClr val="002060"/>
                </a:solidFill>
              </a:rPr>
              <a:t>Rječnik</a:t>
            </a:r>
            <a:r>
              <a:rPr lang="hr-HR" sz="1200" dirty="0">
                <a:solidFill>
                  <a:srgbClr val="002060"/>
                </a:solidFill>
              </a:rPr>
              <a:t>a</a:t>
            </a:r>
            <a:r>
              <a:rPr lang="nn-NO" sz="1200" dirty="0">
                <a:solidFill>
                  <a:srgbClr val="002060"/>
                </a:solidFill>
              </a:rPr>
              <a:t> humskog govora</a:t>
            </a:r>
            <a:r>
              <a:rPr lang="hr-HR" sz="1200" dirty="0">
                <a:solidFill>
                  <a:srgbClr val="002060"/>
                </a:solidFill>
              </a:rPr>
              <a:t>, </a:t>
            </a:r>
          </a:p>
          <a:p>
            <a:pPr lvl="1" algn="just"/>
            <a:r>
              <a:rPr lang="hr-HR" sz="1200" dirty="0">
                <a:solidFill>
                  <a:srgbClr val="002060"/>
                </a:solidFill>
              </a:rPr>
              <a:t> 	   za čija se odvijanja planiraju sredstva u iznosu od </a:t>
            </a:r>
            <a:r>
              <a:rPr lang="hr-HR" sz="1200" dirty="0" smtClean="0">
                <a:solidFill>
                  <a:srgbClr val="002060"/>
                </a:solidFill>
              </a:rPr>
              <a:t>25.000,00 </a:t>
            </a:r>
            <a:r>
              <a:rPr lang="hr-HR" sz="1200" dirty="0" smtClean="0">
                <a:solidFill>
                  <a:srgbClr val="002060"/>
                </a:solidFill>
              </a:rPr>
              <a:t>kn.</a:t>
            </a:r>
            <a:endParaRPr lang="hr-HR" sz="1200" dirty="0">
              <a:solidFill>
                <a:srgbClr val="002060"/>
              </a:solidFill>
            </a:endParaRPr>
          </a:p>
          <a:p>
            <a:pPr marL="171450" indent="-171450">
              <a:buFont typeface="Wingdings" panose="05000000000000000000" pitchFamily="2" charset="2"/>
              <a:buChar char="ü"/>
            </a:pPr>
            <a:endParaRPr lang="hr-HR" sz="1200" dirty="0"/>
          </a:p>
        </p:txBody>
      </p:sp>
    </p:spTree>
    <p:extLst>
      <p:ext uri="{BB962C8B-B14F-4D97-AF65-F5344CB8AC3E}">
        <p14:creationId xmlns:p14="http://schemas.microsoft.com/office/powerpoint/2010/main" val="3734999261"/>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8" y="1168400"/>
            <a:ext cx="10896601" cy="5105399"/>
          </a:xfrm>
        </p:spPr>
        <p:txBody>
          <a:bodyPr>
            <a:normAutofit/>
          </a:bodyPr>
          <a:lstStyle/>
          <a:p>
            <a:r>
              <a:rPr lang="hr-HR" sz="1600" cap="none" dirty="0">
                <a:solidFill>
                  <a:srgbClr val="002060"/>
                </a:solidFill>
              </a:rPr>
              <a:t>	Proračun je akt kojim se procjenjuju prihodi i primici te utvrđuju rashodi i izdaci općine Hum na Sutli za proračunsku godinu, a sadrži i projekciju prihoda i primitaka te rashoda i izdataka za slijedeće dvije godine.</a:t>
            </a:r>
            <a:br>
              <a:rPr lang="hr-HR" sz="1600" cap="none" dirty="0">
                <a:solidFill>
                  <a:srgbClr val="002060"/>
                </a:solidFill>
              </a:rPr>
            </a:br>
            <a:r>
              <a:rPr lang="hr-HR" sz="1600" cap="none" dirty="0">
                <a:solidFill>
                  <a:srgbClr val="002060"/>
                </a:solidFill>
              </a:rPr>
              <a:t/>
            </a:r>
            <a:br>
              <a:rPr lang="hr-HR" sz="1600" cap="none" dirty="0">
                <a:solidFill>
                  <a:srgbClr val="002060"/>
                </a:solidFill>
              </a:rPr>
            </a:br>
            <a:r>
              <a:rPr lang="hr-HR" sz="1600" cap="none" dirty="0">
                <a:solidFill>
                  <a:srgbClr val="002060"/>
                </a:solidFill>
              </a:rPr>
              <a:t>	Proračun se odnosi na fiskalnu godinu i traje od 01. siječnja do 31. prosinca. Zakonodavni  akt kojim su regulirana sva pitanja vezana uz proračun je Zakon o proračunu („Narodne novine” br. </a:t>
            </a:r>
            <a:r>
              <a:rPr lang="hr-HR" sz="1600" dirty="0">
                <a:solidFill>
                  <a:srgbClr val="002060"/>
                </a:solidFill>
              </a:rPr>
              <a:t>87/08 , 136/12 </a:t>
            </a:r>
            <a:r>
              <a:rPr lang="hr-HR" sz="1600" dirty="0" smtClean="0">
                <a:solidFill>
                  <a:srgbClr val="002060"/>
                </a:solidFill>
              </a:rPr>
              <a:t>15/</a:t>
            </a:r>
            <a:r>
              <a:rPr lang="hr-HR" sz="1600" dirty="0" err="1" smtClean="0">
                <a:solidFill>
                  <a:srgbClr val="002060"/>
                </a:solidFill>
              </a:rPr>
              <a:t>15</a:t>
            </a:r>
            <a:r>
              <a:rPr lang="hr-HR" sz="1600" dirty="0">
                <a:solidFill>
                  <a:srgbClr val="002060"/>
                </a:solidFill>
              </a:rPr>
              <a:t>).</a:t>
            </a:r>
            <a:r>
              <a:rPr lang="hr-HR" sz="1600" cap="none" dirty="0">
                <a:solidFill>
                  <a:srgbClr val="002060"/>
                </a:solidFill>
              </a:rPr>
              <a:t/>
            </a:r>
            <a:br>
              <a:rPr lang="hr-HR" sz="1600" cap="none" dirty="0">
                <a:solidFill>
                  <a:srgbClr val="002060"/>
                </a:solidFill>
              </a:rPr>
            </a:br>
            <a:r>
              <a:rPr lang="hr-HR" sz="1600" cap="none" dirty="0">
                <a:solidFill>
                  <a:srgbClr val="002060"/>
                </a:solidFill>
              </a:rPr>
              <a:t> </a:t>
            </a:r>
            <a:br>
              <a:rPr lang="hr-HR" sz="1600" cap="none" dirty="0">
                <a:solidFill>
                  <a:srgbClr val="002060"/>
                </a:solidFill>
              </a:rPr>
            </a:br>
            <a:r>
              <a:rPr lang="hr-HR" sz="1600" cap="none" dirty="0">
                <a:solidFill>
                  <a:srgbClr val="002060"/>
                </a:solidFill>
              </a:rPr>
              <a:t>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a:t>
            </a:r>
            <a:br>
              <a:rPr lang="hr-HR" sz="1600" cap="none" dirty="0">
                <a:solidFill>
                  <a:srgbClr val="002060"/>
                </a:solidFill>
              </a:rPr>
            </a:br>
            <a:r>
              <a:rPr lang="hr-HR" sz="1600" cap="none" dirty="0">
                <a:solidFill>
                  <a:srgbClr val="002060"/>
                </a:solidFill>
              </a:rPr>
              <a:t/>
            </a:r>
            <a:br>
              <a:rPr lang="hr-HR" sz="1600" cap="none" dirty="0">
                <a:solidFill>
                  <a:srgbClr val="002060"/>
                </a:solidFill>
              </a:rPr>
            </a:br>
            <a:r>
              <a:rPr lang="hr-HR" sz="1600" cap="none" dirty="0" smtClean="0">
                <a:solidFill>
                  <a:srgbClr val="002060"/>
                </a:solidFill>
              </a:rPr>
              <a:t>	Treba </a:t>
            </a:r>
            <a:r>
              <a:rPr lang="hr-HR" sz="1600" cap="none" dirty="0">
                <a:solidFill>
                  <a:srgbClr val="002060"/>
                </a:solidFill>
              </a:rPr>
              <a:t>napomenuti da proračun nije statičan akt već se sukladno zakonu može mijenjati tijekom proračunske godine. Ta izmjena se naziva Rebalans proračuna.</a:t>
            </a:r>
            <a:br>
              <a:rPr lang="hr-HR" sz="1600" cap="none" dirty="0">
                <a:solidFill>
                  <a:srgbClr val="002060"/>
                </a:solidFill>
              </a:rPr>
            </a:br>
            <a:r>
              <a:rPr lang="hr-HR" sz="1600" cap="none" dirty="0">
                <a:solidFill>
                  <a:srgbClr val="002060"/>
                </a:solidFill>
              </a:rPr>
              <a:t> </a:t>
            </a:r>
            <a:br>
              <a:rPr lang="hr-HR" sz="1600" cap="none" dirty="0">
                <a:solidFill>
                  <a:srgbClr val="002060"/>
                </a:solidFill>
              </a:rPr>
            </a:br>
            <a:r>
              <a:rPr lang="hr-HR" sz="1600" cap="none" dirty="0">
                <a:solidFill>
                  <a:srgbClr val="002060"/>
                </a:solidFill>
              </a:rPr>
              <a:t/>
            </a:r>
            <a:br>
              <a:rPr lang="hr-HR" sz="1600" cap="none" dirty="0">
                <a:solidFill>
                  <a:srgbClr val="002060"/>
                </a:solidFill>
              </a:rPr>
            </a:br>
            <a:r>
              <a:rPr lang="hr-HR" sz="1600" cap="none" dirty="0">
                <a:solidFill>
                  <a:srgbClr val="002060"/>
                </a:solidFill>
              </a:rPr>
              <a:t>	Procedura izmjena/rebalansa proračuna identična je proceduri njegova donošenja.</a:t>
            </a:r>
            <a:br>
              <a:rPr lang="hr-HR" sz="1600" cap="none" dirty="0">
                <a:solidFill>
                  <a:srgbClr val="002060"/>
                </a:solidFill>
              </a:rPr>
            </a:br>
            <a:endParaRPr lang="hr-HR" sz="1600" cap="none" dirty="0">
              <a:solidFill>
                <a:srgbClr val="002060"/>
              </a:solidFill>
              <a:latin typeface="Century Gothic" panose="020B0502020202020204" pitchFamily="34" charset="0"/>
            </a:endParaRPr>
          </a:p>
        </p:txBody>
      </p:sp>
      <p:sp>
        <p:nvSpPr>
          <p:cNvPr id="3" name="Rezervirano mjesto sadržaja 2"/>
          <p:cNvSpPr>
            <a:spLocks noGrp="1"/>
          </p:cNvSpPr>
          <p:nvPr>
            <p:ph idx="1"/>
          </p:nvPr>
        </p:nvSpPr>
        <p:spPr>
          <a:xfrm>
            <a:off x="684212" y="685801"/>
            <a:ext cx="4095606" cy="1184564"/>
          </a:xfrm>
        </p:spPr>
        <p:txBody>
          <a:bodyPr>
            <a:normAutofit/>
          </a:bodyPr>
          <a:lstStyle/>
          <a:p>
            <a:pPr>
              <a:buFont typeface="Wingdings" panose="05000000000000000000" pitchFamily="2" charset="2"/>
              <a:buChar char="Ø"/>
            </a:pPr>
            <a:r>
              <a:rPr lang="hr-HR" sz="3200" dirty="0">
                <a:solidFill>
                  <a:schemeClr val="tx1"/>
                </a:solidFill>
                <a:effectLst>
                  <a:outerShdw blurRad="38100" dist="38100" dir="2700000" algn="tl">
                    <a:srgbClr val="000000">
                      <a:alpha val="43137"/>
                    </a:srgbClr>
                  </a:outerShdw>
                </a:effectLst>
                <a:latin typeface="+mj-lt"/>
              </a:rPr>
              <a:t>Što je proračun?</a:t>
            </a:r>
          </a:p>
        </p:txBody>
      </p:sp>
    </p:spTree>
    <p:extLst>
      <p:ext uri="{BB962C8B-B14F-4D97-AF65-F5344CB8AC3E}">
        <p14:creationId xmlns:p14="http://schemas.microsoft.com/office/powerpoint/2010/main" val="342405137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1398875" y="1021774"/>
            <a:ext cx="10271656" cy="4777894"/>
          </a:xfrm>
        </p:spPr>
        <p:txBody>
          <a:bodyPr/>
          <a:lstStyle/>
          <a:p>
            <a:r>
              <a:rPr lang="hr-HR" dirty="0">
                <a:solidFill>
                  <a:srgbClr val="002060"/>
                </a:solidFill>
                <a:effectLst>
                  <a:outerShdw blurRad="38100" dist="38100" dir="2700000" algn="tl">
                    <a:srgbClr val="000000">
                      <a:alpha val="43137"/>
                    </a:srgbClr>
                  </a:outerShdw>
                </a:effectLst>
              </a:rPr>
              <a:t>OPĆINA HUM NA SUTLI </a:t>
            </a:r>
          </a:p>
          <a:p>
            <a:r>
              <a:rPr lang="hr-HR" dirty="0">
                <a:solidFill>
                  <a:srgbClr val="002060"/>
                </a:solidFill>
                <a:effectLst>
                  <a:outerShdw blurRad="38100" dist="38100" dir="2700000" algn="tl">
                    <a:srgbClr val="000000">
                      <a:alpha val="43137"/>
                    </a:srgbClr>
                  </a:outerShdw>
                </a:effectLst>
              </a:rPr>
              <a:t> web: </a:t>
            </a:r>
            <a:r>
              <a:rPr lang="hr-HR" u="sng" dirty="0">
                <a:solidFill>
                  <a:srgbClr val="002060"/>
                </a:solidFill>
                <a:effectLst>
                  <a:outerShdw blurRad="38100" dist="38100" dir="2700000" algn="tl">
                    <a:srgbClr val="000000">
                      <a:alpha val="43137"/>
                    </a:srgbClr>
                  </a:outerShdw>
                </a:effectLst>
              </a:rPr>
              <a:t>www.humnasutli.hr</a:t>
            </a:r>
          </a:p>
          <a:p>
            <a:endParaRPr lang="hr-HR"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KONTAKTI: </a:t>
            </a:r>
          </a:p>
          <a:p>
            <a:r>
              <a:rPr lang="hr-HR" dirty="0">
                <a:solidFill>
                  <a:srgbClr val="002060"/>
                </a:solidFill>
                <a:effectLst>
                  <a:outerShdw blurRad="38100" dist="38100" dir="2700000" algn="tl">
                    <a:srgbClr val="000000">
                      <a:alpha val="43137"/>
                    </a:srgbClr>
                  </a:outerShdw>
                </a:effectLst>
              </a:rPr>
              <a:t>Jedinstveni upravni odjel : 049/ 382 383 (tel.)</a:t>
            </a:r>
          </a:p>
          <a:p>
            <a:r>
              <a:rPr lang="hr-HR" dirty="0">
                <a:solidFill>
                  <a:srgbClr val="002060"/>
                </a:solidFill>
                <a:effectLst>
                  <a:outerShdw blurRad="38100" dist="38100" dir="2700000" algn="tl">
                    <a:srgbClr val="000000">
                      <a:alpha val="43137"/>
                    </a:srgbClr>
                  </a:outerShdw>
                </a:effectLst>
              </a:rPr>
              <a:t>							 e- mail:   </a:t>
            </a:r>
            <a:r>
              <a:rPr lang="hr-HR" u="sng" dirty="0">
                <a:solidFill>
                  <a:srgbClr val="002060"/>
                </a:solidFill>
                <a:effectLst>
                  <a:outerShdw blurRad="38100" dist="38100" dir="2700000" algn="tl">
                    <a:srgbClr val="000000">
                      <a:alpha val="43137"/>
                    </a:srgbClr>
                  </a:outerShdw>
                </a:effectLst>
                <a:hlinkClick r:id="rId2"/>
              </a:rPr>
              <a:t>racunovodstvo@humnasutli.hr</a:t>
            </a:r>
            <a:endParaRPr lang="hr-HR" u="sng" dirty="0">
              <a:solidFill>
                <a:srgbClr val="002060"/>
              </a:solidFill>
              <a:effectLst>
                <a:outerShdw blurRad="38100" dist="38100" dir="2700000" algn="tl">
                  <a:srgbClr val="000000">
                    <a:alpha val="43137"/>
                  </a:srgbClr>
                </a:outerShdw>
              </a:effectLst>
            </a:endParaRPr>
          </a:p>
          <a:p>
            <a:endParaRPr lang="hr-HR" u="sng"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Općinski načelnik: 049/ 382 380 (tel.)</a:t>
            </a:r>
          </a:p>
          <a:p>
            <a:r>
              <a:rPr lang="hr-HR" dirty="0">
                <a:solidFill>
                  <a:srgbClr val="002060"/>
                </a:solidFill>
                <a:effectLst>
                  <a:outerShdw blurRad="38100" dist="38100" dir="2700000" algn="tl">
                    <a:srgbClr val="000000">
                      <a:alpha val="43137"/>
                    </a:srgbClr>
                  </a:outerShdw>
                </a:effectLst>
              </a:rPr>
              <a:t>					e- mail: </a:t>
            </a:r>
            <a:r>
              <a:rPr lang="hr-HR" dirty="0" err="1">
                <a:solidFill>
                  <a:srgbClr val="002060"/>
                </a:solidFill>
                <a:effectLst>
                  <a:outerShdw blurRad="38100" dist="38100" dir="2700000" algn="tl">
                    <a:srgbClr val="000000">
                      <a:alpha val="43137"/>
                    </a:srgbClr>
                  </a:outerShdw>
                </a:effectLst>
                <a:hlinkClick r:id="rId3"/>
              </a:rPr>
              <a:t>nacelnik</a:t>
            </a:r>
            <a:r>
              <a:rPr lang="hr-HR" dirty="0">
                <a:solidFill>
                  <a:srgbClr val="002060"/>
                </a:solidFill>
                <a:effectLst>
                  <a:outerShdw blurRad="38100" dist="38100" dir="2700000" algn="tl">
                    <a:srgbClr val="000000">
                      <a:alpha val="43137"/>
                    </a:srgbClr>
                  </a:outerShdw>
                </a:effectLst>
                <a:hlinkClick r:id="rId3"/>
              </a:rPr>
              <a:t>@</a:t>
            </a:r>
            <a:r>
              <a:rPr lang="hr-HR" dirty="0" err="1">
                <a:solidFill>
                  <a:srgbClr val="002060"/>
                </a:solidFill>
                <a:effectLst>
                  <a:outerShdw blurRad="38100" dist="38100" dir="2700000" algn="tl">
                    <a:srgbClr val="000000">
                      <a:alpha val="43137"/>
                    </a:srgbClr>
                  </a:outerShdw>
                </a:effectLst>
                <a:hlinkClick r:id="rId3"/>
              </a:rPr>
              <a:t>humnasutli.hr</a:t>
            </a:r>
            <a:endParaRPr lang="hr-HR" dirty="0">
              <a:solidFill>
                <a:srgbClr val="002060"/>
              </a:solidFill>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6719723"/>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382877" y="238990"/>
            <a:ext cx="9997642" cy="1600200"/>
          </a:xfrm>
        </p:spPr>
        <p:txBody>
          <a:bodyPr/>
          <a:lstStyle/>
          <a:p>
            <a:pPr algn="ctr"/>
            <a:r>
              <a:rPr lang="hr-HR" dirty="0">
                <a:effectLst>
                  <a:outerShdw blurRad="38100" dist="38100" dir="2700000" algn="tl">
                    <a:srgbClr val="000000">
                      <a:alpha val="43137"/>
                    </a:srgbClr>
                  </a:outerShdw>
                </a:effectLst>
              </a:rPr>
              <a:t>Proračun sadržava:</a:t>
            </a:r>
          </a:p>
        </p:txBody>
      </p:sp>
      <p:sp>
        <p:nvSpPr>
          <p:cNvPr id="6" name="Rezervirano mjesto teksta 5"/>
          <p:cNvSpPr>
            <a:spLocks noGrp="1"/>
          </p:cNvSpPr>
          <p:nvPr>
            <p:ph type="body" sz="quarter" idx="13"/>
          </p:nvPr>
        </p:nvSpPr>
        <p:spPr>
          <a:xfrm>
            <a:off x="1114498" y="1432330"/>
            <a:ext cx="8534400" cy="623455"/>
          </a:xfrm>
        </p:spPr>
        <p:txBody>
          <a:bodyPr/>
          <a:lstStyle/>
          <a:p>
            <a:r>
              <a:rPr lang="es-ES" dirty="0">
                <a:effectLst>
                  <a:outerShdw blurRad="38100" dist="38100" dir="2700000" algn="tl">
                    <a:srgbClr val="000000">
                      <a:alpha val="43137"/>
                    </a:srgbClr>
                  </a:outerShdw>
                </a:effectLst>
              </a:rPr>
              <a:t>1. Opći dio proračuna sačinjavaju:</a:t>
            </a:r>
            <a:endParaRPr lang="hr-HR" dirty="0">
              <a:effectLst>
                <a:outerShdw blurRad="38100" dist="38100" dir="2700000" algn="tl">
                  <a:srgbClr val="000000">
                    <a:alpha val="43137"/>
                  </a:srgbClr>
                </a:outerShdw>
              </a:effectLst>
            </a:endParaRPr>
          </a:p>
        </p:txBody>
      </p:sp>
      <p:sp>
        <p:nvSpPr>
          <p:cNvPr id="5" name="Rezervirano mjesto teksta 4"/>
          <p:cNvSpPr>
            <a:spLocks noGrp="1"/>
          </p:cNvSpPr>
          <p:nvPr>
            <p:ph type="body" idx="1"/>
          </p:nvPr>
        </p:nvSpPr>
        <p:spPr>
          <a:xfrm>
            <a:off x="382877" y="2383163"/>
            <a:ext cx="10802185" cy="2961410"/>
          </a:xfrm>
        </p:spPr>
        <p:txBody>
          <a:bodyPr/>
          <a:lstStyle/>
          <a:p>
            <a:pPr marL="285750" indent="-285750" algn="just">
              <a:buFont typeface="Wingdings" panose="05000000000000000000" pitchFamily="2" charset="2"/>
              <a:buChar char="Ø"/>
            </a:pPr>
            <a:r>
              <a:rPr lang="hr-HR" sz="1600" dirty="0">
                <a:solidFill>
                  <a:srgbClr val="002060"/>
                </a:solidFill>
              </a:rPr>
              <a:t>Račun prihoda i rashoda u kojem su prikazani svi prihodi i rashodi prema ekonomskoj klasifikaciji (npr. prihodi od poreza, imovine, pristojbi te rashodi za zaposlene, financijski rashodi). </a:t>
            </a:r>
          </a:p>
          <a:p>
            <a:pPr marL="285750" indent="-285750">
              <a:buFont typeface="Wingdings" panose="05000000000000000000" pitchFamily="2" charset="2"/>
              <a:buChar char="Ø"/>
            </a:pPr>
            <a:r>
              <a:rPr lang="hr-HR" sz="1600" dirty="0">
                <a:solidFill>
                  <a:srgbClr val="002060"/>
                </a:solidFill>
              </a:rPr>
              <a:t>Račun zaduživanja/financiranja prikazuje izdatke za financijsku imovinu i otplate zajmova te primitke od financijske imovine i zaduživanja.</a:t>
            </a:r>
          </a:p>
          <a:p>
            <a:endParaRPr lang="hr-HR" dirty="0">
              <a:solidFill>
                <a:srgbClr val="002060"/>
              </a:solidFill>
            </a:endParaRPr>
          </a:p>
        </p:txBody>
      </p:sp>
      <p:pic>
        <p:nvPicPr>
          <p:cNvPr id="7" name="Slik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4102" y="3769479"/>
            <a:ext cx="5204114" cy="24954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45526491"/>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75131" y="452000"/>
            <a:ext cx="11622136" cy="2743200"/>
          </a:xfrm>
        </p:spPr>
        <p:txBody>
          <a:bodyPr>
            <a:normAutofit fontScale="90000"/>
          </a:bodyPr>
          <a:lstStyle/>
          <a:p>
            <a:r>
              <a:rPr lang="hr-HR" sz="2400" dirty="0">
                <a:effectLst>
                  <a:outerShdw blurRad="38100" dist="38100" dir="2700000" algn="tl">
                    <a:srgbClr val="000000">
                      <a:alpha val="43137"/>
                    </a:srgbClr>
                  </a:outerShdw>
                </a:effectLst>
              </a:rPr>
              <a:t>		2. Poseban dio proračuna sačinjava:</a:t>
            </a:r>
            <a:br>
              <a:rPr lang="hr-HR" sz="2400" dirty="0">
                <a:effectLst>
                  <a:outerShdw blurRad="38100" dist="38100" dir="2700000" algn="tl">
                    <a:srgbClr val="000000">
                      <a:alpha val="43137"/>
                    </a:srgbClr>
                  </a:outerShdw>
                </a:effectLst>
              </a:rPr>
            </a:br>
            <a:r>
              <a:rPr lang="hr-HR" sz="2400" dirty="0">
                <a:solidFill>
                  <a:srgbClr val="002060"/>
                </a:solidFill>
              </a:rPr>
              <a:t/>
            </a:r>
            <a:br>
              <a:rPr lang="hr-HR" sz="2400" dirty="0">
                <a:solidFill>
                  <a:srgbClr val="002060"/>
                </a:solidFill>
              </a:rPr>
            </a:br>
            <a:r>
              <a:rPr lang="hr-HR" sz="2400" dirty="0">
                <a:solidFill>
                  <a:srgbClr val="002060"/>
                </a:solidFill>
              </a:rPr>
              <a:t>	</a:t>
            </a:r>
            <a:r>
              <a:rPr lang="hr-HR" sz="1800" cap="none" dirty="0">
                <a:solidFill>
                  <a:srgbClr val="002060"/>
                </a:solidFill>
              </a:rPr>
              <a:t>Plan rashoda i izdataka raspoređen po organizacijskim </a:t>
            </a:r>
            <a:r>
              <a:rPr lang="hr-HR" sz="1800" cap="none" dirty="0" smtClean="0">
                <a:solidFill>
                  <a:srgbClr val="002060"/>
                </a:solidFill>
              </a:rPr>
              <a:t> jedinicama </a:t>
            </a:r>
            <a:r>
              <a:rPr lang="hr-HR" sz="1800" cap="none" dirty="0">
                <a:solidFill>
                  <a:srgbClr val="002060"/>
                </a:solidFill>
              </a:rPr>
              <a:t>(odjelima) i proračunskim korisnicima iskazanih po vrstama te raspoređenih u programe koji se sastoje od aktivnosti i projekata. </a:t>
            </a:r>
            <a:br>
              <a:rPr lang="hr-HR" sz="1800" cap="none" dirty="0">
                <a:solidFill>
                  <a:srgbClr val="002060"/>
                </a:solidFill>
              </a:rPr>
            </a:br>
            <a:r>
              <a:rPr lang="hr-HR" sz="1800" cap="none" dirty="0">
                <a:solidFill>
                  <a:srgbClr val="002060"/>
                </a:solidFill>
              </a:rPr>
              <a:t/>
            </a:r>
            <a:br>
              <a:rPr lang="hr-HR" sz="1800" cap="none" dirty="0">
                <a:solidFill>
                  <a:srgbClr val="002060"/>
                </a:solidFill>
              </a:rPr>
            </a:br>
            <a:r>
              <a:rPr lang="hr-HR" sz="1800" cap="none" dirty="0">
                <a:solidFill>
                  <a:srgbClr val="002060"/>
                </a:solidFill>
              </a:rPr>
              <a:t>	</a:t>
            </a:r>
            <a:r>
              <a:rPr lang="hr-HR" sz="1600" cap="none" dirty="0">
                <a:solidFill>
                  <a:srgbClr val="002060"/>
                </a:solidFill>
              </a:rPr>
              <a:t>Proračunski korisnici su ustanove, tijela javne vlasti kojima je JLS osnivač ili suosnivač. Financiranje proračunskih korisnika je većim dijelom iz proračuna svog/svojih osnivača ili suosnivača. Proračunski korisnici Općine Hum na Sutli su: Dječji vrtić „</a:t>
            </a:r>
            <a:r>
              <a:rPr lang="hr-HR" sz="1600" cap="none" dirty="0" err="1">
                <a:solidFill>
                  <a:srgbClr val="002060"/>
                </a:solidFill>
              </a:rPr>
              <a:t>Balončica</a:t>
            </a:r>
            <a:r>
              <a:rPr lang="hr-HR" sz="1600" cap="none" dirty="0">
                <a:solidFill>
                  <a:srgbClr val="002060"/>
                </a:solidFill>
              </a:rPr>
              <a:t>“ i Narodna knjižnica Hum na Sutli.</a:t>
            </a:r>
            <a:br>
              <a:rPr lang="hr-HR" sz="1600" cap="none" dirty="0">
                <a:solidFill>
                  <a:srgbClr val="002060"/>
                </a:solidFill>
              </a:rPr>
            </a:br>
            <a:r>
              <a:rPr lang="hr-HR" dirty="0">
                <a:solidFill>
                  <a:srgbClr val="002060"/>
                </a:solidFill>
              </a:rPr>
              <a:t/>
            </a:r>
            <a:br>
              <a:rPr lang="hr-HR" dirty="0">
                <a:solidFill>
                  <a:srgbClr val="002060"/>
                </a:solidFill>
              </a:rPr>
            </a:br>
            <a:endParaRPr lang="hr-HR" dirty="0">
              <a:solidFill>
                <a:srgbClr val="002060"/>
              </a:solidFill>
            </a:endParaRPr>
          </a:p>
        </p:txBody>
      </p:sp>
      <p:sp>
        <p:nvSpPr>
          <p:cNvPr id="3" name="Rezervirano mjesto teksta 2"/>
          <p:cNvSpPr>
            <a:spLocks noGrp="1"/>
          </p:cNvSpPr>
          <p:nvPr>
            <p:ph type="body" sz="quarter" idx="13"/>
          </p:nvPr>
        </p:nvSpPr>
        <p:spPr>
          <a:xfrm>
            <a:off x="412826" y="2580148"/>
            <a:ext cx="5920241" cy="4150242"/>
          </a:xfrm>
        </p:spPr>
        <p:txBody>
          <a:bodyPr>
            <a:normAutofit fontScale="85000" lnSpcReduction="10000"/>
          </a:bodyPr>
          <a:lstStyle/>
          <a:p>
            <a:r>
              <a:rPr lang="hr-HR" sz="1900" b="1" i="1" u="sng" dirty="0"/>
              <a:t>RAZDJEL 001</a:t>
            </a:r>
            <a:r>
              <a:rPr lang="hr-HR" sz="1900" i="1" u="sng" dirty="0"/>
              <a:t> </a:t>
            </a:r>
            <a:r>
              <a:rPr lang="hr-HR" sz="1900" b="1" i="1" u="sng" dirty="0"/>
              <a:t>opće javne usluge</a:t>
            </a:r>
            <a:endParaRPr lang="hr-HR" sz="1900" dirty="0"/>
          </a:p>
          <a:p>
            <a:r>
              <a:rPr lang="hr-HR" sz="1600" b="1" i="1" dirty="0"/>
              <a:t>         </a:t>
            </a:r>
            <a:r>
              <a:rPr lang="hr-HR" sz="1400" b="1" i="1" u="sng" dirty="0"/>
              <a:t>PROGRAMI:</a:t>
            </a:r>
          </a:p>
          <a:p>
            <a:r>
              <a:rPr lang="hr-HR" sz="1400" dirty="0"/>
              <a:t>1001 	PRIPREME I DONOŠENJE AKATA IZ DJELOKRUGA TIJELA</a:t>
            </a:r>
          </a:p>
          <a:p>
            <a:r>
              <a:rPr lang="hr-HR" sz="1400" dirty="0"/>
              <a:t>1002	Tijela i komisije</a:t>
            </a:r>
          </a:p>
          <a:p>
            <a:r>
              <a:rPr lang="hr-HR" sz="1400" dirty="0"/>
              <a:t>1003	KOMUNALNO gospodarstvo</a:t>
            </a:r>
          </a:p>
          <a:p>
            <a:pPr marL="446088" indent="-446088"/>
            <a:r>
              <a:rPr lang="hr-HR" sz="1400" dirty="0"/>
              <a:t>1004	Izgradnja Komunalne INFRASTRUKTURA I   Građevinskih Objekata</a:t>
            </a:r>
          </a:p>
          <a:p>
            <a:pPr marL="446088" indent="-446088"/>
            <a:r>
              <a:rPr lang="hr-HR" sz="1400" dirty="0"/>
              <a:t>1005	SUFINANCIRANJE PREDŠKOLSKOG ODGOJA I OSNOVNO ŠKOLSTVO  </a:t>
            </a:r>
          </a:p>
          <a:p>
            <a:r>
              <a:rPr lang="hr-HR" sz="1400" dirty="0"/>
              <a:t>1006	DONACIJE Kulturne djelatnosti</a:t>
            </a:r>
          </a:p>
          <a:p>
            <a:r>
              <a:rPr lang="hr-HR" sz="1400" dirty="0"/>
              <a:t>1007	DONACIJE ŠPORTSKE DJELATNOSTI</a:t>
            </a:r>
          </a:p>
          <a:p>
            <a:r>
              <a:rPr lang="hr-HR" sz="1400" dirty="0"/>
              <a:t>1008	DONACIJE OSTALA DRUŠTVA I ORGANIZACIJE</a:t>
            </a:r>
          </a:p>
          <a:p>
            <a:r>
              <a:rPr lang="hr-HR" sz="1400" dirty="0"/>
              <a:t>1009	Obrt I Poljoprivreda</a:t>
            </a:r>
          </a:p>
          <a:p>
            <a:r>
              <a:rPr lang="hr-HR" sz="1400" dirty="0"/>
              <a:t>1010	SOCIJALNA ZAŠTITA</a:t>
            </a:r>
          </a:p>
          <a:p>
            <a:r>
              <a:rPr lang="hr-HR" sz="1400" dirty="0"/>
              <a:t>1011	ZAŠTITA ODPOŽARA I CIVILNA ZAŠTITA</a:t>
            </a:r>
          </a:p>
          <a:p>
            <a:r>
              <a:rPr lang="hr-HR" sz="1400" dirty="0"/>
              <a:t>1012	RAZVOJ ZAJEDNICE</a:t>
            </a:r>
          </a:p>
          <a:p>
            <a:endParaRPr lang="hr-HR" sz="1400" dirty="0"/>
          </a:p>
        </p:txBody>
      </p:sp>
      <p:sp>
        <p:nvSpPr>
          <p:cNvPr id="4" name="Rezervirano mjesto teksta 3"/>
          <p:cNvSpPr>
            <a:spLocks noGrp="1"/>
          </p:cNvSpPr>
          <p:nvPr>
            <p:ph type="body" idx="1"/>
          </p:nvPr>
        </p:nvSpPr>
        <p:spPr>
          <a:xfrm>
            <a:off x="6962197" y="2408395"/>
            <a:ext cx="4149033" cy="3972666"/>
          </a:xfrm>
        </p:spPr>
        <p:txBody>
          <a:bodyPr>
            <a:normAutofit/>
          </a:bodyPr>
          <a:lstStyle/>
          <a:p>
            <a:r>
              <a:rPr lang="hr-HR" sz="1600" b="1" i="1" u="sng" dirty="0">
                <a:solidFill>
                  <a:schemeClr val="tx1"/>
                </a:solidFill>
              </a:rPr>
              <a:t>RAZDJEL 002 PREDŠKOLSKI ODGOJ</a:t>
            </a:r>
            <a:endParaRPr lang="hr-HR" sz="1600" b="1" dirty="0">
              <a:solidFill>
                <a:schemeClr val="tx1"/>
              </a:solidFill>
            </a:endParaRPr>
          </a:p>
          <a:p>
            <a:r>
              <a:rPr lang="hr-HR" sz="1300" b="1" i="1" u="sng" dirty="0">
                <a:solidFill>
                  <a:schemeClr val="tx1"/>
                </a:solidFill>
              </a:rPr>
              <a:t>PROGRAM:</a:t>
            </a:r>
            <a:endParaRPr lang="hr-HR" sz="1300" dirty="0">
              <a:solidFill>
                <a:schemeClr val="tx1"/>
              </a:solidFill>
            </a:endParaRPr>
          </a:p>
          <a:p>
            <a:r>
              <a:rPr lang="hr-HR" sz="1200" dirty="0">
                <a:solidFill>
                  <a:schemeClr val="tx1"/>
                </a:solidFill>
              </a:rPr>
              <a:t>1013	PREDŠKOLSKI ODGOJ -  DJEČJI VRTIĆ BALONĆICA</a:t>
            </a:r>
          </a:p>
          <a:p>
            <a:endParaRPr lang="hr-HR" sz="1300" dirty="0">
              <a:solidFill>
                <a:schemeClr val="tx1"/>
              </a:solidFill>
            </a:endParaRPr>
          </a:p>
          <a:p>
            <a:r>
              <a:rPr lang="hr-HR" sz="1600" b="1" i="1" u="sng" dirty="0">
                <a:solidFill>
                  <a:schemeClr val="tx1"/>
                </a:solidFill>
              </a:rPr>
              <a:t>RAZDJEL 003</a:t>
            </a:r>
            <a:r>
              <a:rPr lang="hr-HR" sz="1600" i="1" u="sng" dirty="0">
                <a:solidFill>
                  <a:schemeClr val="tx1"/>
                </a:solidFill>
              </a:rPr>
              <a:t> </a:t>
            </a:r>
            <a:r>
              <a:rPr lang="hr-HR" sz="1600" b="1" i="1" u="sng" dirty="0">
                <a:solidFill>
                  <a:schemeClr val="tx1"/>
                </a:solidFill>
              </a:rPr>
              <a:t>KULTURNE USTANOVE HUM NA SUTLI</a:t>
            </a:r>
            <a:endParaRPr lang="hr-HR" sz="1600" dirty="0">
              <a:solidFill>
                <a:schemeClr val="tx1"/>
              </a:solidFill>
            </a:endParaRPr>
          </a:p>
          <a:p>
            <a:r>
              <a:rPr lang="hr-HR" sz="1300" b="1" i="1" u="sng" dirty="0">
                <a:solidFill>
                  <a:schemeClr val="tx1"/>
                </a:solidFill>
              </a:rPr>
              <a:t>PROGRAM:</a:t>
            </a:r>
            <a:endParaRPr lang="hr-HR" sz="1300" dirty="0">
              <a:solidFill>
                <a:schemeClr val="tx1"/>
              </a:solidFill>
            </a:endParaRPr>
          </a:p>
          <a:p>
            <a:r>
              <a:rPr lang="hr-HR" sz="1200" dirty="0">
                <a:solidFill>
                  <a:schemeClr val="tx1"/>
                </a:solidFill>
              </a:rPr>
              <a:t>1014	NARODNA KNJIŽNICA HUM NA SUTLI</a:t>
            </a:r>
          </a:p>
          <a:p>
            <a:endParaRPr lang="hr-HR" dirty="0"/>
          </a:p>
        </p:txBody>
      </p:sp>
    </p:spTree>
    <p:extLst>
      <p:ext uri="{BB962C8B-B14F-4D97-AF65-F5344CB8AC3E}">
        <p14:creationId xmlns:p14="http://schemas.microsoft.com/office/powerpoint/2010/main" val="2775901582"/>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3820" y="145473"/>
            <a:ext cx="9675523" cy="1371600"/>
          </a:xfrm>
        </p:spPr>
        <p:txBody>
          <a:bodyPr>
            <a:normAutofit/>
          </a:bodyPr>
          <a:lstStyle/>
          <a:p>
            <a:pPr algn="ctr"/>
            <a:r>
              <a:rPr lang="hr-HR" sz="2200" dirty="0">
                <a:effectLst>
                  <a:outerShdw blurRad="38100" dist="38100" dir="2700000" algn="tl">
                    <a:srgbClr val="000000">
                      <a:alpha val="43137"/>
                    </a:srgbClr>
                  </a:outerShdw>
                </a:effectLst>
              </a:rPr>
              <a:t>Proračun općine Hum na Sutli </a:t>
            </a:r>
            <a:r>
              <a:rPr lang="hr-HR" sz="2200">
                <a:effectLst>
                  <a:outerShdw blurRad="38100" dist="38100" dir="2700000" algn="tl">
                    <a:srgbClr val="000000">
                      <a:alpha val="43137"/>
                    </a:srgbClr>
                  </a:outerShdw>
                </a:effectLst>
              </a:rPr>
              <a:t>za </a:t>
            </a:r>
            <a:r>
              <a:rPr lang="hr-HR" sz="2200" smtClean="0">
                <a:effectLst>
                  <a:outerShdw blurRad="38100" dist="38100" dir="2700000" algn="tl">
                    <a:srgbClr val="000000">
                      <a:alpha val="43137"/>
                    </a:srgbClr>
                  </a:outerShdw>
                </a:effectLst>
              </a:rPr>
              <a:t>2022. </a:t>
            </a:r>
            <a:r>
              <a:rPr lang="hr-HR" sz="2200" dirty="0">
                <a:effectLst>
                  <a:outerShdw blurRad="38100" dist="38100" dir="2700000" algn="tl">
                    <a:srgbClr val="000000">
                      <a:alpha val="43137"/>
                    </a:srgbClr>
                  </a:outerShdw>
                </a:effectLst>
              </a:rPr>
              <a:t>godinu</a:t>
            </a:r>
            <a:br>
              <a:rPr lang="hr-HR" sz="2200" dirty="0">
                <a:effectLst>
                  <a:outerShdw blurRad="38100" dist="38100" dir="2700000" algn="tl">
                    <a:srgbClr val="000000">
                      <a:alpha val="43137"/>
                    </a:srgbClr>
                  </a:outerShdw>
                </a:effectLst>
              </a:rPr>
            </a:br>
            <a:r>
              <a:rPr lang="hr-HR" sz="2200" dirty="0">
                <a:effectLst>
                  <a:outerShdw blurRad="38100" dist="38100" dir="2700000" algn="tl">
                    <a:srgbClr val="000000">
                      <a:alpha val="43137"/>
                    </a:srgbClr>
                  </a:outerShdw>
                </a:effectLst>
              </a:rPr>
              <a:t/>
            </a:r>
            <a:br>
              <a:rPr lang="hr-HR" sz="2200" dirty="0">
                <a:effectLst>
                  <a:outerShdw blurRad="38100" dist="38100" dir="2700000" algn="tl">
                    <a:srgbClr val="000000">
                      <a:alpha val="43137"/>
                    </a:srgbClr>
                  </a:outerShdw>
                </a:effectLst>
              </a:rPr>
            </a:br>
            <a:r>
              <a:rPr lang="hr-HR" sz="1800" cap="none" dirty="0"/>
              <a:t>Proračunski prihodi i primici:</a:t>
            </a:r>
          </a:p>
        </p:txBody>
      </p:sp>
      <p:graphicFrame>
        <p:nvGraphicFramePr>
          <p:cNvPr id="13" name="Tablica 12"/>
          <p:cNvGraphicFramePr>
            <a:graphicFrameLocks noGrp="1"/>
          </p:cNvGraphicFramePr>
          <p:nvPr>
            <p:extLst>
              <p:ext uri="{D42A27DB-BD31-4B8C-83A1-F6EECF244321}">
                <p14:modId xmlns:p14="http://schemas.microsoft.com/office/powerpoint/2010/main" val="3672368452"/>
              </p:ext>
            </p:extLst>
          </p:nvPr>
        </p:nvGraphicFramePr>
        <p:xfrm>
          <a:off x="2151767" y="1421085"/>
          <a:ext cx="6953108" cy="4690170"/>
        </p:xfrm>
        <a:graphic>
          <a:graphicData uri="http://schemas.openxmlformats.org/drawingml/2006/table">
            <a:tbl>
              <a:tblPr firstRow="1" bandRow="1">
                <a:tableStyleId>{5C22544A-7EE6-4342-B048-85BDC9FD1C3A}</a:tableStyleId>
              </a:tblPr>
              <a:tblGrid>
                <a:gridCol w="4120254">
                  <a:extLst>
                    <a:ext uri="{9D8B030D-6E8A-4147-A177-3AD203B41FA5}">
                      <a16:colId xmlns="" xmlns:a16="http://schemas.microsoft.com/office/drawing/2014/main" val="20000"/>
                    </a:ext>
                  </a:extLst>
                </a:gridCol>
                <a:gridCol w="1618774">
                  <a:extLst>
                    <a:ext uri="{9D8B030D-6E8A-4147-A177-3AD203B41FA5}">
                      <a16:colId xmlns="" xmlns:a16="http://schemas.microsoft.com/office/drawing/2014/main" val="20001"/>
                    </a:ext>
                  </a:extLst>
                </a:gridCol>
                <a:gridCol w="1214080">
                  <a:extLst>
                    <a:ext uri="{9D8B030D-6E8A-4147-A177-3AD203B41FA5}">
                      <a16:colId xmlns="" xmlns:a16="http://schemas.microsoft.com/office/drawing/2014/main" val="20002"/>
                    </a:ext>
                  </a:extLst>
                </a:gridCol>
              </a:tblGrid>
              <a:tr h="431753">
                <a:tc>
                  <a:txBody>
                    <a:bodyPr/>
                    <a:lstStyle/>
                    <a:p>
                      <a:pPr algn="ctr"/>
                      <a:r>
                        <a:rPr lang="hr-HR" sz="1100" b="0" dirty="0">
                          <a:effectLst/>
                        </a:rPr>
                        <a:t>Prihodi i primici</a:t>
                      </a:r>
                    </a:p>
                  </a:txBody>
                  <a:tcPr anchor="ctr"/>
                </a:tc>
                <a:tc>
                  <a:txBody>
                    <a:bodyPr/>
                    <a:lstStyle/>
                    <a:p>
                      <a:pPr algn="ctr"/>
                      <a:r>
                        <a:rPr lang="hr-HR" sz="1600" b="0" dirty="0">
                          <a:effectLst/>
                        </a:rPr>
                        <a:t>Iznos</a:t>
                      </a:r>
                    </a:p>
                  </a:txBody>
                  <a:tcPr anchor="ctr"/>
                </a:tc>
                <a:tc>
                  <a:txBody>
                    <a:bodyPr/>
                    <a:lstStyle/>
                    <a:p>
                      <a:pPr algn="ctr"/>
                      <a:r>
                        <a:rPr lang="hr-HR" sz="1600" b="0" dirty="0">
                          <a:effectLst/>
                        </a:rPr>
                        <a:t>U %</a:t>
                      </a:r>
                    </a:p>
                  </a:txBody>
                  <a:tcPr anchor="ctr"/>
                </a:tc>
                <a:extLst>
                  <a:ext uri="{0D108BD9-81ED-4DB2-BD59-A6C34878D82A}">
                    <a16:rowId xmlns="" xmlns:a16="http://schemas.microsoft.com/office/drawing/2014/main" val="10000"/>
                  </a:ext>
                </a:extLst>
              </a:tr>
              <a:tr h="341950">
                <a:tc>
                  <a:txBody>
                    <a:bodyPr/>
                    <a:lstStyle/>
                    <a:p>
                      <a:r>
                        <a:rPr lang="hr-HR" sz="1100" b="1" dirty="0">
                          <a:solidFill>
                            <a:srgbClr val="002060"/>
                          </a:solidFill>
                          <a:effectLst>
                            <a:outerShdw blurRad="38100" dist="38100" dir="2700000" algn="tl">
                              <a:srgbClr val="000000">
                                <a:alpha val="43137"/>
                              </a:srgbClr>
                            </a:outerShdw>
                          </a:effectLst>
                        </a:rPr>
                        <a:t>Prihodi poslovanja</a:t>
                      </a:r>
                    </a:p>
                  </a:txBody>
                  <a:tcPr/>
                </a:tc>
                <a:tc>
                  <a:txBody>
                    <a:bodyPr/>
                    <a:lstStyle/>
                    <a:p>
                      <a:pPr algn="r"/>
                      <a:r>
                        <a:rPr lang="hr-HR" sz="1100" b="1" dirty="0" smtClean="0">
                          <a:solidFill>
                            <a:srgbClr val="002060"/>
                          </a:solidFill>
                          <a:effectLst>
                            <a:outerShdw blurRad="38100" dist="38100" dir="2700000" algn="tl">
                              <a:srgbClr val="000000">
                                <a:alpha val="43137"/>
                              </a:srgbClr>
                            </a:outerShdw>
                          </a:effectLst>
                        </a:rPr>
                        <a:t>16.188.490,00 </a:t>
                      </a:r>
                      <a:r>
                        <a:rPr lang="hr-HR" sz="1100" b="1" dirty="0">
                          <a:solidFill>
                            <a:srgbClr val="002060"/>
                          </a:solidFill>
                          <a:effectLst>
                            <a:outerShdw blurRad="38100" dist="38100" dir="2700000" algn="tl">
                              <a:srgbClr val="000000">
                                <a:alpha val="43137"/>
                              </a:srgbClr>
                            </a:outerShdw>
                          </a:effectLst>
                        </a:rPr>
                        <a:t>k</a:t>
                      </a:r>
                      <a:r>
                        <a:rPr lang="hr-HR" sz="1100" b="1" baseline="0" dirty="0">
                          <a:solidFill>
                            <a:srgbClr val="002060"/>
                          </a:solidFill>
                          <a:effectLst>
                            <a:outerShdw blurRad="38100" dist="38100" dir="2700000" algn="tl">
                              <a:srgbClr val="000000">
                                <a:alpha val="43137"/>
                              </a:srgbClr>
                            </a:outerShdw>
                          </a:effectLst>
                        </a:rPr>
                        <a:t>n</a:t>
                      </a:r>
                      <a:endParaRPr lang="hr-HR" sz="1100" b="1" dirty="0">
                        <a:solidFill>
                          <a:srgbClr val="002060"/>
                        </a:solidFill>
                        <a:effectLst>
                          <a:outerShdw blurRad="38100" dist="38100" dir="2700000" algn="tl">
                            <a:srgbClr val="000000">
                              <a:alpha val="43137"/>
                            </a:srgbClr>
                          </a:outerShdw>
                        </a:effectLst>
                      </a:endParaRPr>
                    </a:p>
                  </a:txBody>
                  <a:tcPr/>
                </a:tc>
                <a:tc>
                  <a:txBody>
                    <a:bodyPr/>
                    <a:lstStyle/>
                    <a:p>
                      <a:pPr algn="r"/>
                      <a:r>
                        <a:rPr lang="hr-HR" sz="1100" b="1" dirty="0" smtClean="0">
                          <a:solidFill>
                            <a:srgbClr val="002060"/>
                          </a:solidFill>
                          <a:effectLst>
                            <a:outerShdw blurRad="38100" dist="38100" dir="2700000" algn="tl">
                              <a:srgbClr val="000000">
                                <a:alpha val="43137"/>
                              </a:srgbClr>
                            </a:outerShdw>
                          </a:effectLst>
                        </a:rPr>
                        <a:t>92,70 </a:t>
                      </a:r>
                      <a:r>
                        <a:rPr lang="hr-HR" sz="1100" b="1" dirty="0">
                          <a:solidFill>
                            <a:srgbClr val="002060"/>
                          </a:solidFill>
                          <a:effectLst>
                            <a:outerShdw blurRad="38100" dist="38100" dir="2700000" algn="tl">
                              <a:srgbClr val="000000">
                                <a:alpha val="43137"/>
                              </a:srgbClr>
                            </a:outerShdw>
                          </a:effectLst>
                        </a:rPr>
                        <a:t>%</a:t>
                      </a:r>
                    </a:p>
                  </a:txBody>
                  <a:tcPr/>
                </a:tc>
                <a:extLst>
                  <a:ext uri="{0D108BD9-81ED-4DB2-BD59-A6C34878D82A}">
                    <a16:rowId xmlns="" xmlns:a16="http://schemas.microsoft.com/office/drawing/2014/main" val="10001"/>
                  </a:ext>
                </a:extLst>
              </a:tr>
              <a:tr h="365743">
                <a:tc>
                  <a:txBody>
                    <a:bodyPr/>
                    <a:lstStyle/>
                    <a:p>
                      <a:r>
                        <a:rPr lang="hr-HR" sz="1100" dirty="0">
                          <a:solidFill>
                            <a:srgbClr val="002060"/>
                          </a:solidFill>
                          <a:effectLst/>
                        </a:rPr>
                        <a:t>&gt; Prihodi od poreza</a:t>
                      </a:r>
                    </a:p>
                  </a:txBody>
                  <a:tcPr anchor="ctr"/>
                </a:tc>
                <a:tc>
                  <a:txBody>
                    <a:bodyPr/>
                    <a:lstStyle/>
                    <a:p>
                      <a:pPr algn="r"/>
                      <a:r>
                        <a:rPr lang="hr-HR" sz="1100" kern="1200" dirty="0" smtClean="0">
                          <a:solidFill>
                            <a:schemeClr val="dk1"/>
                          </a:solidFill>
                          <a:effectLst/>
                          <a:latin typeface="+mn-lt"/>
                          <a:ea typeface="+mn-ea"/>
                          <a:cs typeface="+mn-cs"/>
                        </a:rPr>
                        <a:t>10.138.500,00 </a:t>
                      </a:r>
                      <a:r>
                        <a:rPr lang="hr-HR" sz="1100" kern="1200" dirty="0" smtClean="0">
                          <a:solidFill>
                            <a:schemeClr val="dk1"/>
                          </a:solidFill>
                          <a:effectLst/>
                          <a:latin typeface="+mn-lt"/>
                          <a:ea typeface="+mn-ea"/>
                          <a:cs typeface="+mn-cs"/>
                        </a:rPr>
                        <a:t>k</a:t>
                      </a:r>
                      <a:r>
                        <a:rPr lang="hr-HR" sz="1100" dirty="0" smtClean="0">
                          <a:solidFill>
                            <a:srgbClr val="002060"/>
                          </a:solidFill>
                          <a:effectLst/>
                        </a:rPr>
                        <a:t>n</a:t>
                      </a:r>
                      <a:endParaRPr lang="hr-HR" sz="1100" dirty="0">
                        <a:solidFill>
                          <a:srgbClr val="002060"/>
                        </a:solidFill>
                        <a:effectLst/>
                      </a:endParaRPr>
                    </a:p>
                  </a:txBody>
                  <a:tcPr anchor="ctr"/>
                </a:tc>
                <a:tc>
                  <a:txBody>
                    <a:bodyPr/>
                    <a:lstStyle/>
                    <a:p>
                      <a:pPr algn="r"/>
                      <a:r>
                        <a:rPr lang="hr-HR" sz="1100" b="0" dirty="0" smtClean="0">
                          <a:solidFill>
                            <a:srgbClr val="002060"/>
                          </a:solidFill>
                        </a:rPr>
                        <a:t>62,63 </a:t>
                      </a:r>
                      <a:r>
                        <a:rPr lang="hr-HR" sz="1100" b="0" dirty="0">
                          <a:solidFill>
                            <a:srgbClr val="002060"/>
                          </a:solidFill>
                        </a:rPr>
                        <a:t>%</a:t>
                      </a:r>
                    </a:p>
                  </a:txBody>
                  <a:tcPr anchor="ctr"/>
                </a:tc>
                <a:extLst>
                  <a:ext uri="{0D108BD9-81ED-4DB2-BD59-A6C34878D82A}">
                    <a16:rowId xmlns="" xmlns:a16="http://schemas.microsoft.com/office/drawing/2014/main" val="10002"/>
                  </a:ext>
                </a:extLst>
              </a:tr>
              <a:tr h="396221">
                <a:tc>
                  <a:txBody>
                    <a:bodyPr/>
                    <a:lstStyle/>
                    <a:p>
                      <a:r>
                        <a:rPr lang="hr-HR" sz="1100" dirty="0">
                          <a:solidFill>
                            <a:srgbClr val="002060"/>
                          </a:solidFill>
                          <a:effectLst/>
                        </a:rPr>
                        <a:t>&gt; Pomoći iz inozemstva i unutar općeg proračuna</a:t>
                      </a:r>
                    </a:p>
                  </a:txBody>
                  <a:tcPr anchor="ctr"/>
                </a:tc>
                <a:tc>
                  <a:txBody>
                    <a:bodyPr/>
                    <a:lstStyle/>
                    <a:p>
                      <a:pPr algn="r"/>
                      <a:r>
                        <a:rPr lang="hr-HR" sz="1100" dirty="0" smtClean="0">
                          <a:solidFill>
                            <a:srgbClr val="002060"/>
                          </a:solidFill>
                          <a:effectLst/>
                        </a:rPr>
                        <a:t>1.550.560,00 </a:t>
                      </a:r>
                      <a:r>
                        <a:rPr lang="hr-HR" sz="1100" dirty="0">
                          <a:solidFill>
                            <a:srgbClr val="002060"/>
                          </a:solidFill>
                          <a:effectLst/>
                        </a:rPr>
                        <a:t>kn</a:t>
                      </a:r>
                    </a:p>
                  </a:txBody>
                  <a:tcPr anchor="ctr"/>
                </a:tc>
                <a:tc>
                  <a:txBody>
                    <a:bodyPr/>
                    <a:lstStyle/>
                    <a:p>
                      <a:pPr algn="r"/>
                      <a:r>
                        <a:rPr lang="hr-HR" sz="1100" b="0" dirty="0" smtClean="0">
                          <a:solidFill>
                            <a:srgbClr val="002060"/>
                          </a:solidFill>
                        </a:rPr>
                        <a:t>9,58 </a:t>
                      </a:r>
                      <a:r>
                        <a:rPr lang="hr-HR" sz="1100" b="0" dirty="0">
                          <a:solidFill>
                            <a:srgbClr val="002060"/>
                          </a:solidFill>
                        </a:rPr>
                        <a:t>%</a:t>
                      </a:r>
                    </a:p>
                  </a:txBody>
                  <a:tcPr anchor="ctr"/>
                </a:tc>
                <a:extLst>
                  <a:ext uri="{0D108BD9-81ED-4DB2-BD59-A6C34878D82A}">
                    <a16:rowId xmlns="" xmlns:a16="http://schemas.microsoft.com/office/drawing/2014/main" val="10003"/>
                  </a:ext>
                </a:extLst>
              </a:tr>
              <a:tr h="325104">
                <a:tc>
                  <a:txBody>
                    <a:bodyPr/>
                    <a:lstStyle/>
                    <a:p>
                      <a:r>
                        <a:rPr lang="hr-HR" sz="1100" dirty="0">
                          <a:solidFill>
                            <a:srgbClr val="002060"/>
                          </a:solidFill>
                          <a:effectLst/>
                        </a:rPr>
                        <a:t>&gt; Prihodi od imovine</a:t>
                      </a:r>
                    </a:p>
                  </a:txBody>
                  <a:tcPr anchor="ctr"/>
                </a:tc>
                <a:tc>
                  <a:txBody>
                    <a:bodyPr/>
                    <a:lstStyle/>
                    <a:p>
                      <a:pPr algn="r"/>
                      <a:r>
                        <a:rPr lang="hr-HR" sz="1100" dirty="0" smtClean="0">
                          <a:solidFill>
                            <a:srgbClr val="002060"/>
                          </a:solidFill>
                          <a:effectLst/>
                        </a:rPr>
                        <a:t>135.030,00 </a:t>
                      </a:r>
                      <a:r>
                        <a:rPr lang="hr-HR" sz="1100" dirty="0">
                          <a:solidFill>
                            <a:srgbClr val="002060"/>
                          </a:solidFill>
                          <a:effectLst/>
                        </a:rPr>
                        <a:t>kn</a:t>
                      </a:r>
                    </a:p>
                  </a:txBody>
                  <a:tcPr anchor="ctr"/>
                </a:tc>
                <a:tc>
                  <a:txBody>
                    <a:bodyPr/>
                    <a:lstStyle/>
                    <a:p>
                      <a:pPr algn="r"/>
                      <a:r>
                        <a:rPr lang="hr-HR" sz="1100" b="0" dirty="0" smtClean="0">
                          <a:solidFill>
                            <a:srgbClr val="002060"/>
                          </a:solidFill>
                        </a:rPr>
                        <a:t>0,83 </a:t>
                      </a:r>
                      <a:r>
                        <a:rPr lang="hr-HR" sz="1100" b="0" dirty="0">
                          <a:solidFill>
                            <a:srgbClr val="002060"/>
                          </a:solidFill>
                        </a:rPr>
                        <a:t>%</a:t>
                      </a:r>
                    </a:p>
                  </a:txBody>
                  <a:tcPr anchor="ctr"/>
                </a:tc>
                <a:extLst>
                  <a:ext uri="{0D108BD9-81ED-4DB2-BD59-A6C34878D82A}">
                    <a16:rowId xmlns="" xmlns:a16="http://schemas.microsoft.com/office/drawing/2014/main" val="10004"/>
                  </a:ext>
                </a:extLst>
              </a:tr>
              <a:tr h="457178">
                <a:tc>
                  <a:txBody>
                    <a:bodyPr/>
                    <a:lstStyle/>
                    <a:p>
                      <a:r>
                        <a:rPr lang="pl-PL" sz="1100" dirty="0">
                          <a:solidFill>
                            <a:srgbClr val="002060"/>
                          </a:solidFill>
                          <a:effectLst/>
                        </a:rPr>
                        <a:t>&gt; Prihodi od upravnih i administrativnih pristojbi, po posebnim propisima</a:t>
                      </a:r>
                    </a:p>
                  </a:txBody>
                  <a:tcPr anchor="ctr"/>
                </a:tc>
                <a:tc>
                  <a:txBody>
                    <a:bodyPr/>
                    <a:lstStyle/>
                    <a:p>
                      <a:pPr algn="r"/>
                      <a:r>
                        <a:rPr lang="hr-HR" sz="1100" dirty="0" smtClean="0">
                          <a:solidFill>
                            <a:srgbClr val="002060"/>
                          </a:solidFill>
                          <a:effectLst/>
                        </a:rPr>
                        <a:t>4.186.400,00</a:t>
                      </a:r>
                      <a:r>
                        <a:rPr lang="hr-HR" sz="1100" baseline="0" dirty="0" smtClean="0">
                          <a:solidFill>
                            <a:srgbClr val="002060"/>
                          </a:solidFill>
                          <a:effectLst/>
                        </a:rPr>
                        <a:t> </a:t>
                      </a:r>
                      <a:r>
                        <a:rPr lang="hr-HR" sz="1100" dirty="0">
                          <a:solidFill>
                            <a:srgbClr val="002060"/>
                          </a:solidFill>
                          <a:effectLst/>
                        </a:rPr>
                        <a:t>kn</a:t>
                      </a:r>
                    </a:p>
                  </a:txBody>
                  <a:tcPr anchor="ctr"/>
                </a:tc>
                <a:tc>
                  <a:txBody>
                    <a:bodyPr/>
                    <a:lstStyle/>
                    <a:p>
                      <a:pPr algn="r"/>
                      <a:r>
                        <a:rPr lang="hr-HR" sz="1100" b="0" dirty="0" smtClean="0">
                          <a:solidFill>
                            <a:srgbClr val="002060"/>
                          </a:solidFill>
                        </a:rPr>
                        <a:t>25,86 </a:t>
                      </a:r>
                      <a:r>
                        <a:rPr lang="hr-HR" sz="1100" b="0" dirty="0">
                          <a:solidFill>
                            <a:srgbClr val="002060"/>
                          </a:solidFill>
                        </a:rPr>
                        <a:t>%</a:t>
                      </a:r>
                    </a:p>
                  </a:txBody>
                  <a:tcPr anchor="ctr"/>
                </a:tc>
                <a:extLst>
                  <a:ext uri="{0D108BD9-81ED-4DB2-BD59-A6C34878D82A}">
                    <a16:rowId xmlns="" xmlns:a16="http://schemas.microsoft.com/office/drawing/2014/main" val="10005"/>
                  </a:ext>
                </a:extLst>
              </a:tr>
              <a:tr h="477497">
                <a:tc>
                  <a:txBody>
                    <a:bodyPr/>
                    <a:lstStyle/>
                    <a:p>
                      <a:r>
                        <a:rPr lang="pl-PL" sz="1100" dirty="0">
                          <a:solidFill>
                            <a:srgbClr val="002060"/>
                          </a:solidFill>
                          <a:effectLst/>
                        </a:rPr>
                        <a:t>&gt; Prihodi od prodaje proizvoda i robe te pruženih usluga i prihodi od donacija</a:t>
                      </a:r>
                    </a:p>
                  </a:txBody>
                  <a:tcPr anchor="ctr"/>
                </a:tc>
                <a:tc>
                  <a:txBody>
                    <a:bodyPr/>
                    <a:lstStyle/>
                    <a:p>
                      <a:pPr algn="r"/>
                      <a:r>
                        <a:rPr lang="hr-HR" sz="1100" dirty="0">
                          <a:solidFill>
                            <a:srgbClr val="002060"/>
                          </a:solidFill>
                          <a:effectLst/>
                        </a:rPr>
                        <a:t> 6.000,00 kn</a:t>
                      </a:r>
                    </a:p>
                  </a:txBody>
                  <a:tcPr anchor="ctr"/>
                </a:tc>
                <a:tc>
                  <a:txBody>
                    <a:bodyPr/>
                    <a:lstStyle/>
                    <a:p>
                      <a:pPr algn="r"/>
                      <a:r>
                        <a:rPr lang="hr-HR" sz="1100" b="0" dirty="0" smtClean="0">
                          <a:solidFill>
                            <a:srgbClr val="002060"/>
                          </a:solidFill>
                        </a:rPr>
                        <a:t>0,04 </a:t>
                      </a:r>
                      <a:r>
                        <a:rPr lang="hr-HR" sz="1100" b="0" dirty="0">
                          <a:solidFill>
                            <a:srgbClr val="002060"/>
                          </a:solidFill>
                        </a:rPr>
                        <a:t>%</a:t>
                      </a:r>
                    </a:p>
                  </a:txBody>
                  <a:tcPr anchor="ctr"/>
                </a:tc>
                <a:extLst>
                  <a:ext uri="{0D108BD9-81ED-4DB2-BD59-A6C34878D82A}">
                    <a16:rowId xmlns="" xmlns:a16="http://schemas.microsoft.com/office/drawing/2014/main" val="10006"/>
                  </a:ext>
                </a:extLst>
              </a:tr>
              <a:tr h="396221">
                <a:tc>
                  <a:txBody>
                    <a:bodyPr/>
                    <a:lstStyle/>
                    <a:p>
                      <a:r>
                        <a:rPr lang="pl-PL" sz="1100" dirty="0">
                          <a:solidFill>
                            <a:srgbClr val="002060"/>
                          </a:solidFill>
                          <a:effectLst/>
                        </a:rPr>
                        <a:t>&gt; Kazne, upravne mjere i ostali prihodi</a:t>
                      </a:r>
                    </a:p>
                  </a:txBody>
                  <a:tcPr anchor="ctr"/>
                </a:tc>
                <a:tc>
                  <a:txBody>
                    <a:bodyPr/>
                    <a:lstStyle/>
                    <a:p>
                      <a:pPr algn="r"/>
                      <a:r>
                        <a:rPr lang="hr-HR" sz="1100" dirty="0">
                          <a:solidFill>
                            <a:srgbClr val="002060"/>
                          </a:solidFill>
                          <a:effectLst/>
                        </a:rPr>
                        <a:t> </a:t>
                      </a:r>
                      <a:r>
                        <a:rPr lang="hr-HR" sz="1100" dirty="0" smtClean="0">
                          <a:solidFill>
                            <a:srgbClr val="002060"/>
                          </a:solidFill>
                          <a:effectLst/>
                        </a:rPr>
                        <a:t>172.000,00 </a:t>
                      </a:r>
                      <a:r>
                        <a:rPr lang="hr-HR" sz="1100" dirty="0">
                          <a:solidFill>
                            <a:srgbClr val="002060"/>
                          </a:solidFill>
                          <a:effectLst/>
                        </a:rPr>
                        <a:t>kn</a:t>
                      </a:r>
                    </a:p>
                  </a:txBody>
                  <a:tcPr anchor="ctr"/>
                </a:tc>
                <a:tc>
                  <a:txBody>
                    <a:bodyPr/>
                    <a:lstStyle/>
                    <a:p>
                      <a:pPr algn="r"/>
                      <a:r>
                        <a:rPr lang="hr-HR" sz="1100" b="0" dirty="0" smtClean="0">
                          <a:solidFill>
                            <a:srgbClr val="002060"/>
                          </a:solidFill>
                        </a:rPr>
                        <a:t>1,06 </a:t>
                      </a:r>
                      <a:r>
                        <a:rPr lang="hr-HR" sz="1100" b="0" dirty="0">
                          <a:solidFill>
                            <a:srgbClr val="002060"/>
                          </a:solidFill>
                        </a:rPr>
                        <a:t>%</a:t>
                      </a:r>
                    </a:p>
                  </a:txBody>
                  <a:tcPr anchor="ctr"/>
                </a:tc>
                <a:extLst>
                  <a:ext uri="{0D108BD9-81ED-4DB2-BD59-A6C34878D82A}">
                    <a16:rowId xmlns="" xmlns:a16="http://schemas.microsoft.com/office/drawing/2014/main" val="10007"/>
                  </a:ext>
                </a:extLst>
              </a:tr>
              <a:tr h="355583">
                <a:tc>
                  <a:txBody>
                    <a:bodyPr/>
                    <a:lstStyle/>
                    <a:p>
                      <a:r>
                        <a:rPr lang="pl-PL" sz="1100" b="1" dirty="0">
                          <a:solidFill>
                            <a:srgbClr val="002060"/>
                          </a:solidFill>
                          <a:effectLst>
                            <a:outerShdw blurRad="38100" dist="38100" dir="2700000" algn="tl">
                              <a:srgbClr val="000000">
                                <a:alpha val="43137"/>
                              </a:srgbClr>
                            </a:outerShdw>
                          </a:effectLst>
                        </a:rPr>
                        <a:t>Prihodi od prodaje nefinancijske imovine</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60.000,00 </a:t>
                      </a:r>
                      <a:r>
                        <a:rPr lang="hr-HR" sz="1100" b="1" dirty="0">
                          <a:solidFill>
                            <a:srgbClr val="002060"/>
                          </a:solidFill>
                          <a:effectLst>
                            <a:outerShdw blurRad="38100" dist="38100" dir="2700000" algn="tl">
                              <a:srgbClr val="000000">
                                <a:alpha val="43137"/>
                              </a:srgbClr>
                            </a:outerShdw>
                          </a:effectLst>
                        </a:rPr>
                        <a:t>kn</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0,34 </a:t>
                      </a:r>
                      <a:r>
                        <a:rPr lang="hr-HR" sz="1100" b="1" dirty="0">
                          <a:solidFill>
                            <a:srgbClr val="002060"/>
                          </a:solidFill>
                          <a:effectLst>
                            <a:outerShdw blurRad="38100" dist="38100" dir="2700000" algn="tl">
                              <a:srgbClr val="000000">
                                <a:alpha val="43137"/>
                              </a:srgbClr>
                            </a:outerShdw>
                          </a:effectLst>
                        </a:rPr>
                        <a:t>%</a:t>
                      </a:r>
                    </a:p>
                  </a:txBody>
                  <a:tcPr anchor="ctr"/>
                </a:tc>
                <a:extLst>
                  <a:ext uri="{0D108BD9-81ED-4DB2-BD59-A6C34878D82A}">
                    <a16:rowId xmlns="" xmlns:a16="http://schemas.microsoft.com/office/drawing/2014/main" val="10008"/>
                  </a:ext>
                </a:extLst>
              </a:tr>
              <a:tr h="375903">
                <a:tc>
                  <a:txBody>
                    <a:bodyPr/>
                    <a:lstStyle/>
                    <a:p>
                      <a:r>
                        <a:rPr lang="pl-PL" sz="1100" dirty="0">
                          <a:solidFill>
                            <a:srgbClr val="002060"/>
                          </a:solidFill>
                          <a:effectLst/>
                        </a:rPr>
                        <a:t>&gt; Prihodi od prodaje proizvedene dugotrajne imovine</a:t>
                      </a:r>
                    </a:p>
                  </a:txBody>
                  <a:tcPr anchor="ctr"/>
                </a:tc>
                <a:tc>
                  <a:txBody>
                    <a:bodyPr/>
                    <a:lstStyle/>
                    <a:p>
                      <a:pPr algn="r"/>
                      <a:r>
                        <a:rPr lang="hr-HR" sz="1100" dirty="0" smtClean="0">
                          <a:solidFill>
                            <a:srgbClr val="002060"/>
                          </a:solidFill>
                          <a:effectLst/>
                        </a:rPr>
                        <a:t>60.000,00 </a:t>
                      </a:r>
                      <a:r>
                        <a:rPr lang="hr-HR" sz="1100" dirty="0">
                          <a:solidFill>
                            <a:srgbClr val="002060"/>
                          </a:solidFill>
                          <a:effectLst/>
                        </a:rPr>
                        <a:t>kn</a:t>
                      </a:r>
                    </a:p>
                  </a:txBody>
                  <a:tcPr anchor="ctr"/>
                </a:tc>
                <a:tc>
                  <a:txBody>
                    <a:bodyPr/>
                    <a:lstStyle/>
                    <a:p>
                      <a:pPr algn="r"/>
                      <a:r>
                        <a:rPr lang="hr-HR" sz="1100" b="0" dirty="0" smtClean="0">
                          <a:solidFill>
                            <a:srgbClr val="002060"/>
                          </a:solidFill>
                        </a:rPr>
                        <a:t>0,34 </a:t>
                      </a:r>
                      <a:r>
                        <a:rPr lang="hr-HR" sz="1100" b="0" dirty="0" smtClean="0">
                          <a:solidFill>
                            <a:srgbClr val="002060"/>
                          </a:solidFill>
                        </a:rPr>
                        <a:t>%</a:t>
                      </a:r>
                      <a:endParaRPr lang="hr-HR" sz="1100" b="0" dirty="0">
                        <a:solidFill>
                          <a:srgbClr val="002060"/>
                        </a:solidFill>
                      </a:endParaRPr>
                    </a:p>
                  </a:txBody>
                  <a:tcPr anchor="ctr"/>
                </a:tc>
                <a:extLst>
                  <a:ext uri="{0D108BD9-81ED-4DB2-BD59-A6C34878D82A}">
                    <a16:rowId xmlns="" xmlns:a16="http://schemas.microsoft.com/office/drawing/2014/main" val="10009"/>
                  </a:ext>
                </a:extLst>
              </a:tr>
              <a:tr h="335264">
                <a:tc>
                  <a:txBody>
                    <a:bodyPr/>
                    <a:lstStyle/>
                    <a:p>
                      <a:r>
                        <a:rPr lang="hr-HR" sz="1100" b="1" dirty="0">
                          <a:solidFill>
                            <a:srgbClr val="002060"/>
                          </a:solidFill>
                          <a:effectLst>
                            <a:outerShdw blurRad="38100" dist="38100" dir="2700000" algn="tl">
                              <a:srgbClr val="000000">
                                <a:alpha val="43137"/>
                              </a:srgbClr>
                            </a:outerShdw>
                          </a:effectLst>
                        </a:rPr>
                        <a:t>Preneseni Višak iz prethodnih godina</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1.215.500,00 </a:t>
                      </a:r>
                      <a:r>
                        <a:rPr lang="hr-HR" sz="1100" b="1" dirty="0">
                          <a:solidFill>
                            <a:srgbClr val="002060"/>
                          </a:solidFill>
                          <a:effectLst>
                            <a:outerShdw blurRad="38100" dist="38100" dir="2700000" algn="tl">
                              <a:srgbClr val="000000">
                                <a:alpha val="43137"/>
                              </a:srgbClr>
                            </a:outerShdw>
                          </a:effectLst>
                        </a:rPr>
                        <a:t>kn</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6,96 </a:t>
                      </a:r>
                      <a:r>
                        <a:rPr lang="hr-HR" sz="1100" b="1" dirty="0">
                          <a:solidFill>
                            <a:srgbClr val="002060"/>
                          </a:solidFill>
                          <a:effectLst>
                            <a:outerShdw blurRad="38100" dist="38100" dir="2700000" algn="tl">
                              <a:srgbClr val="000000">
                                <a:alpha val="43137"/>
                              </a:srgbClr>
                            </a:outerShdw>
                          </a:effectLst>
                        </a:rPr>
                        <a:t>%</a:t>
                      </a:r>
                    </a:p>
                  </a:txBody>
                  <a:tcPr anchor="ctr"/>
                </a:tc>
                <a:extLst>
                  <a:ext uri="{0D108BD9-81ED-4DB2-BD59-A6C34878D82A}">
                    <a16:rowId xmlns="" xmlns:a16="http://schemas.microsoft.com/office/drawing/2014/main" val="10010"/>
                  </a:ext>
                </a:extLst>
              </a:tr>
              <a:tr h="431753">
                <a:tc>
                  <a:txBody>
                    <a:bodyPr/>
                    <a:lstStyle/>
                    <a:p>
                      <a:pPr algn="r"/>
                      <a:r>
                        <a:rPr lang="hr-HR" sz="1100" b="0" dirty="0">
                          <a:solidFill>
                            <a:srgbClr val="002060"/>
                          </a:solidFill>
                          <a:effectLst>
                            <a:outerShdw blurRad="38100" dist="38100" dir="2700000" algn="tl">
                              <a:srgbClr val="000000">
                                <a:alpha val="43137"/>
                              </a:srgbClr>
                            </a:outerShdw>
                          </a:effectLst>
                        </a:rPr>
                        <a:t>UKUPNO</a:t>
                      </a:r>
                    </a:p>
                  </a:txBody>
                  <a:tcPr anchor="ctr"/>
                </a:tc>
                <a:tc>
                  <a:txBody>
                    <a:bodyPr/>
                    <a:lstStyle/>
                    <a:p>
                      <a:pPr algn="r"/>
                      <a:r>
                        <a:rPr lang="hr-HR" sz="1100" b="1" dirty="0" smtClean="0">
                          <a:solidFill>
                            <a:srgbClr val="002060"/>
                          </a:solidFill>
                          <a:effectLst>
                            <a:outerShdw blurRad="38100" dist="38100" dir="2700000" algn="tl">
                              <a:srgbClr val="000000">
                                <a:alpha val="43137"/>
                              </a:srgbClr>
                            </a:outerShdw>
                          </a:effectLst>
                        </a:rPr>
                        <a:t>17.463.990,00 </a:t>
                      </a:r>
                      <a:r>
                        <a:rPr lang="hr-HR" sz="1100" b="1" dirty="0">
                          <a:solidFill>
                            <a:srgbClr val="002060"/>
                          </a:solidFill>
                          <a:effectLst>
                            <a:outerShdw blurRad="38100" dist="38100" dir="2700000" algn="tl">
                              <a:srgbClr val="000000">
                                <a:alpha val="43137"/>
                              </a:srgbClr>
                            </a:outerShdw>
                          </a:effectLst>
                        </a:rPr>
                        <a:t>kn</a:t>
                      </a:r>
                    </a:p>
                  </a:txBody>
                  <a:tcPr anchor="ctr"/>
                </a:tc>
                <a:tc>
                  <a:txBody>
                    <a:bodyPr/>
                    <a:lstStyle/>
                    <a:p>
                      <a:pPr algn="r"/>
                      <a:endParaRPr lang="hr-HR" sz="1100" dirty="0">
                        <a:solidFill>
                          <a:srgbClr val="002060"/>
                        </a:solidFill>
                      </a:endParaRPr>
                    </a:p>
                  </a:txBody>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5395494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24934" y="853979"/>
            <a:ext cx="11198578" cy="1253067"/>
          </a:xfrm>
        </p:spPr>
        <p:txBody>
          <a:bodyPr>
            <a:normAutofit fontScale="90000"/>
          </a:bodyPr>
          <a:lstStyle/>
          <a:p>
            <a:r>
              <a:rPr lang="hr-HR" sz="3100" cap="none" dirty="0">
                <a:effectLst>
                  <a:outerShdw blurRad="38100" dist="38100" dir="2700000" algn="tl">
                    <a:srgbClr val="000000">
                      <a:alpha val="43137"/>
                    </a:srgbClr>
                  </a:outerShdw>
                </a:effectLst>
              </a:rPr>
              <a:t>                                      </a:t>
            </a:r>
            <a:r>
              <a:rPr lang="hr-HR" sz="3100" cap="none" dirty="0" smtClean="0">
                <a:effectLst>
                  <a:outerShdw blurRad="38100" dist="38100" dir="2700000" algn="tl">
                    <a:srgbClr val="000000">
                      <a:alpha val="43137"/>
                    </a:srgbClr>
                  </a:outerShdw>
                </a:effectLst>
              </a:rPr>
              <a:t>PRIHODI I PRIMICI</a:t>
            </a:r>
            <a:br>
              <a:rPr lang="hr-HR" sz="3100" cap="none" dirty="0" smtClean="0">
                <a:effectLst>
                  <a:outerShdw blurRad="38100" dist="38100" dir="2700000" algn="tl">
                    <a:srgbClr val="000000">
                      <a:alpha val="43137"/>
                    </a:srgbClr>
                  </a:outerShdw>
                </a:effectLst>
              </a:rPr>
            </a:br>
            <a:r>
              <a:rPr lang="hr-HR" dirty="0">
                <a:effectLst>
                  <a:outerShdw blurRad="38100" dist="38100" dir="2700000" algn="tl">
                    <a:srgbClr val="000000">
                      <a:alpha val="43137"/>
                    </a:srgbClr>
                  </a:outerShdw>
                </a:effectLst>
              </a:rPr>
              <a:t/>
            </a:r>
            <a:br>
              <a:rPr lang="hr-HR" dirty="0">
                <a:effectLst>
                  <a:outerShdw blurRad="38100" dist="38100" dir="2700000" algn="tl">
                    <a:srgbClr val="000000">
                      <a:alpha val="43137"/>
                    </a:srgbClr>
                  </a:outerShdw>
                </a:effectLst>
              </a:rPr>
            </a:br>
            <a:r>
              <a:rPr lang="hr-HR" sz="2000" cap="none" dirty="0"/>
              <a:t>Prihodi poslovanja općine Hum na Sutli za </a:t>
            </a:r>
            <a:r>
              <a:rPr lang="hr-HR" sz="2000" cap="none" dirty="0" smtClean="0"/>
              <a:t>2022. </a:t>
            </a:r>
            <a:r>
              <a:rPr lang="hr-HR" sz="2000" cap="none" dirty="0"/>
              <a:t>godinu planirani su u iznosu od </a:t>
            </a:r>
            <a:r>
              <a:rPr lang="hr-HR" sz="2000" cap="none" dirty="0" smtClean="0"/>
              <a:t>18.155.400,00 </a:t>
            </a:r>
            <a:r>
              <a:rPr lang="hr-HR" sz="2000" cap="none" dirty="0"/>
              <a:t>kuna, a čine ih:</a:t>
            </a:r>
          </a:p>
        </p:txBody>
      </p:sp>
      <p:sp>
        <p:nvSpPr>
          <p:cNvPr id="3" name="Rezervirano mjesto teksta 2"/>
          <p:cNvSpPr>
            <a:spLocks noGrp="1"/>
          </p:cNvSpPr>
          <p:nvPr>
            <p:ph type="body" idx="1"/>
          </p:nvPr>
        </p:nvSpPr>
        <p:spPr>
          <a:xfrm>
            <a:off x="584201" y="1639069"/>
            <a:ext cx="10943216" cy="4727021"/>
          </a:xfrm>
        </p:spPr>
        <p:txBody>
          <a:bodyPr>
            <a:noAutofit/>
          </a:bodyPr>
          <a:lstStyle/>
          <a:p>
            <a:pPr marL="342900" indent="-342900">
              <a:buFont typeface="Wingdings" panose="05000000000000000000" pitchFamily="2" charset="2"/>
              <a:buChar char="Ø"/>
            </a:pPr>
            <a:endParaRPr lang="hr-HR" sz="1400" dirty="0">
              <a:solidFill>
                <a:srgbClr val="002060"/>
              </a:solidFill>
            </a:endParaRPr>
          </a:p>
          <a:p>
            <a:pPr marL="342900" indent="-342900">
              <a:buFont typeface="Wingdings" panose="05000000000000000000" pitchFamily="2" charset="2"/>
              <a:buChar char="Ø"/>
            </a:pPr>
            <a:r>
              <a:rPr lang="hr-HR" sz="1400" dirty="0">
                <a:solidFill>
                  <a:srgbClr val="002060"/>
                </a:solidFill>
              </a:rPr>
              <a:t>Prihodi od poreza za </a:t>
            </a:r>
            <a:r>
              <a:rPr lang="hr-HR" sz="1400" dirty="0" smtClean="0">
                <a:solidFill>
                  <a:srgbClr val="002060"/>
                </a:solidFill>
              </a:rPr>
              <a:t>2022. </a:t>
            </a:r>
            <a:r>
              <a:rPr lang="hr-HR" sz="1400" dirty="0">
                <a:solidFill>
                  <a:srgbClr val="002060"/>
                </a:solidFill>
              </a:rPr>
              <a:t>godinu planirani su u iznosu od </a:t>
            </a:r>
            <a:r>
              <a:rPr lang="hr-HR" sz="1400" dirty="0" smtClean="0">
                <a:solidFill>
                  <a:srgbClr val="002060"/>
                </a:solidFill>
              </a:rPr>
              <a:t>10.138.500,00 kn: </a:t>
            </a:r>
            <a:endParaRPr lang="hr-HR" sz="1400" dirty="0">
              <a:solidFill>
                <a:srgbClr val="002060"/>
              </a:solidFill>
            </a:endParaRPr>
          </a:p>
          <a:p>
            <a:pPr marL="628650" lvl="1" indent="-171450">
              <a:buFont typeface="Wingdings" panose="05000000000000000000" pitchFamily="2" charset="2"/>
              <a:buChar char="ü"/>
            </a:pPr>
            <a:r>
              <a:rPr lang="hr-HR" sz="1200" dirty="0">
                <a:solidFill>
                  <a:srgbClr val="002060"/>
                </a:solidFill>
              </a:rPr>
              <a:t>prihodi od poreza na dohodak koji su planirani u iznosu od </a:t>
            </a:r>
            <a:r>
              <a:rPr lang="hr-HR" sz="1200" dirty="0" smtClean="0">
                <a:solidFill>
                  <a:srgbClr val="002060"/>
                </a:solidFill>
              </a:rPr>
              <a:t>9.823</a:t>
            </a:r>
            <a:r>
              <a:rPr lang="hr-HR" sz="1200" dirty="0" smtClean="0">
                <a:solidFill>
                  <a:srgbClr val="002060"/>
                </a:solidFill>
              </a:rPr>
              <a:t>.000,00 </a:t>
            </a:r>
            <a:r>
              <a:rPr lang="hr-HR" sz="1200" dirty="0">
                <a:solidFill>
                  <a:srgbClr val="002060"/>
                </a:solidFill>
              </a:rPr>
              <a:t>kn, </a:t>
            </a:r>
          </a:p>
          <a:p>
            <a:pPr marL="628650" lvl="1" indent="-171450">
              <a:buFont typeface="Wingdings" panose="05000000000000000000" pitchFamily="2" charset="2"/>
              <a:buChar char="ü"/>
            </a:pPr>
            <a:r>
              <a:rPr lang="hr-HR" sz="1200" dirty="0">
                <a:solidFill>
                  <a:srgbClr val="002060"/>
                </a:solidFill>
              </a:rPr>
              <a:t>prihodi od poreza na  imovinu koji su planirani u iznosu od </a:t>
            </a:r>
            <a:r>
              <a:rPr lang="hr-HR" sz="1200" dirty="0">
                <a:solidFill>
                  <a:srgbClr val="002060"/>
                </a:solidFill>
              </a:rPr>
              <a:t>2</a:t>
            </a:r>
            <a:r>
              <a:rPr lang="hr-HR" sz="1200" dirty="0" smtClean="0">
                <a:solidFill>
                  <a:srgbClr val="002060"/>
                </a:solidFill>
              </a:rPr>
              <a:t>15.000,00 </a:t>
            </a:r>
            <a:r>
              <a:rPr lang="hr-HR" sz="1200" dirty="0">
                <a:solidFill>
                  <a:srgbClr val="002060"/>
                </a:solidFill>
              </a:rPr>
              <a:t>kn, </a:t>
            </a:r>
          </a:p>
          <a:p>
            <a:pPr marL="628650" lvl="1" indent="-171450">
              <a:buFont typeface="Wingdings" panose="05000000000000000000" pitchFamily="2" charset="2"/>
              <a:buChar char="ü"/>
            </a:pPr>
            <a:r>
              <a:rPr lang="hr-HR" sz="1200" dirty="0">
                <a:solidFill>
                  <a:srgbClr val="002060"/>
                </a:solidFill>
              </a:rPr>
              <a:t>prihodi  od poreza na robu i usluge koji su planirani u iznosu od </a:t>
            </a:r>
            <a:r>
              <a:rPr lang="hr-HR" sz="1200" dirty="0" smtClean="0">
                <a:solidFill>
                  <a:srgbClr val="002060"/>
                </a:solidFill>
              </a:rPr>
              <a:t>100.500,00 </a:t>
            </a:r>
            <a:r>
              <a:rPr lang="hr-HR" sz="1200" dirty="0">
                <a:solidFill>
                  <a:srgbClr val="002060"/>
                </a:solidFill>
              </a:rPr>
              <a:t>kn.</a:t>
            </a:r>
          </a:p>
          <a:p>
            <a:pPr lvl="1"/>
            <a:endParaRPr lang="hr-HR" sz="1200" dirty="0">
              <a:solidFill>
                <a:srgbClr val="002060"/>
              </a:solidFill>
            </a:endParaRPr>
          </a:p>
          <a:p>
            <a:pPr marL="285750" indent="-285750">
              <a:buFont typeface="Wingdings" panose="05000000000000000000" pitchFamily="2" charset="2"/>
              <a:buChar char="Ø"/>
            </a:pPr>
            <a:r>
              <a:rPr lang="hr-HR" sz="1400" dirty="0">
                <a:solidFill>
                  <a:srgbClr val="002060"/>
                </a:solidFill>
              </a:rPr>
              <a:t>Pomoći od subjekata unutar općeg proračuna planirani su za </a:t>
            </a:r>
            <a:r>
              <a:rPr lang="hr-HR" sz="1400" dirty="0" smtClean="0">
                <a:solidFill>
                  <a:srgbClr val="002060"/>
                </a:solidFill>
              </a:rPr>
              <a:t>2022. </a:t>
            </a:r>
            <a:r>
              <a:rPr lang="hr-HR" sz="1400" dirty="0">
                <a:solidFill>
                  <a:srgbClr val="002060"/>
                </a:solidFill>
              </a:rPr>
              <a:t>u iznosu od </a:t>
            </a:r>
            <a:r>
              <a:rPr lang="hr-HR" sz="1400" dirty="0" smtClean="0">
                <a:solidFill>
                  <a:srgbClr val="002060"/>
                </a:solidFill>
              </a:rPr>
              <a:t>1.475.000,00 </a:t>
            </a:r>
            <a:r>
              <a:rPr lang="hr-HR" sz="1400" dirty="0">
                <a:solidFill>
                  <a:srgbClr val="002060"/>
                </a:solidFill>
              </a:rPr>
              <a:t>kn i to:</a:t>
            </a:r>
          </a:p>
          <a:p>
            <a:pPr marL="628650" lvl="1" indent="-171450">
              <a:buFont typeface="Wingdings" panose="05000000000000000000" pitchFamily="2" charset="2"/>
              <a:buChar char="ü"/>
            </a:pPr>
            <a:r>
              <a:rPr lang="hr-HR" sz="1200" dirty="0" smtClean="0">
                <a:solidFill>
                  <a:srgbClr val="002060"/>
                </a:solidFill>
              </a:rPr>
              <a:t>tekuće </a:t>
            </a:r>
            <a:r>
              <a:rPr lang="hr-HR" sz="1200" dirty="0">
                <a:solidFill>
                  <a:srgbClr val="002060"/>
                </a:solidFill>
              </a:rPr>
              <a:t>pomoći iz županijskog proračuna planirane su u iznosu od </a:t>
            </a:r>
            <a:r>
              <a:rPr lang="hr-HR" sz="1200" dirty="0" smtClean="0">
                <a:solidFill>
                  <a:srgbClr val="002060"/>
                </a:solidFill>
              </a:rPr>
              <a:t>100.000,00 </a:t>
            </a:r>
            <a:r>
              <a:rPr lang="hr-HR" sz="1200" dirty="0" smtClean="0">
                <a:solidFill>
                  <a:srgbClr val="002060"/>
                </a:solidFill>
              </a:rPr>
              <a:t>kn,</a:t>
            </a:r>
            <a:r>
              <a:rPr lang="hr-HR" sz="1200" dirty="0">
                <a:solidFill>
                  <a:srgbClr val="002060"/>
                </a:solidFill>
              </a:rPr>
              <a:t>	</a:t>
            </a:r>
          </a:p>
          <a:p>
            <a:pPr marL="628650" lvl="1" indent="-171450">
              <a:buFont typeface="Wingdings" panose="05000000000000000000" pitchFamily="2" charset="2"/>
              <a:buChar char="ü"/>
            </a:pPr>
            <a:r>
              <a:rPr lang="hr-HR" sz="1200" dirty="0">
                <a:solidFill>
                  <a:srgbClr val="002060"/>
                </a:solidFill>
              </a:rPr>
              <a:t>kapitalne pomoći iz državnog proračuna planirane su u iznosu od 7</a:t>
            </a:r>
            <a:r>
              <a:rPr lang="hr-HR" sz="1200" dirty="0" smtClean="0">
                <a:solidFill>
                  <a:srgbClr val="002060"/>
                </a:solidFill>
              </a:rPr>
              <a:t>00.000,00 </a:t>
            </a:r>
            <a:r>
              <a:rPr lang="hr-HR" sz="1200" dirty="0" smtClean="0">
                <a:solidFill>
                  <a:srgbClr val="002060"/>
                </a:solidFill>
              </a:rPr>
              <a:t>kn,</a:t>
            </a:r>
          </a:p>
          <a:p>
            <a:pPr marL="628650" lvl="1" indent="-171450">
              <a:buFont typeface="Wingdings" panose="05000000000000000000" pitchFamily="2" charset="2"/>
              <a:buChar char="ü"/>
            </a:pPr>
            <a:r>
              <a:rPr lang="hr-HR" sz="1200" dirty="0">
                <a:solidFill>
                  <a:srgbClr val="002060"/>
                </a:solidFill>
              </a:rPr>
              <a:t>kapitalne pomoći iz županijskih proračuna planirane su u iznosu od 50.000,00 </a:t>
            </a:r>
            <a:r>
              <a:rPr lang="hr-HR" sz="1200" dirty="0" smtClean="0">
                <a:solidFill>
                  <a:srgbClr val="002060"/>
                </a:solidFill>
              </a:rPr>
              <a:t>kn,</a:t>
            </a:r>
            <a:endParaRPr lang="hr-HR" sz="1200" dirty="0">
              <a:solidFill>
                <a:srgbClr val="002060"/>
              </a:solidFill>
            </a:endParaRPr>
          </a:p>
          <a:p>
            <a:pPr marL="628650" lvl="1" indent="-171450">
              <a:buFont typeface="Wingdings" panose="05000000000000000000" pitchFamily="2" charset="2"/>
              <a:buChar char="ü"/>
            </a:pPr>
            <a:r>
              <a:rPr lang="hr-HR" sz="1200" dirty="0" smtClean="0">
                <a:solidFill>
                  <a:srgbClr val="002060"/>
                </a:solidFill>
              </a:rPr>
              <a:t>Pomoći od izvanproračunskih korisnika planirane su u iznosu od 250.000,00 kn,</a:t>
            </a:r>
            <a:endParaRPr lang="hr-HR" sz="1200" dirty="0">
              <a:solidFill>
                <a:srgbClr val="002060"/>
              </a:solidFill>
            </a:endParaRPr>
          </a:p>
          <a:p>
            <a:pPr marL="628650" lvl="1" indent="-171450">
              <a:buFont typeface="Wingdings" panose="05000000000000000000" pitchFamily="2" charset="2"/>
              <a:buChar char="ü"/>
            </a:pPr>
            <a:r>
              <a:rPr lang="hr-HR" sz="1200" dirty="0" smtClean="0">
                <a:solidFill>
                  <a:srgbClr val="002060"/>
                </a:solidFill>
              </a:rPr>
              <a:t>kapitalne </a:t>
            </a:r>
            <a:r>
              <a:rPr lang="hr-HR" sz="1200" dirty="0">
                <a:solidFill>
                  <a:srgbClr val="002060"/>
                </a:solidFill>
              </a:rPr>
              <a:t>pomoći iz državnog proračuna temeljem prijenosa EU sredstava u</a:t>
            </a:r>
            <a:r>
              <a:rPr lang="hr-HR" sz="1200" dirty="0" smtClean="0">
                <a:solidFill>
                  <a:srgbClr val="002060"/>
                </a:solidFill>
              </a:rPr>
              <a:t> </a:t>
            </a:r>
            <a:r>
              <a:rPr lang="hr-HR" sz="1200" dirty="0" smtClean="0">
                <a:solidFill>
                  <a:srgbClr val="002060"/>
                </a:solidFill>
              </a:rPr>
              <a:t>2022. </a:t>
            </a:r>
            <a:r>
              <a:rPr lang="hr-HR" sz="1200" dirty="0">
                <a:solidFill>
                  <a:srgbClr val="002060"/>
                </a:solidFill>
              </a:rPr>
              <a:t>godinu planirane su u iznosu  od </a:t>
            </a:r>
            <a:r>
              <a:rPr lang="hr-HR" sz="1200" dirty="0" smtClean="0">
                <a:solidFill>
                  <a:srgbClr val="002060"/>
                </a:solidFill>
              </a:rPr>
              <a:t>375.000,00 kn.</a:t>
            </a:r>
            <a:endParaRPr lang="hr-HR" sz="1200" dirty="0">
              <a:solidFill>
                <a:srgbClr val="002060"/>
              </a:solidFill>
            </a:endParaRPr>
          </a:p>
          <a:p>
            <a:endParaRPr lang="hr-HR" sz="1400" dirty="0">
              <a:solidFill>
                <a:srgbClr val="002060"/>
              </a:solidFill>
            </a:endParaRPr>
          </a:p>
          <a:p>
            <a:pPr marL="342900" indent="-342900">
              <a:buFont typeface="Wingdings" panose="05000000000000000000" pitchFamily="2" charset="2"/>
              <a:buChar char="Ø"/>
            </a:pPr>
            <a:endParaRPr lang="hr-HR" sz="1400" dirty="0"/>
          </a:p>
        </p:txBody>
      </p:sp>
    </p:spTree>
    <p:extLst>
      <p:ext uri="{BB962C8B-B14F-4D97-AF65-F5344CB8AC3E}">
        <p14:creationId xmlns:p14="http://schemas.microsoft.com/office/powerpoint/2010/main" val="3320714162"/>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46348" y="736599"/>
            <a:ext cx="10338955" cy="5923845"/>
          </a:xfrm>
        </p:spPr>
        <p:txBody>
          <a:bodyPr>
            <a:normAutofit lnSpcReduction="10000"/>
          </a:bodyPr>
          <a:lstStyle/>
          <a:p>
            <a:pPr marL="171450" lvl="0" indent="-171450">
              <a:buClr>
                <a:prstClr val="white"/>
              </a:buClr>
              <a:buFont typeface="Wingdings" panose="05000000000000000000" pitchFamily="2" charset="2"/>
              <a:buChar char="Ø"/>
            </a:pPr>
            <a:r>
              <a:rPr lang="hr-HR" sz="1400" dirty="0">
                <a:solidFill>
                  <a:srgbClr val="002060"/>
                </a:solidFill>
              </a:rPr>
              <a:t>Prihodi od  imovine za </a:t>
            </a:r>
            <a:r>
              <a:rPr lang="hr-HR" sz="1400" dirty="0" smtClean="0">
                <a:solidFill>
                  <a:srgbClr val="002060"/>
                </a:solidFill>
              </a:rPr>
              <a:t>2022. </a:t>
            </a:r>
            <a:r>
              <a:rPr lang="hr-HR" sz="1400" dirty="0">
                <a:solidFill>
                  <a:srgbClr val="002060"/>
                </a:solidFill>
              </a:rPr>
              <a:t>godinu planirani su u iznosu od </a:t>
            </a:r>
            <a:r>
              <a:rPr lang="hr-HR" sz="1400" dirty="0" smtClean="0">
                <a:solidFill>
                  <a:srgbClr val="002060"/>
                </a:solidFill>
              </a:rPr>
              <a:t>134.920,00 kuna</a:t>
            </a:r>
            <a:r>
              <a:rPr lang="hr-HR" sz="1400" dirty="0">
                <a:solidFill>
                  <a:srgbClr val="002060"/>
                </a:solidFill>
              </a:rPr>
              <a:t>, a čine ih:</a:t>
            </a:r>
          </a:p>
          <a:p>
            <a:pPr marL="628650" lvl="1" indent="-171450">
              <a:buClr>
                <a:prstClr val="white"/>
              </a:buClr>
              <a:buFont typeface="Wingdings" panose="05000000000000000000" pitchFamily="2" charset="2"/>
              <a:buChar char="ü"/>
            </a:pPr>
            <a:r>
              <a:rPr lang="hr-HR" sz="1200" dirty="0">
                <a:solidFill>
                  <a:srgbClr val="002060"/>
                </a:solidFill>
              </a:rPr>
              <a:t> prihodi od zakupa i iznajmljivanja u iznosu od </a:t>
            </a:r>
            <a:r>
              <a:rPr lang="hr-HR" sz="1200" dirty="0">
                <a:solidFill>
                  <a:srgbClr val="002060"/>
                </a:solidFill>
              </a:rPr>
              <a:t>8</a:t>
            </a:r>
            <a:r>
              <a:rPr lang="hr-HR" sz="1200" dirty="0" smtClean="0">
                <a:solidFill>
                  <a:srgbClr val="002060"/>
                </a:solidFill>
              </a:rPr>
              <a:t>0.000,00  kn,</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 kamate na depozit planirane su u iznosu od </a:t>
            </a:r>
            <a:r>
              <a:rPr lang="hr-HR" sz="1200" dirty="0" smtClean="0">
                <a:solidFill>
                  <a:srgbClr val="002060"/>
                </a:solidFill>
              </a:rPr>
              <a:t>620,00  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smtClean="0">
                <a:solidFill>
                  <a:srgbClr val="002060"/>
                </a:solidFill>
              </a:rPr>
              <a:t>spomenička </a:t>
            </a:r>
            <a:r>
              <a:rPr lang="hr-HR" sz="1200" dirty="0">
                <a:solidFill>
                  <a:srgbClr val="002060"/>
                </a:solidFill>
              </a:rPr>
              <a:t>renta planirana u iznosu od 50,00  </a:t>
            </a:r>
            <a:r>
              <a:rPr lang="hr-HR" sz="1200" dirty="0" smtClean="0">
                <a:solidFill>
                  <a:srgbClr val="002060"/>
                </a:solidFill>
              </a:rPr>
              <a:t>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naknade za ceste planirane u iznosu od </a:t>
            </a:r>
            <a:r>
              <a:rPr lang="hr-HR" sz="1200" dirty="0" smtClean="0">
                <a:solidFill>
                  <a:srgbClr val="002060"/>
                </a:solidFill>
              </a:rPr>
              <a:t>44.250,00  </a:t>
            </a:r>
            <a:r>
              <a:rPr lang="hr-HR" sz="1200" dirty="0" smtClean="0">
                <a:solidFill>
                  <a:srgbClr val="002060"/>
                </a:solidFill>
              </a:rPr>
              <a:t>kn, </a:t>
            </a:r>
            <a:r>
              <a:rPr lang="hr-HR" sz="1200" dirty="0">
                <a:solidFill>
                  <a:srgbClr val="002060"/>
                </a:solidFill>
              </a:rPr>
              <a:t>te </a:t>
            </a:r>
          </a:p>
          <a:p>
            <a:pPr marL="628650" lvl="1" indent="-171450">
              <a:buClr>
                <a:prstClr val="white"/>
              </a:buClr>
              <a:buFont typeface="Wingdings" panose="05000000000000000000" pitchFamily="2" charset="2"/>
              <a:buChar char="ü"/>
            </a:pPr>
            <a:r>
              <a:rPr lang="hr-HR" sz="1200" dirty="0">
                <a:solidFill>
                  <a:srgbClr val="002060"/>
                </a:solidFill>
              </a:rPr>
              <a:t>prihod od naknade za nezakonito izgrađene građevine planiran u iznosu od </a:t>
            </a:r>
            <a:r>
              <a:rPr lang="hr-HR" sz="1200" dirty="0" smtClean="0">
                <a:solidFill>
                  <a:srgbClr val="002060"/>
                </a:solidFill>
              </a:rPr>
              <a:t>10.000,00 </a:t>
            </a:r>
            <a:r>
              <a:rPr lang="hr-HR" sz="1200" dirty="0" smtClean="0">
                <a:solidFill>
                  <a:srgbClr val="002060"/>
                </a:solidFill>
              </a:rPr>
              <a:t>kn.</a:t>
            </a:r>
            <a:endParaRPr lang="hr-HR" sz="1200" dirty="0">
              <a:solidFill>
                <a:srgbClr val="002060"/>
              </a:solidFill>
            </a:endParaRPr>
          </a:p>
          <a:p>
            <a:pPr lvl="1">
              <a:buClr>
                <a:prstClr val="white"/>
              </a:buClr>
            </a:pPr>
            <a:endParaRPr lang="hr-HR" sz="13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upravnih i administrativni pristojbi planirani su u iznosu od </a:t>
            </a:r>
            <a:r>
              <a:rPr lang="hr-HR" sz="1400" dirty="0" smtClean="0">
                <a:solidFill>
                  <a:srgbClr val="002060"/>
                </a:solidFill>
              </a:rPr>
              <a:t>3.020.400,00 </a:t>
            </a:r>
            <a:r>
              <a:rPr lang="hr-HR" sz="1400" dirty="0">
                <a:solidFill>
                  <a:srgbClr val="002060"/>
                </a:solidFill>
              </a:rPr>
              <a:t>kuna, a odnose se na:</a:t>
            </a:r>
          </a:p>
          <a:p>
            <a:pPr marL="628650" lvl="1" indent="-171450">
              <a:buClr>
                <a:prstClr val="white"/>
              </a:buClr>
              <a:buFont typeface="Wingdings" panose="05000000000000000000" pitchFamily="2" charset="2"/>
              <a:buChar char="ü"/>
            </a:pPr>
            <a:r>
              <a:rPr lang="hr-HR" sz="1200" dirty="0">
                <a:solidFill>
                  <a:srgbClr val="002060"/>
                </a:solidFill>
              </a:rPr>
              <a:t>prihod od upravnih pristojbi  u iznosu od </a:t>
            </a:r>
            <a:r>
              <a:rPr lang="hr-HR" sz="1200" dirty="0" smtClean="0">
                <a:solidFill>
                  <a:srgbClr val="002060"/>
                </a:solidFill>
              </a:rPr>
              <a:t>1.000,00  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prihodi od vodnog doprinosa u iznosu od </a:t>
            </a:r>
            <a:r>
              <a:rPr lang="hr-HR" sz="1200" dirty="0" smtClean="0">
                <a:solidFill>
                  <a:srgbClr val="002060"/>
                </a:solidFill>
              </a:rPr>
              <a:t>4.0</a:t>
            </a:r>
            <a:r>
              <a:rPr lang="hr-HR" sz="1200" dirty="0" smtClean="0">
                <a:solidFill>
                  <a:srgbClr val="002060"/>
                </a:solidFill>
              </a:rPr>
              <a:t>00,00 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doprinosa od šuma u iznosu od </a:t>
            </a:r>
            <a:r>
              <a:rPr lang="hr-HR" sz="1200" dirty="0">
                <a:solidFill>
                  <a:srgbClr val="002060"/>
                </a:solidFill>
              </a:rPr>
              <a:t>4</a:t>
            </a:r>
            <a:r>
              <a:rPr lang="hr-HR" sz="1200" dirty="0" smtClean="0">
                <a:solidFill>
                  <a:srgbClr val="002060"/>
                </a:solidFill>
              </a:rPr>
              <a:t>00,00 kn, </a:t>
            </a:r>
            <a:endParaRPr lang="hr-HR" sz="1200" dirty="0">
              <a:solidFill>
                <a:srgbClr val="002060"/>
              </a:solidFill>
            </a:endParaRPr>
          </a:p>
          <a:p>
            <a:pPr marL="628650" lvl="1" indent="-171450">
              <a:buClr>
                <a:prstClr val="white"/>
              </a:buClr>
              <a:buFont typeface="Wingdings" panose="05000000000000000000" pitchFamily="2" charset="2"/>
              <a:buChar char="ü"/>
            </a:pPr>
            <a:r>
              <a:rPr lang="hr-HR" sz="1200" dirty="0">
                <a:solidFill>
                  <a:srgbClr val="002060"/>
                </a:solidFill>
              </a:rPr>
              <a:t>komunalnog doprinosa u iznosu od </a:t>
            </a:r>
            <a:r>
              <a:rPr lang="hr-HR" sz="1200" dirty="0" smtClean="0">
                <a:solidFill>
                  <a:srgbClr val="002060"/>
                </a:solidFill>
              </a:rPr>
              <a:t>15</a:t>
            </a:r>
            <a:r>
              <a:rPr lang="hr-HR" sz="1200" dirty="0" smtClean="0">
                <a:solidFill>
                  <a:srgbClr val="002060"/>
                </a:solidFill>
              </a:rPr>
              <a:t>.000,00 kn, </a:t>
            </a:r>
            <a:r>
              <a:rPr lang="hr-HR" sz="1200" dirty="0">
                <a:solidFill>
                  <a:srgbClr val="002060"/>
                </a:solidFill>
              </a:rPr>
              <a:t>te </a:t>
            </a:r>
          </a:p>
          <a:p>
            <a:pPr marL="628650" lvl="1" indent="-171450">
              <a:buClr>
                <a:prstClr val="white"/>
              </a:buClr>
              <a:buFont typeface="Wingdings" panose="05000000000000000000" pitchFamily="2" charset="2"/>
              <a:buChar char="ü"/>
            </a:pPr>
            <a:r>
              <a:rPr lang="hr-HR" sz="1200" dirty="0">
                <a:solidFill>
                  <a:srgbClr val="002060"/>
                </a:solidFill>
              </a:rPr>
              <a:t>komunalne naknade u iznosu od </a:t>
            </a:r>
            <a:r>
              <a:rPr lang="hr-HR" sz="1200" dirty="0" smtClean="0">
                <a:solidFill>
                  <a:srgbClr val="002060"/>
                </a:solidFill>
              </a:rPr>
              <a:t>3</a:t>
            </a:r>
            <a:r>
              <a:rPr lang="hr-HR" sz="1200" dirty="0" smtClean="0">
                <a:solidFill>
                  <a:srgbClr val="002060"/>
                </a:solidFill>
              </a:rPr>
              <a:t>.000.000,00 kn.</a:t>
            </a:r>
            <a:endParaRPr lang="hr-HR" sz="1200" dirty="0">
              <a:solidFill>
                <a:srgbClr val="002060"/>
              </a:solidFill>
            </a:endParaRP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Ostali prihodi planirani su u iznosu od </a:t>
            </a:r>
            <a:r>
              <a:rPr lang="hr-HR" sz="1400" dirty="0" smtClean="0">
                <a:solidFill>
                  <a:srgbClr val="002060"/>
                </a:solidFill>
              </a:rPr>
              <a:t>172.000,00 </a:t>
            </a:r>
            <a:r>
              <a:rPr lang="hr-HR" sz="1400" dirty="0">
                <a:solidFill>
                  <a:srgbClr val="002060"/>
                </a:solidFill>
              </a:rPr>
              <a:t>kuna (</a:t>
            </a:r>
            <a:r>
              <a:rPr lang="hr-HR" sz="1200" dirty="0">
                <a:solidFill>
                  <a:srgbClr val="002060"/>
                </a:solidFill>
              </a:rPr>
              <a:t>prvenstveno se odnose na planiran iznos od </a:t>
            </a:r>
            <a:r>
              <a:rPr lang="hr-HR" sz="1200" dirty="0" smtClean="0">
                <a:solidFill>
                  <a:srgbClr val="002060"/>
                </a:solidFill>
              </a:rPr>
              <a:t>50.000,00 kn </a:t>
            </a:r>
            <a:r>
              <a:rPr lang="hr-HR" sz="1200" dirty="0">
                <a:solidFill>
                  <a:srgbClr val="002060"/>
                </a:solidFill>
              </a:rPr>
              <a:t>od građana za asfaltiranje nerazvrstanih </a:t>
            </a:r>
            <a:r>
              <a:rPr lang="hr-HR" sz="1200" dirty="0" smtClean="0">
                <a:solidFill>
                  <a:srgbClr val="002060"/>
                </a:solidFill>
              </a:rPr>
              <a:t>cesta, te prihod od građana za izmjenu </a:t>
            </a:r>
            <a:r>
              <a:rPr lang="hr-HR" sz="1200" dirty="0" smtClean="0">
                <a:solidFill>
                  <a:srgbClr val="002060"/>
                </a:solidFill>
              </a:rPr>
              <a:t>P</a:t>
            </a:r>
            <a:r>
              <a:rPr lang="hr-HR" sz="1200" dirty="0" smtClean="0">
                <a:solidFill>
                  <a:srgbClr val="002060"/>
                </a:solidFill>
              </a:rPr>
              <a:t>rostornog plana općine u iznosu od 70.000,00 kn).</a:t>
            </a:r>
            <a:endParaRPr lang="hr-HR" sz="1200" dirty="0">
              <a:solidFill>
                <a:srgbClr val="002060"/>
              </a:solidFill>
            </a:endParaRPr>
          </a:p>
          <a:p>
            <a:pPr lvl="0">
              <a:buClr>
                <a:prstClr val="white"/>
              </a:buClr>
            </a:pPr>
            <a:endParaRPr lang="hr-HR" sz="1200" dirty="0">
              <a:solidFill>
                <a:srgbClr val="002060"/>
              </a:solidFill>
            </a:endParaRPr>
          </a:p>
          <a:p>
            <a:pPr lvl="0">
              <a:buClr>
                <a:prstClr val="white"/>
              </a:buClr>
            </a:pPr>
            <a:r>
              <a:rPr lang="hr-HR" sz="1900" dirty="0">
                <a:solidFill>
                  <a:schemeClr val="tx1"/>
                </a:solidFill>
              </a:rPr>
              <a:t>Prihodi od prodaje nefinancijske imovine planirani su u iznosu od </a:t>
            </a:r>
            <a:r>
              <a:rPr lang="hr-HR" sz="1900" dirty="0" smtClean="0">
                <a:solidFill>
                  <a:schemeClr val="tx1"/>
                </a:solidFill>
              </a:rPr>
              <a:t>60</a:t>
            </a:r>
            <a:r>
              <a:rPr lang="hr-HR" sz="1900" dirty="0" smtClean="0">
                <a:solidFill>
                  <a:schemeClr val="tx1"/>
                </a:solidFill>
              </a:rPr>
              <a:t>.000,00 </a:t>
            </a:r>
            <a:r>
              <a:rPr lang="hr-HR" sz="1900" dirty="0">
                <a:solidFill>
                  <a:schemeClr val="tx1"/>
                </a:solidFill>
              </a:rPr>
              <a:t>kuna, </a:t>
            </a:r>
            <a:r>
              <a:rPr lang="hr-HR" sz="1900" dirty="0" smtClean="0">
                <a:solidFill>
                  <a:schemeClr val="tx1"/>
                </a:solidFill>
              </a:rPr>
              <a:t>odnose </a:t>
            </a:r>
            <a:r>
              <a:rPr lang="hr-HR" sz="1900" dirty="0">
                <a:solidFill>
                  <a:schemeClr val="tx1"/>
                </a:solidFill>
              </a:rPr>
              <a:t>se na:</a:t>
            </a:r>
          </a:p>
          <a:p>
            <a:pPr marL="171450" lvl="0" indent="-171450">
              <a:buClr>
                <a:prstClr val="white"/>
              </a:buClr>
              <a:buFont typeface="Wingdings" panose="05000000000000000000" pitchFamily="2" charset="2"/>
              <a:buChar char="Ø"/>
            </a:pPr>
            <a:r>
              <a:rPr lang="hr-HR" sz="1200" dirty="0" smtClean="0">
                <a:solidFill>
                  <a:srgbClr val="002060"/>
                </a:solidFill>
              </a:rPr>
              <a:t>Prihod </a:t>
            </a:r>
            <a:r>
              <a:rPr lang="hr-HR" sz="1200" dirty="0">
                <a:solidFill>
                  <a:srgbClr val="002060"/>
                </a:solidFill>
              </a:rPr>
              <a:t>od prodaje </a:t>
            </a:r>
            <a:r>
              <a:rPr lang="hr-HR" sz="1200" dirty="0" smtClean="0">
                <a:solidFill>
                  <a:srgbClr val="002060"/>
                </a:solidFill>
              </a:rPr>
              <a:t>stanova  na </a:t>
            </a:r>
            <a:r>
              <a:rPr lang="hr-HR" sz="1200" dirty="0">
                <a:solidFill>
                  <a:srgbClr val="002060"/>
                </a:solidFill>
              </a:rPr>
              <a:t>kojima postaji stanarsko pravo u iznosu od </a:t>
            </a:r>
            <a:r>
              <a:rPr lang="hr-HR" sz="1200" dirty="0" smtClean="0">
                <a:solidFill>
                  <a:srgbClr val="002060"/>
                </a:solidFill>
              </a:rPr>
              <a:t>60.000,00 kn.</a:t>
            </a:r>
            <a:endParaRPr lang="hr-HR" sz="1200" dirty="0">
              <a:solidFill>
                <a:srgbClr val="002060"/>
              </a:solidFill>
            </a:endParaRPr>
          </a:p>
          <a:p>
            <a:pPr lvl="1">
              <a:buClr>
                <a:prstClr val="white"/>
              </a:buClr>
            </a:pPr>
            <a:endParaRPr lang="hr-HR" sz="1200" dirty="0">
              <a:solidFill>
                <a:srgbClr val="002060"/>
              </a:solidFill>
            </a:endParaRPr>
          </a:p>
          <a:p>
            <a:pPr lvl="1">
              <a:buClr>
                <a:prstClr val="white"/>
              </a:buClr>
            </a:pPr>
            <a:endParaRPr lang="hr-HR" sz="1200" dirty="0">
              <a:solidFill>
                <a:srgbClr val="002060"/>
              </a:solidFill>
            </a:endParaRPr>
          </a:p>
        </p:txBody>
      </p:sp>
    </p:spTree>
    <p:extLst>
      <p:ext uri="{BB962C8B-B14F-4D97-AF65-F5344CB8AC3E}">
        <p14:creationId xmlns:p14="http://schemas.microsoft.com/office/powerpoint/2010/main" val="2649810589"/>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389617" y="1037967"/>
            <a:ext cx="10226804" cy="5820033"/>
          </a:xfrm>
        </p:spPr>
        <p:txBody>
          <a:bodyPr>
            <a:noAutofit/>
          </a:bodyPr>
          <a:lstStyle/>
          <a:p>
            <a:r>
              <a:rPr lang="hr-HR" sz="1600" dirty="0">
                <a:solidFill>
                  <a:schemeClr val="tx1"/>
                </a:solidFill>
              </a:rPr>
              <a:t>	U ukupne prihode Plana proračuna </a:t>
            </a:r>
            <a:r>
              <a:rPr lang="hr-HR" sz="1600" dirty="0" smtClean="0">
                <a:solidFill>
                  <a:schemeClr val="tx1"/>
                </a:solidFill>
              </a:rPr>
              <a:t>općine za 2022. godinu </a:t>
            </a:r>
            <a:r>
              <a:rPr lang="hr-HR" sz="1600" dirty="0">
                <a:solidFill>
                  <a:schemeClr val="tx1"/>
                </a:solidFill>
              </a:rPr>
              <a:t>uključeni su </a:t>
            </a:r>
            <a:r>
              <a:rPr lang="hr-HR" sz="1600" dirty="0" smtClean="0">
                <a:solidFill>
                  <a:schemeClr val="tx1"/>
                </a:solidFill>
              </a:rPr>
              <a:t>i vlastiti </a:t>
            </a:r>
            <a:r>
              <a:rPr lang="hr-HR" sz="1600" dirty="0">
                <a:solidFill>
                  <a:schemeClr val="tx1"/>
                </a:solidFill>
              </a:rPr>
              <a:t>prihodi i pomoći proračunskih korisnika što je zakonska obveza i to kako slijedi</a:t>
            </a:r>
            <a:r>
              <a:rPr lang="hr-HR" sz="1400" dirty="0">
                <a:solidFill>
                  <a:schemeClr val="tx1"/>
                </a:solidFill>
              </a:rPr>
              <a:t>:</a:t>
            </a:r>
          </a:p>
          <a:p>
            <a:endParaRPr lang="hr-HR" sz="1400" dirty="0">
              <a:solidFill>
                <a:schemeClr val="tx1"/>
              </a:solidFill>
            </a:endParaRPr>
          </a:p>
          <a:p>
            <a:pPr marL="171450" indent="-171450">
              <a:buFont typeface="Wingdings" panose="05000000000000000000" pitchFamily="2" charset="2"/>
              <a:buChar char="v"/>
            </a:pPr>
            <a:r>
              <a:rPr lang="hr-HR" sz="1400" dirty="0">
                <a:solidFill>
                  <a:schemeClr val="tx1"/>
                </a:solidFill>
              </a:rPr>
              <a:t>Dječji vrtić ”Balončica” </a:t>
            </a:r>
            <a:r>
              <a:rPr lang="hr-HR" sz="1400" dirty="0">
                <a:solidFill>
                  <a:srgbClr val="002060"/>
                </a:solidFill>
              </a:rPr>
              <a:t>u ukupnom iznosu od </a:t>
            </a:r>
            <a:r>
              <a:rPr lang="hr-HR" sz="1400" dirty="0" smtClean="0">
                <a:solidFill>
                  <a:srgbClr val="002060"/>
                </a:solidFill>
              </a:rPr>
              <a:t>1.188.660,00 kuna</a:t>
            </a:r>
            <a:r>
              <a:rPr lang="hr-HR" sz="1400" dirty="0">
                <a:solidFill>
                  <a:srgbClr val="002060"/>
                </a:solidFill>
              </a:rPr>
              <a:t>:</a:t>
            </a:r>
          </a:p>
          <a:p>
            <a:pPr marL="628650" lvl="1" indent="-171450">
              <a:buFont typeface="Wingdings" panose="05000000000000000000" pitchFamily="2" charset="2"/>
              <a:buChar char="Ø"/>
            </a:pPr>
            <a:r>
              <a:rPr lang="hr-HR" sz="1400" dirty="0">
                <a:solidFill>
                  <a:srgbClr val="002060"/>
                </a:solidFill>
              </a:rPr>
              <a:t>Pomoći proračunskim korisnicima iz proračuna koji im nije nadležan  u iznosu od </a:t>
            </a:r>
            <a:r>
              <a:rPr lang="hr-HR" sz="1400" dirty="0" smtClean="0">
                <a:solidFill>
                  <a:srgbClr val="002060"/>
                </a:solidFill>
              </a:rPr>
              <a:t>18</a:t>
            </a:r>
            <a:r>
              <a:rPr lang="hr-HR" sz="1400" dirty="0" smtClean="0">
                <a:solidFill>
                  <a:srgbClr val="002060"/>
                </a:solidFill>
              </a:rPr>
              <a:t>.560,00 kn,</a:t>
            </a:r>
            <a:endParaRPr lang="hr-HR" sz="1400" dirty="0">
              <a:solidFill>
                <a:srgbClr val="002060"/>
              </a:solidFill>
            </a:endParaRPr>
          </a:p>
          <a:p>
            <a:pPr marL="628650" lvl="1" indent="-171450">
              <a:buFont typeface="Wingdings" panose="05000000000000000000" pitchFamily="2" charset="2"/>
              <a:buChar char="Ø"/>
            </a:pPr>
            <a:r>
              <a:rPr lang="hr-HR" sz="1400" dirty="0">
                <a:solidFill>
                  <a:srgbClr val="002060"/>
                </a:solidFill>
              </a:rPr>
              <a:t>Prihodi od </a:t>
            </a:r>
            <a:r>
              <a:rPr lang="hr-HR" sz="1400" dirty="0" err="1">
                <a:solidFill>
                  <a:srgbClr val="002060"/>
                </a:solidFill>
              </a:rPr>
              <a:t>opskrbinina</a:t>
            </a:r>
            <a:r>
              <a:rPr lang="hr-HR" sz="1400" dirty="0">
                <a:solidFill>
                  <a:srgbClr val="002060"/>
                </a:solidFill>
              </a:rPr>
              <a:t> Dječji vrtić Balončica planirani su iznosu od </a:t>
            </a:r>
            <a:r>
              <a:rPr lang="hr-HR" sz="1400" dirty="0" smtClean="0">
                <a:solidFill>
                  <a:srgbClr val="002060"/>
                </a:solidFill>
              </a:rPr>
              <a:t>1.164.000,00 </a:t>
            </a:r>
            <a:r>
              <a:rPr lang="hr-HR" sz="1400" dirty="0" smtClean="0">
                <a:solidFill>
                  <a:srgbClr val="002060"/>
                </a:solidFill>
              </a:rPr>
              <a:t>kn,</a:t>
            </a:r>
            <a:endParaRPr lang="hr-HR" sz="1400" dirty="0">
              <a:solidFill>
                <a:srgbClr val="002060"/>
              </a:solidFill>
            </a:endParaRPr>
          </a:p>
          <a:p>
            <a:pPr marL="628650" lvl="1" indent="-171450">
              <a:buFont typeface="Wingdings" panose="05000000000000000000" pitchFamily="2" charset="2"/>
              <a:buChar char="Ø"/>
            </a:pPr>
            <a:r>
              <a:rPr lang="hr-HR" sz="1400" dirty="0">
                <a:solidFill>
                  <a:srgbClr val="002060"/>
                </a:solidFill>
              </a:rPr>
              <a:t>Ostali prihodi u iznosu od </a:t>
            </a:r>
            <a:r>
              <a:rPr lang="hr-HR" sz="1400" dirty="0" smtClean="0">
                <a:solidFill>
                  <a:srgbClr val="002060"/>
                </a:solidFill>
              </a:rPr>
              <a:t>6.100,00 </a:t>
            </a:r>
            <a:r>
              <a:rPr lang="hr-HR" sz="1400" dirty="0" smtClean="0">
                <a:solidFill>
                  <a:srgbClr val="002060"/>
                </a:solidFill>
              </a:rPr>
              <a:t>kn.</a:t>
            </a:r>
            <a:endParaRPr lang="hr-HR" sz="1400" dirty="0">
              <a:solidFill>
                <a:srgbClr val="002060"/>
              </a:solidFill>
            </a:endParaRPr>
          </a:p>
          <a:p>
            <a:pPr marL="628650" lvl="1" indent="-171450">
              <a:buFont typeface="Wingdings" panose="05000000000000000000" pitchFamily="2" charset="2"/>
              <a:buChar char="Ø"/>
            </a:pPr>
            <a:endParaRPr lang="hr-HR" sz="1400" dirty="0">
              <a:solidFill>
                <a:srgbClr val="002060"/>
              </a:solidFill>
            </a:endParaRPr>
          </a:p>
          <a:p>
            <a:pPr marL="171450" indent="-171450">
              <a:buFont typeface="Wingdings" panose="05000000000000000000" pitchFamily="2" charset="2"/>
              <a:buChar char="v"/>
            </a:pPr>
            <a:r>
              <a:rPr lang="hr-HR" sz="1400" dirty="0">
                <a:solidFill>
                  <a:schemeClr val="tx1"/>
                </a:solidFill>
              </a:rPr>
              <a:t>Narodna knjižnica Hum na Sutli </a:t>
            </a:r>
            <a:r>
              <a:rPr lang="hr-HR" sz="1400" dirty="0">
                <a:solidFill>
                  <a:srgbClr val="002060"/>
                </a:solidFill>
              </a:rPr>
              <a:t>u ukupnom iznosu od </a:t>
            </a:r>
            <a:r>
              <a:rPr lang="hr-HR" sz="1400" dirty="0" smtClean="0">
                <a:solidFill>
                  <a:srgbClr val="002060"/>
                </a:solidFill>
              </a:rPr>
              <a:t>59.010,00 </a:t>
            </a:r>
            <a:r>
              <a:rPr lang="hr-HR" sz="1400" dirty="0">
                <a:solidFill>
                  <a:srgbClr val="002060"/>
                </a:solidFill>
              </a:rPr>
              <a:t>kn:</a:t>
            </a:r>
          </a:p>
          <a:p>
            <a:pPr marL="628650" lvl="1" indent="-171450">
              <a:buFont typeface="Wingdings" panose="05000000000000000000" pitchFamily="2" charset="2"/>
              <a:buChar char="Ø"/>
            </a:pPr>
            <a:r>
              <a:rPr lang="hr-HR" sz="1400" dirty="0">
                <a:solidFill>
                  <a:srgbClr val="002060"/>
                </a:solidFill>
              </a:rPr>
              <a:t>Pomoći proračunskim korisnicima iz proračuna koji im nije nadležan  u iznosu od </a:t>
            </a:r>
            <a:r>
              <a:rPr lang="hr-HR" sz="1400" dirty="0" smtClean="0">
                <a:solidFill>
                  <a:srgbClr val="002060"/>
                </a:solidFill>
              </a:rPr>
              <a:t>57.000,00 </a:t>
            </a:r>
            <a:r>
              <a:rPr lang="hr-HR" sz="1400" dirty="0" smtClean="0">
                <a:solidFill>
                  <a:srgbClr val="002060"/>
                </a:solidFill>
              </a:rPr>
              <a:t>kn,</a:t>
            </a:r>
            <a:endParaRPr lang="hr-HR" sz="1400" dirty="0">
              <a:solidFill>
                <a:srgbClr val="002060"/>
              </a:solidFill>
            </a:endParaRPr>
          </a:p>
          <a:p>
            <a:pPr marL="628650" lvl="1" indent="-171450">
              <a:buFont typeface="Wingdings" panose="05000000000000000000" pitchFamily="2" charset="2"/>
              <a:buChar char="Ø"/>
            </a:pPr>
            <a:r>
              <a:rPr lang="hr-HR" sz="1400" dirty="0">
                <a:solidFill>
                  <a:srgbClr val="002060"/>
                </a:solidFill>
              </a:rPr>
              <a:t>Ostali prihodi u iznosu od 2.010,00 </a:t>
            </a:r>
            <a:r>
              <a:rPr lang="hr-HR" sz="1400" dirty="0" smtClean="0">
                <a:solidFill>
                  <a:srgbClr val="002060"/>
                </a:solidFill>
              </a:rPr>
              <a:t>kn.</a:t>
            </a:r>
            <a:endParaRPr lang="hr-HR" sz="1400" dirty="0">
              <a:solidFill>
                <a:srgbClr val="002060"/>
              </a:solidFill>
            </a:endParaRPr>
          </a:p>
          <a:p>
            <a:pPr lvl="1"/>
            <a:endParaRPr lang="hr-HR" sz="1400" dirty="0">
              <a:solidFill>
                <a:schemeClr val="bg1"/>
              </a:solidFill>
            </a:endParaRPr>
          </a:p>
          <a:p>
            <a:endParaRPr lang="hr-HR" dirty="0"/>
          </a:p>
          <a:p>
            <a:endParaRPr lang="hr-HR" sz="1100" dirty="0"/>
          </a:p>
        </p:txBody>
      </p:sp>
    </p:spTree>
    <p:extLst>
      <p:ext uri="{BB962C8B-B14F-4D97-AF65-F5344CB8AC3E}">
        <p14:creationId xmlns:p14="http://schemas.microsoft.com/office/powerpoint/2010/main" val="320326613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2221089" y="1854200"/>
            <a:ext cx="7134578" cy="2175166"/>
          </a:xfrm>
        </p:spPr>
        <p:txBody>
          <a:bodyPr>
            <a:normAutofit/>
          </a:bodyPr>
          <a:lstStyle/>
          <a:p>
            <a:pPr marL="285750" lvl="0" indent="-285750">
              <a:buClr>
                <a:prstClr val="white"/>
              </a:buClr>
              <a:buFont typeface="Wingdings" panose="05000000000000000000" pitchFamily="2" charset="2"/>
              <a:buChar char="Ø"/>
            </a:pPr>
            <a:r>
              <a:rPr lang="hr-HR" sz="1600" dirty="0">
                <a:solidFill>
                  <a:srgbClr val="002060"/>
                </a:solidFill>
              </a:rPr>
              <a:t>Općina Hum na Sutli                   </a:t>
            </a:r>
            <a:r>
              <a:rPr lang="hr-HR" sz="1600" dirty="0" smtClean="0">
                <a:solidFill>
                  <a:srgbClr val="002060"/>
                </a:solidFill>
              </a:rPr>
              <a:t>   planirani  višak  1.265.000,00 </a:t>
            </a:r>
            <a:r>
              <a:rPr lang="hr-HR" sz="1600" dirty="0">
                <a:solidFill>
                  <a:srgbClr val="002060"/>
                </a:solidFill>
              </a:rPr>
              <a:t>kn</a:t>
            </a:r>
          </a:p>
          <a:p>
            <a:pPr marL="285750" lvl="0" indent="-285750">
              <a:buClr>
                <a:prstClr val="white"/>
              </a:buClr>
              <a:buFont typeface="Wingdings" panose="05000000000000000000" pitchFamily="2" charset="2"/>
              <a:buChar char="Ø"/>
            </a:pPr>
            <a:r>
              <a:rPr lang="hr-HR" sz="1600" dirty="0">
                <a:solidFill>
                  <a:srgbClr val="002060"/>
                </a:solidFill>
              </a:rPr>
              <a:t>Dječji vrtić „Balončica” </a:t>
            </a:r>
            <a:r>
              <a:rPr lang="hr-HR" sz="1600" dirty="0" smtClean="0">
                <a:solidFill>
                  <a:srgbClr val="002060"/>
                </a:solidFill>
              </a:rPr>
              <a:t>                </a:t>
            </a:r>
            <a:r>
              <a:rPr lang="hr-HR" sz="1600" dirty="0" smtClean="0">
                <a:solidFill>
                  <a:srgbClr val="002060"/>
                </a:solidFill>
              </a:rPr>
              <a:t>planirani  manjak 50.000,00 </a:t>
            </a:r>
            <a:r>
              <a:rPr lang="hr-HR" sz="1600" dirty="0">
                <a:solidFill>
                  <a:srgbClr val="002060"/>
                </a:solidFill>
              </a:rPr>
              <a:t>kn</a:t>
            </a:r>
          </a:p>
          <a:p>
            <a:pPr marL="285750" lvl="0" indent="-285750">
              <a:buClr>
                <a:prstClr val="white"/>
              </a:buClr>
              <a:buFont typeface="Wingdings" panose="05000000000000000000" pitchFamily="2" charset="2"/>
              <a:buChar char="Ø"/>
            </a:pPr>
            <a:r>
              <a:rPr lang="hr-HR" sz="1600" dirty="0">
                <a:solidFill>
                  <a:srgbClr val="002060"/>
                </a:solidFill>
              </a:rPr>
              <a:t>Narodna knjižnica Hum na Sutli    </a:t>
            </a:r>
            <a:r>
              <a:rPr lang="hr-HR" sz="1600" dirty="0" smtClean="0">
                <a:solidFill>
                  <a:srgbClr val="002060"/>
                </a:solidFill>
              </a:rPr>
              <a:t>planirani  višak  500,00 </a:t>
            </a:r>
            <a:r>
              <a:rPr lang="hr-HR" sz="1600" dirty="0">
                <a:solidFill>
                  <a:srgbClr val="002060"/>
                </a:solidFill>
              </a:rPr>
              <a:t>kn</a:t>
            </a:r>
          </a:p>
        </p:txBody>
      </p:sp>
      <p:sp>
        <p:nvSpPr>
          <p:cNvPr id="4" name="Pravokutnik 3"/>
          <p:cNvSpPr/>
          <p:nvPr/>
        </p:nvSpPr>
        <p:spPr>
          <a:xfrm>
            <a:off x="778932" y="1334013"/>
            <a:ext cx="10761134" cy="369332"/>
          </a:xfrm>
          <a:prstGeom prst="rect">
            <a:avLst/>
          </a:prstGeom>
        </p:spPr>
        <p:txBody>
          <a:bodyPr wrap="square">
            <a:spAutoFit/>
          </a:bodyPr>
          <a:lstStyle/>
          <a:p>
            <a:r>
              <a:rPr lang="hr-HR" dirty="0">
                <a:ln w="3175" cmpd="sng">
                  <a:noFill/>
                </a:ln>
                <a:solidFill>
                  <a:prstClr val="white"/>
                </a:solidFill>
                <a:ea typeface="+mj-ea"/>
                <a:cs typeface="+mj-cs"/>
              </a:rPr>
              <a:t>Planirani preneseni </a:t>
            </a:r>
            <a:r>
              <a:rPr lang="hr-HR" dirty="0" smtClean="0">
                <a:ln w="3175" cmpd="sng">
                  <a:noFill/>
                </a:ln>
                <a:solidFill>
                  <a:prstClr val="white"/>
                </a:solidFill>
                <a:ea typeface="+mj-ea"/>
                <a:cs typeface="+mj-cs"/>
              </a:rPr>
              <a:t>Višak/manjak prihoda iz prethodne </a:t>
            </a:r>
            <a:r>
              <a:rPr lang="hr-HR" dirty="0">
                <a:ln w="3175" cmpd="sng">
                  <a:noFill/>
                </a:ln>
                <a:solidFill>
                  <a:prstClr val="white"/>
                </a:solidFill>
                <a:ea typeface="+mj-ea"/>
                <a:cs typeface="+mj-cs"/>
              </a:rPr>
              <a:t>godina </a:t>
            </a:r>
            <a:r>
              <a:rPr lang="hr-HR" dirty="0" smtClean="0">
                <a:ln w="3175" cmpd="sng">
                  <a:noFill/>
                </a:ln>
                <a:solidFill>
                  <a:srgbClr val="002060"/>
                </a:solidFill>
                <a:ea typeface="+mj-ea"/>
                <a:cs typeface="+mj-cs"/>
              </a:rPr>
              <a:t>u iznosu od </a:t>
            </a:r>
            <a:r>
              <a:rPr lang="hr-HR" dirty="0" smtClean="0">
                <a:ln w="3175" cmpd="sng">
                  <a:noFill/>
                </a:ln>
                <a:solidFill>
                  <a:srgbClr val="002060"/>
                </a:solidFill>
                <a:ea typeface="+mj-ea"/>
                <a:cs typeface="+mj-cs"/>
              </a:rPr>
              <a:t>1.215.500,00 kuna:</a:t>
            </a:r>
            <a:endParaRPr lang="hr-HR" dirty="0">
              <a:solidFill>
                <a:srgbClr val="002060"/>
              </a:solidFill>
            </a:endParaRPr>
          </a:p>
        </p:txBody>
      </p:sp>
    </p:spTree>
    <p:extLst>
      <p:ext uri="{BB962C8B-B14F-4D97-AF65-F5344CB8AC3E}">
        <p14:creationId xmlns:p14="http://schemas.microsoft.com/office/powerpoint/2010/main" val="18151162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par>
    </p:tnLst>
  </p:timing>
</p:sld>
</file>

<file path=ppt/theme/theme1.xml><?xml version="1.0" encoding="utf-8"?>
<a:theme xmlns:a="http://schemas.openxmlformats.org/drawingml/2006/main" name="Isječak">
  <a:themeElements>
    <a:clrScheme name="Isječa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Isječ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sječa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2235</TotalTime>
  <Words>2108</Words>
  <Application>Microsoft Office PowerPoint</Application>
  <PresentationFormat>Prilagođeno</PresentationFormat>
  <Paragraphs>281</Paragraphs>
  <Slides>20</Slides>
  <Notes>1</Notes>
  <HiddenSlides>0</HiddenSlides>
  <MMClips>0</MMClips>
  <ScaleCrop>false</ScaleCrop>
  <HeadingPairs>
    <vt:vector size="4" baseType="variant">
      <vt:variant>
        <vt:lpstr>Tema</vt:lpstr>
      </vt:variant>
      <vt:variant>
        <vt:i4>1</vt:i4>
      </vt:variant>
      <vt:variant>
        <vt:lpstr>Naslovi slajdova</vt:lpstr>
      </vt:variant>
      <vt:variant>
        <vt:i4>20</vt:i4>
      </vt:variant>
    </vt:vector>
  </HeadingPairs>
  <TitlesOfParts>
    <vt:vector size="21" baseType="lpstr">
      <vt:lpstr>Isječak</vt:lpstr>
      <vt:lpstr>Općina hum na sutli hum na sutli 175 49231 hum na sutli mb:02621223 oib: 61743726362  www.humnasutli.hr</vt:lpstr>
      <vt:lpstr> Proračun je akt kojim se procjenjuju prihodi i primici te utvrđuju rashodi i izdaci općine Hum na Sutli za proračunsku godinu, a sadrži i projekciju prihoda i primitaka te rashoda i izdataka za slijedeće dvije godine.   Proračun se odnosi na fiskalnu godinu i traje od 01. siječnja do 31. prosinca. Zakonodavni  akt kojim su regulirana sva pitanja vezana uz proračun je Zakon o proračunu („Narodne novine” br. 87/08 , 136/12 15/15).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   Treba napomenuti da proračun nije statičan akt već se sukladno zakonu može mijenjati tijekom proračunske godine. Ta izmjena se naziva Rebalans proračuna.     Procedura izmjena/rebalansa proračuna identična je proceduri njegova donošenja. </vt:lpstr>
      <vt:lpstr>Proračun sadržava:</vt:lpstr>
      <vt:lpstr>  2. Poseban dio proračuna sačinjava:   Plan rashoda i izdataka raspoređen po organizacijskim  jedinicama (odjelima) i proračunskim korisnicima iskazanih po vrstama te raspoređenih u programe koji se sastoje od aktivnosti i projekata.    Proračunski korisnici su ustanove, tijela javne vlasti kojima je JLS osnivač ili suosnivač. Financiranje proračunskih korisnika je većim dijelom iz proračuna svog/svojih osnivača ili suosnivača. Proračunski korisnici Općine Hum na Sutli su: Dječji vrtić „Balončica“ i Narodna knjižnica Hum na Sutli.  </vt:lpstr>
      <vt:lpstr>Proračun općine Hum na Sutli za 2022. godinu  Proračunski prihodi i primici:</vt:lpstr>
      <vt:lpstr>                                      PRIHODI I PRIMICI  Prihodi poslovanja općine Hum na Sutli za 2022. godinu planirani su u iznosu od 18.155.400,00 kuna, a čine ih:</vt:lpstr>
      <vt:lpstr>PowerPointova prezentacija</vt:lpstr>
      <vt:lpstr>PowerPointova prezentacija</vt:lpstr>
      <vt:lpstr>PowerPointova prezentacija</vt:lpstr>
      <vt:lpstr>   Proračun općine Hum na Sutli za 2022. godinu   </vt:lpstr>
      <vt:lpstr>Rashodi i izdaci   OPIS POSEBNOG DIJELA PRORAČUNA </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OPĆINA HUM NA SUTLI</dc:title>
  <dc:creator>Opcina</dc:creator>
  <cp:lastModifiedBy>Tatjana Gorišek Jančin &lt;racunovodstvo@humnasutli.hr&gt;</cp:lastModifiedBy>
  <cp:revision>449</cp:revision>
  <cp:lastPrinted>2018-11-15T13:06:56Z</cp:lastPrinted>
  <dcterms:created xsi:type="dcterms:W3CDTF">2018-11-10T17:10:58Z</dcterms:created>
  <dcterms:modified xsi:type="dcterms:W3CDTF">2021-11-11T13:58:50Z</dcterms:modified>
</cp:coreProperties>
</file>