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76" r:id="rId9"/>
    <p:sldId id="264" r:id="rId10"/>
    <p:sldId id="277" r:id="rId11"/>
    <p:sldId id="265" r:id="rId12"/>
    <p:sldId id="269" r:id="rId13"/>
    <p:sldId id="268" r:id="rId14"/>
    <p:sldId id="279" r:id="rId15"/>
    <p:sldId id="270" r:id="rId16"/>
    <p:sldId id="271" r:id="rId17"/>
    <p:sldId id="272" r:id="rId18"/>
    <p:sldId id="278" r:id="rId19"/>
    <p:sldId id="273" r:id="rId20"/>
    <p:sldId id="274" r:id="rId21"/>
    <p:sldId id="275" r:id="rId22"/>
  </p:sldIdLst>
  <p:sldSz cx="12192000" cy="6858000"/>
  <p:notesSz cx="6797675" cy="987266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7D6"/>
    <a:srgbClr val="006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501" autoAdjust="0"/>
  </p:normalViewPr>
  <p:slideViewPr>
    <p:cSldViewPr snapToGrid="0">
      <p:cViewPr varScale="1">
        <p:scale>
          <a:sx n="112" d="100"/>
          <a:sy n="112" d="100"/>
        </p:scale>
        <p:origin x="-510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17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5348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5348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r">
              <a:defRPr sz="1200"/>
            </a:lvl1pPr>
          </a:lstStyle>
          <a:p>
            <a:fld id="{4B109784-1242-49CB-93FF-86A56047DA7D}" type="datetimeFigureOut">
              <a:rPr lang="hr-HR" smtClean="0"/>
              <a:t>20.11.2020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15" tIns="45907" rIns="91815" bIns="45907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9768" y="4751220"/>
            <a:ext cx="5438140" cy="3887361"/>
          </a:xfrm>
          <a:prstGeom prst="rect">
            <a:avLst/>
          </a:prstGeom>
        </p:spPr>
        <p:txBody>
          <a:bodyPr vert="horz" lIns="91815" tIns="45907" rIns="91815" bIns="45907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60" cy="495347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50442" y="9377317"/>
            <a:ext cx="2945660" cy="495347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r">
              <a:defRPr sz="1200"/>
            </a:lvl1pPr>
          </a:lstStyle>
          <a:p>
            <a:fld id="{8043E68F-6E9A-4BD0-8980-A35A7ACF20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1890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3E68F-6E9A-4BD0-8980-A35A7ACF2057}" type="slidenum">
              <a:rPr lang="hr-HR" smtClean="0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6786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20.11.2020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828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20.11.2020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2030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20.11.2020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7669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20.11.2020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9960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20.11.2020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94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20.11.2020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5376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20.11.2020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356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20.11.2020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3176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20.11.2020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916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20.11.2020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888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20.11.2020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290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20.11.2020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3657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20.11.2020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6308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20.11.2020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431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20.11.2020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219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20.11.2020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785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20.11.2020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310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98AFD69-E945-4ED3-8CBF-D2C4359E0110}" type="datetimeFigureOut">
              <a:rPr lang="hr-HR" smtClean="0"/>
              <a:t>20.11.2020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09168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nacelnik@humnasutli.hr" TargetMode="External"/><Relationship Id="rId2" Type="http://schemas.openxmlformats.org/officeDocument/2006/relationships/hyperlink" Target="mailto:racunovodstvo@humnasutli.hr" TargetMode="Externa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16" y="228601"/>
            <a:ext cx="967317" cy="1270837"/>
          </a:xfrm>
          <a:prstGeom prst="rect">
            <a:avLst/>
          </a:prstGeom>
        </p:spPr>
      </p:pic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91733" y="1845734"/>
            <a:ext cx="7987696" cy="3748040"/>
          </a:xfrm>
        </p:spPr>
        <p:txBody>
          <a:bodyPr>
            <a:normAutofit/>
          </a:bodyPr>
          <a:lstStyle/>
          <a:p>
            <a:pPr algn="ctr"/>
            <a:endParaRPr lang="hr-H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hr-HR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OPĆINA HUM NA SUTLI</a:t>
            </a:r>
            <a:endParaRPr lang="hr-H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hr-HR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VODIČ ZA GRAĐANE UZ PRORAČUN ZA </a:t>
            </a:r>
          </a:p>
          <a:p>
            <a:pPr algn="ctr"/>
            <a:r>
              <a:rPr lang="hr-H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2021. </a:t>
            </a:r>
            <a:r>
              <a:rPr lang="hr-HR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GODINU</a:t>
            </a: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48733" y="1659466"/>
            <a:ext cx="1896534" cy="1257905"/>
          </a:xfrm>
        </p:spPr>
        <p:txBody>
          <a:bodyPr>
            <a:noAutofit/>
          </a:bodyPr>
          <a:lstStyle/>
          <a:p>
            <a:r>
              <a:rPr lang="hr-HR" sz="1200" dirty="0">
                <a:solidFill>
                  <a:srgbClr val="002060"/>
                </a:solidFill>
              </a:rPr>
              <a:t>Općina hum na </a:t>
            </a:r>
            <a:r>
              <a:rPr lang="hr-HR" sz="1200" dirty="0" err="1">
                <a:solidFill>
                  <a:srgbClr val="002060"/>
                </a:solidFill>
              </a:rPr>
              <a:t>sutli</a:t>
            </a:r>
            <a:r>
              <a:rPr lang="hr-HR" sz="1200" dirty="0">
                <a:solidFill>
                  <a:srgbClr val="002060"/>
                </a:solidFill>
              </a:rPr>
              <a:t/>
            </a:r>
            <a:br>
              <a:rPr lang="hr-HR" sz="1200" dirty="0">
                <a:solidFill>
                  <a:srgbClr val="002060"/>
                </a:solidFill>
              </a:rPr>
            </a:br>
            <a:r>
              <a:rPr lang="hr-HR" sz="1200" dirty="0">
                <a:solidFill>
                  <a:srgbClr val="002060"/>
                </a:solidFill>
              </a:rPr>
              <a:t>hum na </a:t>
            </a:r>
            <a:r>
              <a:rPr lang="hr-HR" sz="1200" dirty="0" err="1">
                <a:solidFill>
                  <a:srgbClr val="002060"/>
                </a:solidFill>
              </a:rPr>
              <a:t>sutli</a:t>
            </a:r>
            <a:r>
              <a:rPr lang="hr-HR" sz="1200" dirty="0">
                <a:solidFill>
                  <a:srgbClr val="002060"/>
                </a:solidFill>
              </a:rPr>
              <a:t> 175</a:t>
            </a:r>
            <a:br>
              <a:rPr lang="hr-HR" sz="1200" dirty="0">
                <a:solidFill>
                  <a:srgbClr val="002060"/>
                </a:solidFill>
              </a:rPr>
            </a:br>
            <a:r>
              <a:rPr lang="hr-HR" sz="1200" dirty="0">
                <a:solidFill>
                  <a:srgbClr val="002060"/>
                </a:solidFill>
              </a:rPr>
              <a:t>49231 hum na </a:t>
            </a:r>
            <a:r>
              <a:rPr lang="hr-HR" sz="1200" dirty="0" err="1">
                <a:solidFill>
                  <a:srgbClr val="002060"/>
                </a:solidFill>
              </a:rPr>
              <a:t>sutli</a:t>
            </a:r>
            <a:r>
              <a:rPr lang="hr-HR" sz="1200" dirty="0">
                <a:solidFill>
                  <a:srgbClr val="002060"/>
                </a:solidFill>
              </a:rPr>
              <a:t/>
            </a:r>
            <a:br>
              <a:rPr lang="hr-HR" sz="1200" dirty="0">
                <a:solidFill>
                  <a:srgbClr val="002060"/>
                </a:solidFill>
              </a:rPr>
            </a:br>
            <a:r>
              <a:rPr lang="hr-HR" sz="1200" dirty="0" err="1">
                <a:solidFill>
                  <a:srgbClr val="002060"/>
                </a:solidFill>
              </a:rPr>
              <a:t>mb</a:t>
            </a:r>
            <a:r>
              <a:rPr lang="hr-HR" sz="1200" dirty="0">
                <a:solidFill>
                  <a:srgbClr val="002060"/>
                </a:solidFill>
              </a:rPr>
              <a:t>:02621223</a:t>
            </a:r>
            <a:br>
              <a:rPr lang="hr-HR" sz="1200" dirty="0">
                <a:solidFill>
                  <a:srgbClr val="002060"/>
                </a:solidFill>
              </a:rPr>
            </a:br>
            <a:r>
              <a:rPr lang="hr-HR" sz="1200" dirty="0" err="1">
                <a:solidFill>
                  <a:srgbClr val="002060"/>
                </a:solidFill>
              </a:rPr>
              <a:t>oib</a:t>
            </a:r>
            <a:r>
              <a:rPr lang="hr-HR" sz="1200" dirty="0">
                <a:solidFill>
                  <a:srgbClr val="002060"/>
                </a:solidFill>
              </a:rPr>
              <a:t>: 61743726362</a:t>
            </a:r>
            <a:br>
              <a:rPr lang="hr-HR" sz="1200" dirty="0">
                <a:solidFill>
                  <a:srgbClr val="002060"/>
                </a:solidFill>
              </a:rPr>
            </a:br>
            <a:r>
              <a:rPr lang="hr-HR" sz="1200" dirty="0">
                <a:solidFill>
                  <a:srgbClr val="002060"/>
                </a:solidFill>
              </a:rPr>
              <a:t> </a:t>
            </a:r>
            <a:r>
              <a:rPr lang="hr-HR" sz="1200" u="sng" cap="none" dirty="0">
                <a:solidFill>
                  <a:srgbClr val="002060"/>
                </a:solidFill>
              </a:rPr>
              <a:t>www.humnasutli.hr</a:t>
            </a:r>
          </a:p>
        </p:txBody>
      </p:sp>
    </p:spTree>
    <p:extLst>
      <p:ext uri="{BB962C8B-B14F-4D97-AF65-F5344CB8AC3E}">
        <p14:creationId xmlns:p14="http://schemas.microsoft.com/office/powerpoint/2010/main" val="379012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5000">
        <p14:ripple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7237" y="744160"/>
            <a:ext cx="10810497" cy="1859973"/>
          </a:xfrm>
        </p:spPr>
        <p:txBody>
          <a:bodyPr>
            <a:normAutofit/>
          </a:bodyPr>
          <a:lstStyle/>
          <a:p>
            <a:pPr algn="just"/>
            <a:r>
              <a:rPr lang="hr-HR" sz="1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Primitak od kreditnog </a:t>
            </a:r>
            <a:r>
              <a:rPr lang="hr-HR" sz="1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zaduživanja općine Hum na Sutli </a:t>
            </a:r>
            <a:r>
              <a:rPr lang="hr-HR" sz="1600" cap="none" dirty="0" smtClean="0">
                <a:solidFill>
                  <a:srgbClr val="002060"/>
                </a:solidFill>
              </a:rPr>
              <a:t>za izgradnju pomoćnog objekta uz nogometno igralište u </a:t>
            </a:r>
            <a:r>
              <a:rPr lang="hr-HR" sz="1600" cap="none" dirty="0" err="1" smtClean="0">
                <a:solidFill>
                  <a:srgbClr val="002060"/>
                </a:solidFill>
              </a:rPr>
              <a:t>Lastinama</a:t>
            </a:r>
            <a:r>
              <a:rPr lang="hr-HR" sz="1600" cap="none" dirty="0" smtClean="0">
                <a:solidFill>
                  <a:srgbClr val="002060"/>
                </a:solidFill>
              </a:rPr>
              <a:t> u iznosu od 4.000.000,00 </a:t>
            </a:r>
            <a:r>
              <a:rPr lang="hr-HR" sz="1600" cap="none" dirty="0" smtClean="0">
                <a:solidFill>
                  <a:srgbClr val="002060"/>
                </a:solidFill>
              </a:rPr>
              <a:t>kuna.</a:t>
            </a:r>
            <a:endParaRPr lang="hr-HR" sz="1600" dirty="0">
              <a:solidFill>
                <a:srgbClr val="002060"/>
              </a:solidFill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678289" y="3581401"/>
            <a:ext cx="6465712" cy="2649298"/>
          </a:xfrm>
        </p:spPr>
        <p:txBody>
          <a:bodyPr>
            <a:normAutofit/>
          </a:bodyPr>
          <a:lstStyle/>
          <a:p>
            <a:pPr marL="285750" lvl="0" indent="-285750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hr-HR" sz="1600" dirty="0">
                <a:solidFill>
                  <a:srgbClr val="002060"/>
                </a:solidFill>
              </a:rPr>
              <a:t>Općina Hum na Sutli                    </a:t>
            </a:r>
            <a:r>
              <a:rPr lang="hr-HR" sz="1600" dirty="0" smtClean="0">
                <a:solidFill>
                  <a:srgbClr val="002060"/>
                </a:solidFill>
              </a:rPr>
              <a:t>  14.500,00 </a:t>
            </a:r>
            <a:r>
              <a:rPr lang="hr-HR" sz="1600" dirty="0">
                <a:solidFill>
                  <a:srgbClr val="002060"/>
                </a:solidFill>
              </a:rPr>
              <a:t>kn</a:t>
            </a:r>
          </a:p>
          <a:p>
            <a:pPr marL="285750" lvl="0" indent="-285750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hr-HR" sz="1600" dirty="0">
                <a:solidFill>
                  <a:srgbClr val="002060"/>
                </a:solidFill>
              </a:rPr>
              <a:t>Dječji vrtić „Balončica”                 </a:t>
            </a:r>
            <a:r>
              <a:rPr lang="hr-HR" sz="1600" dirty="0" smtClean="0">
                <a:solidFill>
                  <a:srgbClr val="002060"/>
                </a:solidFill>
              </a:rPr>
              <a:t> 10.000,00 </a:t>
            </a:r>
            <a:r>
              <a:rPr lang="hr-HR" sz="1600" dirty="0">
                <a:solidFill>
                  <a:srgbClr val="002060"/>
                </a:solidFill>
              </a:rPr>
              <a:t>kn</a:t>
            </a:r>
          </a:p>
          <a:p>
            <a:pPr marL="285750" lvl="0" indent="-285750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hr-HR" sz="1600" dirty="0">
                <a:solidFill>
                  <a:srgbClr val="002060"/>
                </a:solidFill>
              </a:rPr>
              <a:t>Narodna knjižnica Hum na Sutli      4.500,00 kn</a:t>
            </a:r>
          </a:p>
        </p:txBody>
      </p:sp>
      <p:sp>
        <p:nvSpPr>
          <p:cNvPr id="4" name="Pravokutnik 3"/>
          <p:cNvSpPr/>
          <p:nvPr/>
        </p:nvSpPr>
        <p:spPr>
          <a:xfrm>
            <a:off x="711200" y="3518413"/>
            <a:ext cx="97197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ln w="3175" cmpd="sng">
                  <a:noFill/>
                </a:ln>
                <a:solidFill>
                  <a:prstClr val="white"/>
                </a:solidFill>
                <a:ea typeface="+mj-ea"/>
                <a:cs typeface="+mj-cs"/>
              </a:rPr>
              <a:t>Planirani preneseni Višak poslovanja iz prethodnih godina </a:t>
            </a:r>
            <a:r>
              <a:rPr lang="hr-HR" dirty="0" smtClean="0">
                <a:ln w="3175" cmpd="sng">
                  <a:noFill/>
                </a:ln>
                <a:solidFill>
                  <a:srgbClr val="002060"/>
                </a:solidFill>
                <a:ea typeface="+mj-ea"/>
                <a:cs typeface="+mj-cs"/>
              </a:rPr>
              <a:t>u iznosu od 29.000,00 </a:t>
            </a:r>
            <a:r>
              <a:rPr lang="hr-HR" dirty="0">
                <a:ln w="3175" cmpd="sng">
                  <a:noFill/>
                </a:ln>
                <a:solidFill>
                  <a:srgbClr val="002060"/>
                </a:solidFill>
                <a:ea typeface="+mj-ea"/>
                <a:cs typeface="+mj-cs"/>
              </a:rPr>
              <a:t>kuna</a:t>
            </a:r>
            <a:endParaRPr lang="hr-H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1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0000">
        <p14:ripple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25513" y="357369"/>
            <a:ext cx="8488651" cy="485919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200" dirty="0"/>
              <a:t/>
            </a:r>
            <a:br>
              <a:rPr lang="pl-PL" sz="2200" dirty="0"/>
            </a:br>
            <a:r>
              <a:rPr lang="pl-PL" sz="2200" dirty="0"/>
              <a:t/>
            </a:r>
            <a:br>
              <a:rPr lang="pl-PL" sz="2200" dirty="0"/>
            </a:br>
            <a:r>
              <a:rPr lang="pl-PL" sz="2200" dirty="0"/>
              <a:t/>
            </a:r>
            <a:br>
              <a:rPr lang="pl-PL" sz="2200" dirty="0"/>
            </a:b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Proračun općine Hum na Sutli za 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2021. </a:t>
            </a: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godinu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dirty="0"/>
              <a:t/>
            </a:r>
            <a:br>
              <a:rPr lang="pl-PL" dirty="0"/>
            </a:b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257602" y="435264"/>
            <a:ext cx="4649787" cy="576262"/>
          </a:xfrm>
        </p:spPr>
        <p:txBody>
          <a:bodyPr/>
          <a:lstStyle/>
          <a:p>
            <a:pPr algn="r"/>
            <a:r>
              <a:rPr lang="hr-HR" sz="1800" dirty="0"/>
              <a:t>Proračunski rashodi i izdaci:</a:t>
            </a:r>
          </a:p>
        </p:txBody>
      </p:sp>
      <p:graphicFrame>
        <p:nvGraphicFramePr>
          <p:cNvPr id="8" name="Rezervirano mjesto sadržaja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1876384"/>
              </p:ext>
            </p:extLst>
          </p:nvPr>
        </p:nvGraphicFramePr>
        <p:xfrm>
          <a:off x="1670195" y="1079259"/>
          <a:ext cx="7202872" cy="5613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0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9777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530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44041"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/>
                        <a:t>Rashodi i izdaci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/>
                        <a:t>Iznos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/>
                        <a:t>U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4320">
                <a:tc>
                  <a:txBody>
                    <a:bodyPr/>
                    <a:lstStyle/>
                    <a:p>
                      <a:r>
                        <a:rPr lang="hr-HR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Rashodi tekući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hr-HR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13.282.570,00 </a:t>
                      </a:r>
                      <a:r>
                        <a:rPr lang="hr-HR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56,46 </a:t>
                      </a:r>
                      <a:r>
                        <a:rPr lang="hr-HR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7160">
                <a:tc>
                  <a:txBody>
                    <a:bodyPr/>
                    <a:lstStyle/>
                    <a:p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&gt; Rashodi za</a:t>
                      </a:r>
                      <a:r>
                        <a:rPr lang="hr-HR" sz="1100" baseline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hr-HR" sz="1100" baseline="0" dirty="0" smtClean="0">
                          <a:solidFill>
                            <a:srgbClr val="002060"/>
                          </a:solidFill>
                          <a:effectLst/>
                        </a:rPr>
                        <a:t>zaposlene </a:t>
                      </a:r>
                      <a:endParaRPr lang="hr-HR" sz="11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hr-HR" sz="1100" dirty="0" smtClean="0">
                          <a:solidFill>
                            <a:srgbClr val="002060"/>
                          </a:solidFill>
                          <a:effectLst/>
                        </a:rPr>
                        <a:t>4.009.846,00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solidFill>
                            <a:srgbClr val="002060"/>
                          </a:solidFill>
                        </a:rPr>
                        <a:t>17,04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7160">
                <a:tc>
                  <a:txBody>
                    <a:bodyPr/>
                    <a:lstStyle/>
                    <a:p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&gt; Materijalni rashodi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solidFill>
                            <a:srgbClr val="002060"/>
                          </a:solidFill>
                          <a:effectLst/>
                        </a:rPr>
                        <a:t>5.325.264,00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solidFill>
                            <a:srgbClr val="002060"/>
                          </a:solidFill>
                        </a:rPr>
                        <a:t>22,64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7160">
                <a:tc>
                  <a:txBody>
                    <a:bodyPr/>
                    <a:lstStyle/>
                    <a:p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&gt; Financijski rashodi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solidFill>
                            <a:srgbClr val="002060"/>
                          </a:solidFill>
                          <a:effectLst/>
                        </a:rPr>
                        <a:t>158.260,00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solidFill>
                            <a:srgbClr val="002060"/>
                          </a:solidFill>
                        </a:rPr>
                        <a:t>0,67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7160">
                <a:tc>
                  <a:txBody>
                    <a:bodyPr/>
                    <a:lstStyle/>
                    <a:p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&gt; Subvencije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hr-HR" sz="1100" dirty="0" smtClean="0">
                          <a:solidFill>
                            <a:srgbClr val="002060"/>
                          </a:solidFill>
                          <a:effectLst/>
                        </a:rPr>
                        <a:t>20.000,00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solidFill>
                            <a:srgbClr val="002060"/>
                          </a:solidFill>
                        </a:rPr>
                        <a:t>0,51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9418">
                <a:tc>
                  <a:txBody>
                    <a:bodyPr/>
                    <a:lstStyle/>
                    <a:p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&gt; Pomoći dane u inozemstvo i unutar općeg proračuna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solidFill>
                            <a:srgbClr val="002060"/>
                          </a:solidFill>
                          <a:effectLst/>
                        </a:rPr>
                        <a:t>540.000,00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solidFill>
                            <a:srgbClr val="002060"/>
                          </a:solidFill>
                        </a:rPr>
                        <a:t>2,30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9543">
                <a:tc>
                  <a:txBody>
                    <a:bodyPr/>
                    <a:lstStyle/>
                    <a:p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&gt; Naknade građanima i kućanstvima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hr-HR" sz="1100" dirty="0" smtClean="0">
                          <a:solidFill>
                            <a:srgbClr val="002060"/>
                          </a:solidFill>
                          <a:effectLst/>
                        </a:rPr>
                        <a:t>1.236.000,00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solidFill>
                            <a:srgbClr val="002060"/>
                          </a:solidFill>
                        </a:rPr>
                        <a:t>5,25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47160">
                <a:tc>
                  <a:txBody>
                    <a:bodyPr/>
                    <a:lstStyle/>
                    <a:p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&gt; Ostali rashodi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solidFill>
                            <a:srgbClr val="002060"/>
                          </a:solidFill>
                          <a:effectLst/>
                        </a:rPr>
                        <a:t>1.893.200,00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solidFill>
                            <a:srgbClr val="002060"/>
                          </a:solidFill>
                        </a:rPr>
                        <a:t>8,05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94320">
                <a:tc>
                  <a:txBody>
                    <a:bodyPr/>
                    <a:lstStyle/>
                    <a:p>
                      <a:r>
                        <a:rPr lang="hr-HR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Rashodi za nabavu nefinancijske imovine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9.978.500,00 </a:t>
                      </a:r>
                      <a:r>
                        <a:rPr lang="hr-HR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42,</a:t>
                      </a:r>
                      <a:r>
                        <a:rPr lang="hr-HR" sz="11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42</a:t>
                      </a:r>
                      <a:r>
                        <a:rPr lang="hr-HR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hr-HR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98496">
                <a:tc>
                  <a:txBody>
                    <a:bodyPr/>
                    <a:lstStyle/>
                    <a:p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&gt; Rashodi za nabavu </a:t>
                      </a:r>
                      <a:r>
                        <a:rPr lang="hr-HR" sz="1100" dirty="0" err="1">
                          <a:solidFill>
                            <a:srgbClr val="002060"/>
                          </a:solidFill>
                          <a:effectLst/>
                        </a:rPr>
                        <a:t>neproizvedene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 dugotrajne imovine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hr-HR" sz="1100" dirty="0" smtClean="0">
                          <a:solidFill>
                            <a:srgbClr val="002060"/>
                          </a:solidFill>
                          <a:effectLst/>
                        </a:rPr>
                        <a:t>1.253.000,00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solidFill>
                            <a:srgbClr val="002060"/>
                          </a:solidFill>
                        </a:rPr>
                        <a:t>5,33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57312">
                <a:tc>
                  <a:txBody>
                    <a:bodyPr/>
                    <a:lstStyle/>
                    <a:p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&gt; Rashodi za nabavu proizvedene dugotrajne imovine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solidFill>
                            <a:srgbClr val="002060"/>
                          </a:solidFill>
                          <a:effectLst/>
                        </a:rPr>
                        <a:t>8.321.500,00</a:t>
                      </a:r>
                      <a:r>
                        <a:rPr lang="hr-HR" sz="11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solidFill>
                            <a:srgbClr val="002060"/>
                          </a:solidFill>
                        </a:rPr>
                        <a:t>35,37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47160">
                <a:tc>
                  <a:txBody>
                    <a:bodyPr/>
                    <a:lstStyle/>
                    <a:p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&gt; Dodatna ulaganja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solidFill>
                            <a:srgbClr val="002060"/>
                          </a:solidFill>
                          <a:effectLst/>
                        </a:rPr>
                        <a:t>404.000,00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solidFill>
                            <a:srgbClr val="002060"/>
                          </a:solidFill>
                          <a:effectLst/>
                        </a:rPr>
                        <a:t>1,72 </a:t>
                      </a:r>
                      <a:r>
                        <a:rPr lang="hr-HR" sz="1100" baseline="0" dirty="0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hr-HR" sz="11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65243">
                <a:tc>
                  <a:txBody>
                    <a:bodyPr/>
                    <a:lstStyle/>
                    <a:p>
                      <a:pPr algn="just"/>
                      <a:r>
                        <a:rPr lang="pl-PL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Izdaci za financijsku imovinu i otplate zajmova</a:t>
                      </a:r>
                      <a:endParaRPr lang="hr-HR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264.000,00 </a:t>
                      </a:r>
                      <a:r>
                        <a:rPr lang="hr-HR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hr-HR" sz="1100" dirty="0"/>
                    </a:p>
                    <a:p>
                      <a:pPr algn="r"/>
                      <a:r>
                        <a:rPr lang="hr-HR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1,12</a:t>
                      </a:r>
                      <a:r>
                        <a:rPr lang="hr-HR" sz="11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hr-HR" sz="11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</a:t>
                      </a:r>
                      <a:endParaRPr lang="hr-HR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61699">
                <a:tc>
                  <a:txBody>
                    <a:bodyPr/>
                    <a:lstStyle/>
                    <a:p>
                      <a:r>
                        <a:rPr lang="hr-HR" sz="1100" dirty="0">
                          <a:solidFill>
                            <a:srgbClr val="002060"/>
                          </a:solidFill>
                        </a:rPr>
                        <a:t>&gt; </a:t>
                      </a:r>
                      <a:r>
                        <a:rPr lang="pl-PL" sz="1100" dirty="0">
                          <a:solidFill>
                            <a:srgbClr val="002060"/>
                          </a:solidFill>
                        </a:rPr>
                        <a:t>Izdaci za otplatu glavnice primljenih kredita i zajmova</a:t>
                      </a:r>
                      <a:endParaRPr lang="hr-HR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/>
                        <a:t>264.000,00 </a:t>
                      </a:r>
                      <a:r>
                        <a:rPr lang="hr-HR" sz="1100" dirty="0"/>
                        <a:t>kn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/>
                        <a:t>1,12 </a:t>
                      </a:r>
                      <a:r>
                        <a:rPr lang="hr-HR" sz="1100" dirty="0"/>
                        <a:t>%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494320">
                <a:tc>
                  <a:txBody>
                    <a:bodyPr/>
                    <a:lstStyle/>
                    <a:p>
                      <a:pPr algn="r"/>
                      <a:r>
                        <a:rPr lang="hr-HR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UKUPNO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23.525.070,00 </a:t>
                      </a:r>
                      <a:r>
                        <a:rPr lang="hr-HR" sz="11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hr-HR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0530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5000">
        <p14:ripple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0867" y="321734"/>
            <a:ext cx="8678333" cy="508000"/>
          </a:xfrm>
        </p:spPr>
        <p:txBody>
          <a:bodyPr>
            <a:noAutofit/>
          </a:bodyPr>
          <a:lstStyle/>
          <a:p>
            <a:pPr algn="ctr"/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Rashodi i izdaci</a:t>
            </a:r>
            <a:b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OPIS </a:t>
            </a:r>
            <a:r>
              <a:rPr lang="hr-H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POSEBNOG DIJELA PRORAČUNA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3107" y="1094950"/>
            <a:ext cx="10721365" cy="5673436"/>
          </a:xfrm>
        </p:spPr>
        <p:txBody>
          <a:bodyPr>
            <a:normAutofit fontScale="550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hr-HR" sz="3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Razdjel: 001 OPĆE JAVNE USLUGE planirana sredstva u iznosu od  </a:t>
            </a:r>
            <a:r>
              <a:rPr lang="hr-HR" sz="3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19.644.900,00 </a:t>
            </a:r>
            <a:r>
              <a:rPr lang="hr-HR" sz="3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kuna</a:t>
            </a:r>
          </a:p>
          <a:p>
            <a:pPr marL="0" indent="0" algn="just">
              <a:buNone/>
            </a:pPr>
            <a:endParaRPr lang="hr-HR" sz="3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5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1001 PRIPREME I DONOŠENJE AKATA IZ DJELOKRUGA TIJELA planirani rashodi u iznosu od  </a:t>
            </a:r>
            <a:r>
              <a:rPr lang="hr-HR" sz="25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2.191.600,00 </a:t>
            </a:r>
            <a:r>
              <a:rPr lang="hr-HR" sz="25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kuna odnose se na</a:t>
            </a:r>
          </a:p>
          <a:p>
            <a:pPr lvl="1" indent="-172800" algn="just">
              <a:lnSpc>
                <a:spcPct val="108000"/>
              </a:lnSpc>
              <a:buFont typeface="Wingdings" panose="05000000000000000000" pitchFamily="2" charset="2"/>
              <a:buChar char="ü"/>
            </a:pPr>
            <a:r>
              <a:rPr lang="pl-PL" sz="2200" dirty="0">
                <a:solidFill>
                  <a:srgbClr val="002060"/>
                </a:solidFill>
              </a:rPr>
              <a:t>Rashode za zaposlene i općinskog načelnika koji su planirani u iznosu od </a:t>
            </a:r>
            <a:r>
              <a:rPr lang="hr-HR" sz="2200" dirty="0">
                <a:solidFill>
                  <a:srgbClr val="002060"/>
                </a:solidFill>
              </a:rPr>
              <a:t>1.298.500,00 kn,</a:t>
            </a:r>
          </a:p>
          <a:p>
            <a:pPr lvl="1" indent="-172800" algn="just">
              <a:lnSpc>
                <a:spcPct val="108000"/>
              </a:lnSpc>
              <a:buFont typeface="Wingdings" panose="05000000000000000000" pitchFamily="2" charset="2"/>
              <a:buChar char="ü"/>
            </a:pPr>
            <a:r>
              <a:rPr lang="pl-PL" sz="2200" dirty="0">
                <a:solidFill>
                  <a:srgbClr val="002060"/>
                </a:solidFill>
              </a:rPr>
              <a:t>Materijalni rashodi planirani u iznosu od </a:t>
            </a:r>
            <a:r>
              <a:rPr lang="pl-PL" sz="2200" dirty="0" smtClean="0">
                <a:solidFill>
                  <a:srgbClr val="002060"/>
                </a:solidFill>
              </a:rPr>
              <a:t>672</a:t>
            </a:r>
            <a:r>
              <a:rPr lang="hr-HR" sz="2200" dirty="0" smtClean="0">
                <a:solidFill>
                  <a:srgbClr val="002060"/>
                </a:solidFill>
              </a:rPr>
              <a:t>.100,00 </a:t>
            </a:r>
            <a:r>
              <a:rPr lang="hr-HR" sz="2200" dirty="0">
                <a:solidFill>
                  <a:srgbClr val="002060"/>
                </a:solidFill>
              </a:rPr>
              <a:t>kn, a čine ih rashodi za računalne usluge, premije osiguranja, troškovi telefona i poštarina, usluge promidžbe i informiranja, rashode za energiju svih objekata,  bankarske usluge, pristojbe i naknade,</a:t>
            </a:r>
          </a:p>
          <a:p>
            <a:pPr lvl="1" indent="-172800" algn="just">
              <a:lnSpc>
                <a:spcPct val="108000"/>
              </a:lnSpc>
              <a:buFont typeface="Wingdings" panose="05000000000000000000" pitchFamily="2" charset="2"/>
              <a:buChar char="ü"/>
            </a:pPr>
            <a:r>
              <a:rPr lang="pl-PL" sz="2200" dirty="0">
                <a:solidFill>
                  <a:srgbClr val="002060"/>
                </a:solidFill>
              </a:rPr>
              <a:t>Rashodi za nabavu uredske opreme, ulaganje u računalne programe planirani su u iznosu od </a:t>
            </a:r>
            <a:r>
              <a:rPr lang="hr-HR" sz="2200" dirty="0">
                <a:solidFill>
                  <a:srgbClr val="002060"/>
                </a:solidFill>
              </a:rPr>
              <a:t>46.000,00 kn,</a:t>
            </a:r>
          </a:p>
          <a:p>
            <a:pPr lvl="1" indent="-172800" algn="just">
              <a:lnSpc>
                <a:spcPct val="108000"/>
              </a:lnSpc>
              <a:buFont typeface="Wingdings" panose="05000000000000000000" pitchFamily="2" charset="2"/>
              <a:buChar char="ü"/>
            </a:pPr>
            <a:r>
              <a:rPr lang="hr-HR" sz="2200" dirty="0">
                <a:solidFill>
                  <a:srgbClr val="002060"/>
                </a:solidFill>
              </a:rPr>
              <a:t>Rashodi za intelektualne usluge planirani su u iznosu od </a:t>
            </a:r>
            <a:r>
              <a:rPr lang="hr-HR" sz="2200" dirty="0" smtClean="0">
                <a:solidFill>
                  <a:srgbClr val="002060"/>
                </a:solidFill>
              </a:rPr>
              <a:t>175.000,00 </a:t>
            </a:r>
            <a:r>
              <a:rPr lang="hr-HR" sz="2200" dirty="0">
                <a:solidFill>
                  <a:srgbClr val="002060"/>
                </a:solidFill>
              </a:rPr>
              <a:t>kn odnose se na </a:t>
            </a:r>
            <a:r>
              <a:rPr lang="da-DK" sz="2200" dirty="0">
                <a:solidFill>
                  <a:srgbClr val="002060"/>
                </a:solidFill>
              </a:rPr>
              <a:t>odvjetničke usluge, projekt</a:t>
            </a:r>
            <a:r>
              <a:rPr lang="hr-HR" sz="2200" dirty="0">
                <a:solidFill>
                  <a:srgbClr val="002060"/>
                </a:solidFill>
              </a:rPr>
              <a:t>e</a:t>
            </a:r>
            <a:r>
              <a:rPr lang="da-DK" sz="2200" dirty="0">
                <a:solidFill>
                  <a:srgbClr val="002060"/>
                </a:solidFill>
              </a:rPr>
              <a:t> koji nisu drugdje svrstani, geodetsko- katastarske usluge</a:t>
            </a:r>
            <a:r>
              <a:rPr lang="hr-HR" sz="2200" dirty="0">
                <a:solidFill>
                  <a:srgbClr val="002060"/>
                </a:solidFill>
              </a:rPr>
              <a:t>.</a:t>
            </a:r>
          </a:p>
          <a:p>
            <a:pPr marL="0" indent="0" algn="just">
              <a:buNone/>
            </a:pPr>
            <a:endParaRPr lang="hr-HR" sz="15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5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1002  TIJELA I KOMISIJE </a:t>
            </a:r>
            <a:r>
              <a:rPr lang="pl-PL" sz="25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planirani rashodi u iznosu od </a:t>
            </a:r>
            <a:r>
              <a:rPr lang="pl-PL" sz="25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652.000,00 </a:t>
            </a:r>
            <a:r>
              <a:rPr lang="pl-PL" sz="25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kuna, a odnose se na</a:t>
            </a:r>
            <a:endParaRPr lang="hr-HR" sz="25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indent="-172800" algn="just">
              <a:lnSpc>
                <a:spcPct val="108000"/>
              </a:lnSpc>
              <a:buFont typeface="Wingdings" panose="05000000000000000000" pitchFamily="2" charset="2"/>
              <a:buChar char="ü"/>
            </a:pPr>
            <a:r>
              <a:rPr lang="hr-HR" sz="2200" dirty="0">
                <a:solidFill>
                  <a:srgbClr val="002060"/>
                </a:solidFill>
              </a:rPr>
              <a:t>Rashodi za redovnu djelatnost općinskog vijeća i radnih tijela planirani su iznosu od 170.000,00 kn</a:t>
            </a:r>
            <a:r>
              <a:rPr lang="hr-HR" sz="2200" dirty="0" smtClean="0">
                <a:solidFill>
                  <a:srgbClr val="002060"/>
                </a:solidFill>
              </a:rPr>
              <a:t>,</a:t>
            </a:r>
          </a:p>
          <a:p>
            <a:pPr lvl="1" indent="-172800" algn="just">
              <a:lnSpc>
                <a:spcPct val="108000"/>
              </a:lnSpc>
              <a:buFont typeface="Wingdings" panose="05000000000000000000" pitchFamily="2" charset="2"/>
              <a:buChar char="ü"/>
            </a:pPr>
            <a:r>
              <a:rPr lang="hr-HR" sz="2200" dirty="0">
                <a:solidFill>
                  <a:srgbClr val="002060"/>
                </a:solidFill>
              </a:rPr>
              <a:t>Rashodi za </a:t>
            </a:r>
            <a:r>
              <a:rPr lang="hr-HR" sz="2200" dirty="0" smtClean="0">
                <a:solidFill>
                  <a:srgbClr val="002060"/>
                </a:solidFill>
              </a:rPr>
              <a:t>troškove provedbe lokalnih izbora planirani su </a:t>
            </a:r>
            <a:r>
              <a:rPr lang="hr-HR" sz="2200" dirty="0">
                <a:solidFill>
                  <a:srgbClr val="002060"/>
                </a:solidFill>
              </a:rPr>
              <a:t>iznosu od </a:t>
            </a:r>
            <a:r>
              <a:rPr lang="hr-HR" sz="2200" dirty="0" smtClean="0">
                <a:solidFill>
                  <a:srgbClr val="002060"/>
                </a:solidFill>
              </a:rPr>
              <a:t>150.000,00 </a:t>
            </a:r>
            <a:r>
              <a:rPr lang="hr-HR" sz="2200" dirty="0">
                <a:solidFill>
                  <a:srgbClr val="002060"/>
                </a:solidFill>
              </a:rPr>
              <a:t>kn</a:t>
            </a:r>
            <a:r>
              <a:rPr lang="hr-HR" sz="2200" dirty="0" smtClean="0">
                <a:solidFill>
                  <a:srgbClr val="002060"/>
                </a:solidFill>
              </a:rPr>
              <a:t>,</a:t>
            </a:r>
            <a:endParaRPr lang="hr-HR" sz="2200" dirty="0">
              <a:solidFill>
                <a:srgbClr val="002060"/>
              </a:solidFill>
            </a:endParaRPr>
          </a:p>
          <a:p>
            <a:pPr lvl="1" indent="-172800" algn="just">
              <a:lnSpc>
                <a:spcPct val="108000"/>
              </a:lnSpc>
              <a:buFont typeface="Wingdings" panose="05000000000000000000" pitchFamily="2" charset="2"/>
              <a:buChar char="ü"/>
            </a:pPr>
            <a:r>
              <a:rPr lang="pl-PL" sz="2200" dirty="0">
                <a:solidFill>
                  <a:srgbClr val="002060"/>
                </a:solidFill>
              </a:rPr>
              <a:t>Za sredstva za rad političkih stranaka planirano je </a:t>
            </a:r>
            <a:r>
              <a:rPr lang="pl-PL" sz="2200" dirty="0" smtClean="0">
                <a:solidFill>
                  <a:srgbClr val="002060"/>
                </a:solidFill>
              </a:rPr>
              <a:t>30.000,00 </a:t>
            </a:r>
            <a:r>
              <a:rPr lang="pl-PL" sz="2200" dirty="0">
                <a:solidFill>
                  <a:srgbClr val="002060"/>
                </a:solidFill>
              </a:rPr>
              <a:t>kn za tekuće donacije,</a:t>
            </a:r>
            <a:r>
              <a:rPr lang="hr-HR" sz="2200" dirty="0">
                <a:solidFill>
                  <a:srgbClr val="002060"/>
                </a:solidFill>
              </a:rPr>
              <a:t> </a:t>
            </a:r>
          </a:p>
          <a:p>
            <a:pPr lvl="1" indent="-172800" algn="just">
              <a:lnSpc>
                <a:spcPct val="108000"/>
              </a:lnSpc>
              <a:buFont typeface="Wingdings" panose="05000000000000000000" pitchFamily="2" charset="2"/>
              <a:buChar char="ü"/>
            </a:pPr>
            <a:r>
              <a:rPr lang="hr-HR" sz="2200" dirty="0">
                <a:solidFill>
                  <a:srgbClr val="002060"/>
                </a:solidFill>
              </a:rPr>
              <a:t>Sredstva planirana za obilježavanje Dana općine (rashodi protokola i donacije Udrugama) planirana su u iznosu od </a:t>
            </a:r>
            <a:r>
              <a:rPr lang="hr-HR" sz="2200" dirty="0" smtClean="0">
                <a:solidFill>
                  <a:srgbClr val="002060"/>
                </a:solidFill>
              </a:rPr>
              <a:t>57.000,00 </a:t>
            </a:r>
            <a:r>
              <a:rPr lang="hr-HR" sz="2200" dirty="0">
                <a:solidFill>
                  <a:srgbClr val="002060"/>
                </a:solidFill>
              </a:rPr>
              <a:t>kn,</a:t>
            </a:r>
          </a:p>
          <a:p>
            <a:pPr lvl="1" indent="-172800" algn="just">
              <a:lnSpc>
                <a:spcPct val="108000"/>
              </a:lnSpc>
              <a:buFont typeface="Wingdings" panose="05000000000000000000" pitchFamily="2" charset="2"/>
              <a:buChar char="ü"/>
            </a:pPr>
            <a:r>
              <a:rPr lang="hr-HR" sz="2200" dirty="0">
                <a:solidFill>
                  <a:srgbClr val="002060"/>
                </a:solidFill>
              </a:rPr>
              <a:t>Za djelovanje aktivnosti Savjeta mladih planiran su sredstva u iznosu od 15.000,00 kn</a:t>
            </a:r>
          </a:p>
          <a:p>
            <a:pPr lvl="1" indent="-172800" algn="just">
              <a:lnSpc>
                <a:spcPct val="108000"/>
              </a:lnSpc>
              <a:buFont typeface="Wingdings" panose="05000000000000000000" pitchFamily="2" charset="2"/>
              <a:buChar char="ü"/>
            </a:pPr>
            <a:r>
              <a:rPr lang="hr-HR" sz="2200" dirty="0">
                <a:solidFill>
                  <a:srgbClr val="002060"/>
                </a:solidFill>
              </a:rPr>
              <a:t>Izrada  i tiskanje monografije Općine u iznosu od 80.000,00 kn,</a:t>
            </a:r>
          </a:p>
          <a:p>
            <a:pPr lvl="1" indent="-172800" algn="just">
              <a:lnSpc>
                <a:spcPct val="108000"/>
              </a:lnSpc>
              <a:buFont typeface="Wingdings" panose="05000000000000000000" pitchFamily="2" charset="2"/>
              <a:buChar char="ü"/>
            </a:pPr>
            <a:r>
              <a:rPr lang="hr-HR" sz="2200" dirty="0">
                <a:solidFill>
                  <a:srgbClr val="002060"/>
                </a:solidFill>
              </a:rPr>
              <a:t>1% prihoda od poreza na dohodak Poreznoj upravi u iznosu od  105.000,00 kn,</a:t>
            </a:r>
          </a:p>
          <a:p>
            <a:pPr lvl="1" indent="-172800" algn="just">
              <a:lnSpc>
                <a:spcPct val="108000"/>
              </a:lnSpc>
              <a:buFont typeface="Wingdings" panose="05000000000000000000" pitchFamily="2" charset="2"/>
              <a:buChar char="ü"/>
            </a:pPr>
            <a:r>
              <a:rPr lang="hr-HR" sz="2200" dirty="0">
                <a:solidFill>
                  <a:srgbClr val="002060"/>
                </a:solidFill>
              </a:rPr>
              <a:t>Participativni proračun za mlade  planira se u iznosu od </a:t>
            </a:r>
            <a:r>
              <a:rPr lang="hr-HR" sz="2200" dirty="0" smtClean="0">
                <a:solidFill>
                  <a:srgbClr val="002060"/>
                </a:solidFill>
              </a:rPr>
              <a:t>20.000,00 </a:t>
            </a:r>
            <a:r>
              <a:rPr lang="hr-HR" sz="2200" dirty="0">
                <a:solidFill>
                  <a:srgbClr val="002060"/>
                </a:solidFill>
              </a:rPr>
              <a:t>kuna,</a:t>
            </a:r>
          </a:p>
          <a:p>
            <a:pPr lvl="1" indent="-172800" algn="just">
              <a:lnSpc>
                <a:spcPct val="108000"/>
              </a:lnSpc>
              <a:buFont typeface="Wingdings" panose="05000000000000000000" pitchFamily="2" charset="2"/>
              <a:buChar char="ü"/>
            </a:pPr>
            <a:r>
              <a:rPr lang="hr-HR" sz="2200" dirty="0">
                <a:solidFill>
                  <a:srgbClr val="002060"/>
                </a:solidFill>
              </a:rPr>
              <a:t>Proračunska rezerva planirana je u iznosu od 25.000,00 kuna.</a:t>
            </a:r>
          </a:p>
          <a:p>
            <a:pPr indent="-172800" algn="just">
              <a:lnSpc>
                <a:spcPct val="108000"/>
              </a:lnSpc>
              <a:buFont typeface="Wingdings" panose="05000000000000000000" pitchFamily="2" charset="2"/>
              <a:buChar char="ü"/>
            </a:pPr>
            <a:endParaRPr lang="hr-HR" sz="15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836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50717" y="488372"/>
            <a:ext cx="10868892" cy="573578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1003 KOMUNALNO GOSPODARSTVO ukupno planirana sredstva za </a:t>
            </a:r>
            <a:r>
              <a:rPr lang="hr-HR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2021. </a:t>
            </a:r>
            <a:r>
              <a:rPr lang="hr-HR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godinu iznose </a:t>
            </a:r>
            <a:r>
              <a:rPr lang="hr-HR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3.031.000,00 </a:t>
            </a:r>
            <a:r>
              <a:rPr lang="hr-HR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kuna, a odnose se na godišnje programe kojima je obuhvaćeno:</a:t>
            </a:r>
          </a:p>
          <a:p>
            <a:pPr lvl="1" indent="-172800" algn="just"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Rashodi za tekuće i investicijsko održavanje nerazvrstanih cesta, održavanje nogostupa, košnja trave i korova uz prometnice, troškovi zimske službe, kameni materijal, </a:t>
            </a:r>
            <a:r>
              <a:rPr lang="hr-HR" sz="1200" dirty="0" smtClean="0">
                <a:solidFill>
                  <a:srgbClr val="002060"/>
                </a:solidFill>
              </a:rPr>
              <a:t>sanacija </a:t>
            </a:r>
            <a:r>
              <a:rPr lang="hr-HR" sz="1200" dirty="0">
                <a:solidFill>
                  <a:srgbClr val="002060"/>
                </a:solidFill>
              </a:rPr>
              <a:t>klizišta planirana su i iznosu od </a:t>
            </a:r>
            <a:r>
              <a:rPr lang="hr-HR" sz="1200" dirty="0" smtClean="0">
                <a:solidFill>
                  <a:srgbClr val="002060"/>
                </a:solidFill>
              </a:rPr>
              <a:t>1.711.000,00 </a:t>
            </a:r>
            <a:r>
              <a:rPr lang="hr-HR" sz="1200" dirty="0">
                <a:solidFill>
                  <a:srgbClr val="002060"/>
                </a:solidFill>
              </a:rPr>
              <a:t>kn,</a:t>
            </a:r>
          </a:p>
          <a:p>
            <a:pPr lvl="1" indent="-172800" algn="just"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Za održavanje i uređenje javnih površina na području općine predviđeno je </a:t>
            </a:r>
            <a:r>
              <a:rPr lang="pl-PL" sz="1200" dirty="0" smtClean="0">
                <a:solidFill>
                  <a:srgbClr val="002060"/>
                </a:solidFill>
              </a:rPr>
              <a:t>355.000,00 </a:t>
            </a:r>
            <a:r>
              <a:rPr lang="pl-PL" sz="1200" dirty="0">
                <a:solidFill>
                  <a:srgbClr val="002060"/>
                </a:solidFill>
              </a:rPr>
              <a:t>kn</a:t>
            </a:r>
            <a:r>
              <a:rPr lang="pl-PL" sz="1200" dirty="0" smtClean="0">
                <a:solidFill>
                  <a:srgbClr val="002060"/>
                </a:solidFill>
              </a:rPr>
              <a:t>, te za nabavku Spremnika za odvojeno prikupljanje otpada planiran je iznos od </a:t>
            </a:r>
            <a:r>
              <a:rPr lang="hr-HR" sz="1200" dirty="0" smtClean="0">
                <a:solidFill>
                  <a:srgbClr val="002060"/>
                </a:solidFill>
              </a:rPr>
              <a:t>50.000,00 kn,</a:t>
            </a:r>
          </a:p>
          <a:p>
            <a:pPr lvl="1" indent="-172800" algn="just">
              <a:buFont typeface="Wingdings" panose="05000000000000000000" pitchFamily="2" charset="2"/>
              <a:buChar char="ü"/>
            </a:pPr>
            <a:r>
              <a:rPr lang="hr-HR" sz="1200" dirty="0" smtClean="0">
                <a:solidFill>
                  <a:srgbClr val="002060"/>
                </a:solidFill>
              </a:rPr>
              <a:t>Za </a:t>
            </a:r>
            <a:r>
              <a:rPr lang="hr-HR" sz="1200" dirty="0">
                <a:solidFill>
                  <a:srgbClr val="002060"/>
                </a:solidFill>
              </a:rPr>
              <a:t>troškove utroška električne energije javne rasvjete, investicijsko i redovno održavanja javne rasvjete planirana su sredstva u iznosu od </a:t>
            </a:r>
            <a:r>
              <a:rPr lang="hr-HR" sz="1200" dirty="0" smtClean="0">
                <a:solidFill>
                  <a:srgbClr val="002060"/>
                </a:solidFill>
              </a:rPr>
              <a:t>350.000,00 </a:t>
            </a:r>
            <a:r>
              <a:rPr lang="hr-HR" sz="1200" dirty="0">
                <a:solidFill>
                  <a:srgbClr val="002060"/>
                </a:solidFill>
              </a:rPr>
              <a:t>kn,</a:t>
            </a:r>
          </a:p>
          <a:p>
            <a:pPr lvl="1" indent="-172800" algn="just"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Za sufinanciranje održavanja županijskih cesta planiran je iznos od 300.000,00 kn, </a:t>
            </a:r>
          </a:p>
          <a:p>
            <a:pPr lvl="1" indent="-172800" algn="just">
              <a:buFont typeface="Wingdings" panose="05000000000000000000" pitchFamily="2" charset="2"/>
              <a:buChar char="ü"/>
            </a:pPr>
            <a:r>
              <a:rPr lang="hr-HR" sz="1200" dirty="0" smtClean="0">
                <a:solidFill>
                  <a:srgbClr val="002060"/>
                </a:solidFill>
              </a:rPr>
              <a:t>Za </a:t>
            </a:r>
            <a:r>
              <a:rPr lang="hr-HR" sz="1200" dirty="0">
                <a:solidFill>
                  <a:srgbClr val="002060"/>
                </a:solidFill>
              </a:rPr>
              <a:t>provođenje deratizacije, troškove skloništa životinja te veterinarsko </a:t>
            </a:r>
            <a:r>
              <a:rPr lang="hr-HR" sz="1200" dirty="0" smtClean="0">
                <a:solidFill>
                  <a:srgbClr val="002060"/>
                </a:solidFill>
              </a:rPr>
              <a:t>- </a:t>
            </a:r>
            <a:r>
              <a:rPr lang="hr-HR" sz="1200" dirty="0">
                <a:solidFill>
                  <a:srgbClr val="002060"/>
                </a:solidFill>
              </a:rPr>
              <a:t>higijeničarsku službu  planirano je 115.000,00 </a:t>
            </a:r>
            <a:r>
              <a:rPr lang="hr-HR" sz="1200" dirty="0" smtClean="0">
                <a:solidFill>
                  <a:srgbClr val="002060"/>
                </a:solidFill>
              </a:rPr>
              <a:t>kn</a:t>
            </a:r>
          </a:p>
          <a:p>
            <a:pPr lvl="1" indent="-172800" algn="just">
              <a:buFont typeface="Wingdings" panose="05000000000000000000" pitchFamily="2" charset="2"/>
              <a:buChar char="ü"/>
            </a:pPr>
            <a:r>
              <a:rPr lang="hr-HR" sz="1200" dirty="0" smtClean="0">
                <a:solidFill>
                  <a:srgbClr val="002060"/>
                </a:solidFill>
              </a:rPr>
              <a:t>Za redovno i investicijsko održavanje groblja planira se iznos od 150.000,00 kn.</a:t>
            </a:r>
            <a:endParaRPr lang="hr-HR" sz="1200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252715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5000">
        <p14:ripple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35453" y="617077"/>
            <a:ext cx="10780424" cy="6107876"/>
          </a:xfrm>
        </p:spPr>
        <p:txBody>
          <a:bodyPr>
            <a:normAutofit/>
          </a:bodyPr>
          <a:lstStyle/>
          <a:p>
            <a:pPr marL="361950" lvl="2" indent="-361950" algn="just"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hr-HR" sz="1400" cap="all" dirty="0">
                <a:ln w="3175" cmpd="sng">
                  <a:noFill/>
                </a:ln>
                <a:solidFill>
                  <a:srgbClr val="14619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1004 IZGRADNJA KOMUNALNE INFRASTRUKTURE I GRAĐEVINSKIH OBJEKATA </a:t>
            </a:r>
            <a:r>
              <a:rPr lang="hr-HR" sz="1400" dirty="0">
                <a:solidFill>
                  <a:srgbClr val="14619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ukupno planirana sredstva za </a:t>
            </a:r>
            <a:r>
              <a:rPr lang="hr-HR" sz="1400" dirty="0" smtClean="0">
                <a:solidFill>
                  <a:srgbClr val="14619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2021. </a:t>
            </a:r>
            <a:r>
              <a:rPr lang="hr-HR" sz="1400" dirty="0">
                <a:solidFill>
                  <a:srgbClr val="14619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godinu iznose </a:t>
            </a:r>
            <a:r>
              <a:rPr lang="hr-HR" sz="1400" dirty="0" smtClean="0">
                <a:solidFill>
                  <a:srgbClr val="14619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10.633.000,00 </a:t>
            </a:r>
            <a:r>
              <a:rPr lang="hr-HR" sz="1400" dirty="0">
                <a:solidFill>
                  <a:srgbClr val="14619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kuna, a odnose se na tekuće aktivnosti  i kapitalne projekte</a:t>
            </a:r>
            <a:r>
              <a:rPr lang="hr-HR" sz="1400" dirty="0" smtClean="0">
                <a:solidFill>
                  <a:srgbClr val="14619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lvl="2" algn="just">
              <a:spcBef>
                <a:spcPts val="288"/>
              </a:spcBef>
              <a:buClr>
                <a:prstClr val="white"/>
              </a:buClr>
            </a:pPr>
            <a:endParaRPr lang="hr-HR" sz="1400" dirty="0">
              <a:solidFill>
                <a:srgbClr val="146194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1600" lvl="2" indent="-171450" algn="just"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Iznos od </a:t>
            </a:r>
            <a:r>
              <a:rPr lang="hr-HR" sz="1200" dirty="0" smtClean="0">
                <a:solidFill>
                  <a:srgbClr val="002060"/>
                </a:solidFill>
              </a:rPr>
              <a:t>200.000,00 </a:t>
            </a:r>
            <a:r>
              <a:rPr lang="hr-HR" sz="1200" dirty="0">
                <a:solidFill>
                  <a:srgbClr val="002060"/>
                </a:solidFill>
              </a:rPr>
              <a:t>kn planiran je za uređenje prilaza ka Trgocentru,</a:t>
            </a:r>
          </a:p>
          <a:p>
            <a:pPr marL="741600" lvl="2" indent="-171450" algn="just"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Rashodi za tekuće održavanje objekata planirani su u iznosu od </a:t>
            </a:r>
            <a:r>
              <a:rPr lang="pl-PL" sz="1200" dirty="0" smtClean="0">
                <a:solidFill>
                  <a:srgbClr val="002060"/>
                </a:solidFill>
              </a:rPr>
              <a:t>80.000,00 </a:t>
            </a:r>
            <a:r>
              <a:rPr lang="pl-PL" sz="1200" dirty="0">
                <a:solidFill>
                  <a:srgbClr val="002060"/>
                </a:solidFill>
              </a:rPr>
              <a:t>kn,</a:t>
            </a:r>
            <a:endParaRPr lang="hr-HR" sz="1200" dirty="0">
              <a:solidFill>
                <a:srgbClr val="002060"/>
              </a:solidFill>
            </a:endParaRPr>
          </a:p>
          <a:p>
            <a:pPr marL="741600" lvl="2" indent="-171450" algn="just"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Izdaci za otplatu glavnice</a:t>
            </a:r>
            <a:r>
              <a:rPr lang="pl-PL" sz="1200" dirty="0">
                <a:solidFill>
                  <a:srgbClr val="002060"/>
                </a:solidFill>
              </a:rPr>
              <a:t> i kamata po </a:t>
            </a:r>
            <a:r>
              <a:rPr lang="pl-PL" sz="1200" dirty="0" smtClean="0">
                <a:solidFill>
                  <a:srgbClr val="002060"/>
                </a:solidFill>
              </a:rPr>
              <a:t>kreditima planirani </a:t>
            </a:r>
            <a:r>
              <a:rPr lang="pl-PL" sz="1200" dirty="0">
                <a:solidFill>
                  <a:srgbClr val="002060"/>
                </a:solidFill>
              </a:rPr>
              <a:t>su u iznosu od </a:t>
            </a:r>
            <a:r>
              <a:rPr lang="pl-PL" sz="1200" dirty="0" smtClean="0">
                <a:solidFill>
                  <a:srgbClr val="002060"/>
                </a:solidFill>
              </a:rPr>
              <a:t>334.000,00 </a:t>
            </a:r>
            <a:r>
              <a:rPr lang="pl-PL" sz="1200" dirty="0">
                <a:solidFill>
                  <a:srgbClr val="002060"/>
                </a:solidFill>
              </a:rPr>
              <a:t>kn,</a:t>
            </a:r>
          </a:p>
          <a:p>
            <a:pPr marL="741600" lvl="2" indent="-171450" algn="just"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pl-PL" sz="1200" dirty="0" smtClean="0">
                <a:solidFill>
                  <a:srgbClr val="002060"/>
                </a:solidFill>
              </a:rPr>
              <a:t>Održavnje </a:t>
            </a:r>
            <a:r>
              <a:rPr lang="pl-PL" sz="1200" dirty="0">
                <a:solidFill>
                  <a:srgbClr val="002060"/>
                </a:solidFill>
              </a:rPr>
              <a:t>objekta  Škole Taborsko planirana su sredstva u iznosu od </a:t>
            </a:r>
            <a:r>
              <a:rPr lang="pl-PL" sz="1200" dirty="0" smtClean="0">
                <a:solidFill>
                  <a:srgbClr val="002060"/>
                </a:solidFill>
              </a:rPr>
              <a:t>30.000,00 </a:t>
            </a:r>
            <a:r>
              <a:rPr lang="pl-PL" sz="1200" dirty="0">
                <a:solidFill>
                  <a:srgbClr val="002060"/>
                </a:solidFill>
              </a:rPr>
              <a:t>kn,</a:t>
            </a:r>
          </a:p>
          <a:p>
            <a:pPr marL="741600" lvl="2" indent="-171450" algn="just"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Za dovršetak izgradnje ceste Lupinjak - Klenovec - Taborsko planirana su sredstva u iznosu od </a:t>
            </a:r>
            <a:r>
              <a:rPr lang="pl-PL" sz="1200" dirty="0" smtClean="0">
                <a:solidFill>
                  <a:srgbClr val="002060"/>
                </a:solidFill>
              </a:rPr>
              <a:t>950.000,00 </a:t>
            </a:r>
            <a:r>
              <a:rPr lang="pl-PL" sz="1200" dirty="0">
                <a:solidFill>
                  <a:srgbClr val="002060"/>
                </a:solidFill>
              </a:rPr>
              <a:t>kuna,</a:t>
            </a:r>
          </a:p>
          <a:p>
            <a:pPr marL="741600" lvl="2" indent="-171450" algn="just"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Prema Programu asfaltiranja planiran je iznos od </a:t>
            </a:r>
            <a:r>
              <a:rPr lang="pl-PL" sz="1200" dirty="0" smtClean="0">
                <a:solidFill>
                  <a:srgbClr val="002060"/>
                </a:solidFill>
              </a:rPr>
              <a:t>400.000,00 </a:t>
            </a:r>
            <a:r>
              <a:rPr lang="pl-PL" sz="1200" dirty="0" smtClean="0">
                <a:solidFill>
                  <a:srgbClr val="002060"/>
                </a:solidFill>
              </a:rPr>
              <a:t>kn,</a:t>
            </a:r>
            <a:endParaRPr lang="pl-PL" sz="1200" dirty="0">
              <a:solidFill>
                <a:srgbClr val="002060"/>
              </a:solidFill>
            </a:endParaRPr>
          </a:p>
          <a:p>
            <a:pPr marL="741600" lvl="2" indent="-171450" algn="just"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Za izgradnju nogostupa </a:t>
            </a:r>
            <a:r>
              <a:rPr lang="pl-PL" sz="1200" dirty="0" smtClean="0">
                <a:solidFill>
                  <a:srgbClr val="002060"/>
                </a:solidFill>
              </a:rPr>
              <a:t>planira </a:t>
            </a:r>
            <a:r>
              <a:rPr lang="pl-PL" sz="1200" dirty="0">
                <a:solidFill>
                  <a:srgbClr val="002060"/>
                </a:solidFill>
              </a:rPr>
              <a:t>se  iznos od  </a:t>
            </a:r>
            <a:r>
              <a:rPr lang="pl-PL" sz="1200" dirty="0" smtClean="0">
                <a:solidFill>
                  <a:srgbClr val="002060"/>
                </a:solidFill>
              </a:rPr>
              <a:t>950.000,00 </a:t>
            </a:r>
            <a:r>
              <a:rPr lang="pl-PL" sz="1200" dirty="0" smtClean="0">
                <a:solidFill>
                  <a:srgbClr val="002060"/>
                </a:solidFill>
              </a:rPr>
              <a:t>kn,</a:t>
            </a:r>
            <a:endParaRPr lang="pl-PL" sz="1200" dirty="0">
              <a:solidFill>
                <a:srgbClr val="002060"/>
              </a:solidFill>
            </a:endParaRPr>
          </a:p>
          <a:p>
            <a:pPr marL="741600" lvl="1" indent="-172800">
              <a:lnSpc>
                <a:spcPct val="108000"/>
              </a:lnSpc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Za sufinanciranje </a:t>
            </a:r>
            <a:r>
              <a:rPr lang="pl-PL" sz="1200" dirty="0" smtClean="0">
                <a:solidFill>
                  <a:srgbClr val="002060"/>
                </a:solidFill>
              </a:rPr>
              <a:t>izgradnje vodoopskrbnog sustava planirano </a:t>
            </a:r>
            <a:r>
              <a:rPr lang="pl-PL" sz="1200" dirty="0">
                <a:solidFill>
                  <a:srgbClr val="002060"/>
                </a:solidFill>
              </a:rPr>
              <a:t>je </a:t>
            </a:r>
            <a:r>
              <a:rPr lang="pl-PL" sz="1200" dirty="0" smtClean="0">
                <a:solidFill>
                  <a:srgbClr val="002060"/>
                </a:solidFill>
              </a:rPr>
              <a:t>50.000,00 </a:t>
            </a:r>
            <a:r>
              <a:rPr lang="pl-PL" sz="1200" dirty="0">
                <a:solidFill>
                  <a:srgbClr val="002060"/>
                </a:solidFill>
              </a:rPr>
              <a:t>kn, </a:t>
            </a:r>
          </a:p>
          <a:p>
            <a:pPr marL="741600" lvl="1" indent="-172800">
              <a:lnSpc>
                <a:spcPct val="108000"/>
              </a:lnSpc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Za  sufinanciranje izgradnje fekalne odvodnje planirana su sredstva u iznosu od  </a:t>
            </a:r>
            <a:r>
              <a:rPr lang="pl-PL" sz="1200" dirty="0" smtClean="0">
                <a:solidFill>
                  <a:srgbClr val="002060"/>
                </a:solidFill>
              </a:rPr>
              <a:t>400.000,00 </a:t>
            </a:r>
            <a:r>
              <a:rPr lang="pl-PL" sz="1200" dirty="0">
                <a:solidFill>
                  <a:srgbClr val="002060"/>
                </a:solidFill>
              </a:rPr>
              <a:t>kn,</a:t>
            </a:r>
            <a:endParaRPr lang="hr-HR" sz="1200" dirty="0">
              <a:solidFill>
                <a:srgbClr val="002060"/>
              </a:solidFill>
            </a:endParaRPr>
          </a:p>
          <a:p>
            <a:pPr marL="741600" lvl="1" indent="-172800">
              <a:lnSpc>
                <a:spcPct val="108000"/>
              </a:lnSpc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Za rekonstrukciju i proširenje javne rasvjete planiran je iznos od 230.000,00 kn,</a:t>
            </a:r>
          </a:p>
          <a:p>
            <a:pPr marL="741600" lvl="1" indent="-172800">
              <a:lnSpc>
                <a:spcPct val="108000"/>
              </a:lnSpc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Gradnja pomoćnog objekta uz nogometno igralište NK Straže u </a:t>
            </a:r>
            <a:r>
              <a:rPr lang="hr-HR" sz="1200" dirty="0" err="1">
                <a:solidFill>
                  <a:srgbClr val="002060"/>
                </a:solidFill>
              </a:rPr>
              <a:t>Lastinama</a:t>
            </a:r>
            <a:r>
              <a:rPr lang="hr-HR" sz="1200" dirty="0">
                <a:solidFill>
                  <a:srgbClr val="002060"/>
                </a:solidFill>
              </a:rPr>
              <a:t> predviđena je iznosom od </a:t>
            </a:r>
            <a:r>
              <a:rPr lang="hr-HR" sz="1200" dirty="0" smtClean="0">
                <a:solidFill>
                  <a:srgbClr val="002060"/>
                </a:solidFill>
              </a:rPr>
              <a:t>5.555.000,00 kn,</a:t>
            </a:r>
            <a:endParaRPr lang="hr-HR" sz="1200" dirty="0">
              <a:solidFill>
                <a:srgbClr val="002060"/>
              </a:solidFill>
            </a:endParaRPr>
          </a:p>
          <a:p>
            <a:pPr marL="741600" lvl="1" indent="-172800">
              <a:lnSpc>
                <a:spcPct val="108000"/>
              </a:lnSpc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Za rekonstrukciju kinodvorane i uređenje platoa ispred iste </a:t>
            </a:r>
            <a:r>
              <a:rPr lang="hr-HR" sz="1200" dirty="0" smtClean="0">
                <a:solidFill>
                  <a:srgbClr val="002060"/>
                </a:solidFill>
              </a:rPr>
              <a:t>planira </a:t>
            </a:r>
            <a:r>
              <a:rPr lang="hr-HR" sz="1200" dirty="0">
                <a:solidFill>
                  <a:srgbClr val="002060"/>
                </a:solidFill>
              </a:rPr>
              <a:t>se iznos od </a:t>
            </a:r>
            <a:r>
              <a:rPr lang="hr-HR" sz="1200" dirty="0" smtClean="0">
                <a:solidFill>
                  <a:srgbClr val="002060"/>
                </a:solidFill>
              </a:rPr>
              <a:t>154.000,00 </a:t>
            </a:r>
            <a:r>
              <a:rPr lang="hr-HR" sz="1200" dirty="0">
                <a:solidFill>
                  <a:srgbClr val="002060"/>
                </a:solidFill>
              </a:rPr>
              <a:t>kn za izradu projektne dokumentacije,</a:t>
            </a:r>
          </a:p>
          <a:p>
            <a:pPr marL="741600" lvl="1" indent="-172800">
              <a:lnSpc>
                <a:spcPct val="108000"/>
              </a:lnSpc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Za projektnu dokumentaciju za  rekonstrukciju zgrade u </a:t>
            </a:r>
            <a:r>
              <a:rPr lang="hr-HR" sz="1200" dirty="0" err="1">
                <a:solidFill>
                  <a:srgbClr val="002060"/>
                </a:solidFill>
              </a:rPr>
              <a:t>Lastinama</a:t>
            </a:r>
            <a:r>
              <a:rPr lang="hr-HR" sz="1200" dirty="0">
                <a:solidFill>
                  <a:srgbClr val="002060"/>
                </a:solidFill>
              </a:rPr>
              <a:t> planira se iznos od 50.000,00 kn,</a:t>
            </a:r>
          </a:p>
          <a:p>
            <a:pPr marL="741600" lvl="1" indent="-172800">
              <a:lnSpc>
                <a:spcPct val="108000"/>
              </a:lnSpc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Početak rješavanja prometnog rješenja Donjeg Huma (parkiralište, javna rasvjeta) planiran je iznosom od </a:t>
            </a:r>
            <a:r>
              <a:rPr lang="hr-HR" sz="1200" dirty="0" smtClean="0">
                <a:solidFill>
                  <a:srgbClr val="002060"/>
                </a:solidFill>
              </a:rPr>
              <a:t>950.000,00 </a:t>
            </a:r>
            <a:r>
              <a:rPr lang="hr-HR" sz="1200" dirty="0">
                <a:solidFill>
                  <a:srgbClr val="002060"/>
                </a:solidFill>
              </a:rPr>
              <a:t>kn,</a:t>
            </a:r>
          </a:p>
          <a:p>
            <a:pPr marL="741600" lvl="1" indent="-172800">
              <a:lnSpc>
                <a:spcPct val="108000"/>
              </a:lnSpc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Priprema projektne dokumentacije za Biciklističku stazu uz „Sutlansko jezero” planirana je u iznosu od </a:t>
            </a:r>
            <a:r>
              <a:rPr lang="pl-PL" sz="1200" dirty="0" smtClean="0">
                <a:solidFill>
                  <a:srgbClr val="002060"/>
                </a:solidFill>
              </a:rPr>
              <a:t>150.000,00 kn,</a:t>
            </a:r>
          </a:p>
          <a:p>
            <a:pPr marL="741600" lvl="1" indent="-172800">
              <a:lnSpc>
                <a:spcPct val="108000"/>
              </a:lnSpc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pl-PL" sz="1200" dirty="0" smtClean="0">
                <a:solidFill>
                  <a:srgbClr val="002060"/>
                </a:solidFill>
              </a:rPr>
              <a:t>Prometno rješenje centar Huma - rotor planira se 150.000,00 kn za troškove projektne dokumentacije.</a:t>
            </a:r>
            <a:endParaRPr lang="pl-PL" sz="1200" dirty="0">
              <a:solidFill>
                <a:srgbClr val="002060"/>
              </a:solidFill>
            </a:endParaRPr>
          </a:p>
          <a:p>
            <a:pPr marL="568800" lvl="1">
              <a:lnSpc>
                <a:spcPct val="108000"/>
              </a:lnSpc>
              <a:spcBef>
                <a:spcPts val="288"/>
              </a:spcBef>
              <a:buClr>
                <a:prstClr val="white"/>
              </a:buClr>
            </a:pPr>
            <a:endParaRPr lang="hr-HR" sz="1100" dirty="0">
              <a:solidFill>
                <a:srgbClr val="002060"/>
              </a:solidFill>
            </a:endParaRPr>
          </a:p>
          <a:p>
            <a:pPr marL="570150" lvl="2" algn="just">
              <a:spcBef>
                <a:spcPts val="288"/>
              </a:spcBef>
              <a:buClr>
                <a:prstClr val="white"/>
              </a:buClr>
            </a:pPr>
            <a:endParaRPr lang="pl-PL" sz="1200" dirty="0">
              <a:solidFill>
                <a:srgbClr val="002060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6426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4212" y="540327"/>
            <a:ext cx="10496406" cy="5943600"/>
          </a:xfrm>
        </p:spPr>
        <p:txBody>
          <a:bodyPr>
            <a:normAutofit/>
          </a:bodyPr>
          <a:lstStyle/>
          <a:p>
            <a:pPr marL="361950" lvl="1" indent="-361950" algn="just"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1005 SUFINANCIRANJE PREDŠKOLSKOG ODGOJA I OSNOVNO ŠKOLSTVO ukupno planirana sredstva za navedeni program iznose </a:t>
            </a:r>
            <a:r>
              <a:rPr lang="pl-PL" sz="1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290.000,00 </a:t>
            </a:r>
            <a:r>
              <a:rPr lang="pl-PL" sz="14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kuna, </a:t>
            </a:r>
          </a:p>
          <a:p>
            <a:pPr marL="741600" lvl="2" indent="-171450" algn="just">
              <a:buFont typeface="Wingdings" panose="05000000000000000000" pitchFamily="2" charset="2"/>
              <a:buChar char="ü"/>
            </a:pPr>
            <a:r>
              <a:rPr lang="pl-PL" sz="1300" dirty="0">
                <a:solidFill>
                  <a:srgbClr val="002060"/>
                </a:solidFill>
              </a:rPr>
              <a:t>Planira se iznos od </a:t>
            </a:r>
            <a:r>
              <a:rPr lang="pl-PL" sz="1300" dirty="0" smtClean="0">
                <a:solidFill>
                  <a:srgbClr val="002060"/>
                </a:solidFill>
              </a:rPr>
              <a:t>175.000,00  </a:t>
            </a:r>
            <a:r>
              <a:rPr lang="pl-PL" sz="1300" dirty="0">
                <a:solidFill>
                  <a:srgbClr val="002060"/>
                </a:solidFill>
              </a:rPr>
              <a:t>kn  za sufinanciranje</a:t>
            </a:r>
            <a:r>
              <a:rPr lang="pl-PL" sz="1300" dirty="0" smtClean="0">
                <a:solidFill>
                  <a:srgbClr val="002060"/>
                </a:solidFill>
              </a:rPr>
              <a:t>:</a:t>
            </a:r>
            <a:endParaRPr lang="pl-PL" sz="1300" dirty="0">
              <a:solidFill>
                <a:srgbClr val="002060"/>
              </a:solidFill>
            </a:endParaRPr>
          </a:p>
          <a:p>
            <a:pPr marL="719138" lvl="2" indent="3175" algn="just"/>
            <a:r>
              <a:rPr lang="pl-PL" sz="1300" dirty="0" smtClean="0">
                <a:solidFill>
                  <a:srgbClr val="002060"/>
                </a:solidFill>
              </a:rPr>
              <a:t>     </a:t>
            </a:r>
            <a:r>
              <a:rPr lang="pl-PL" sz="1300" dirty="0">
                <a:solidFill>
                  <a:srgbClr val="002060"/>
                </a:solidFill>
              </a:rPr>
              <a:t>- o</a:t>
            </a:r>
            <a:r>
              <a:rPr lang="pl-PL" sz="1200" dirty="0">
                <a:solidFill>
                  <a:srgbClr val="002060"/>
                </a:solidFill>
              </a:rPr>
              <a:t>državanja Osnovne škole i njezinih Područnih škola, </a:t>
            </a:r>
          </a:p>
          <a:p>
            <a:pPr marL="719138" lvl="2" indent="3175" algn="just"/>
            <a:r>
              <a:rPr lang="pl-PL" sz="1200" dirty="0">
                <a:solidFill>
                  <a:srgbClr val="002060"/>
                </a:solidFill>
              </a:rPr>
              <a:t>     - izdvajanje za troškove Osnovnoj školi iznad standarda, </a:t>
            </a:r>
          </a:p>
          <a:p>
            <a:pPr marL="719138" lvl="2" indent="3175" algn="just"/>
            <a:r>
              <a:rPr lang="pl-PL" sz="1200" dirty="0">
                <a:solidFill>
                  <a:srgbClr val="002060"/>
                </a:solidFill>
              </a:rPr>
              <a:t>     - rad djelatnika za dnevni boravak,    	</a:t>
            </a:r>
          </a:p>
          <a:p>
            <a:pPr marL="719138" lvl="2" indent="3175" algn="just"/>
            <a:r>
              <a:rPr lang="pl-PL" sz="1200" dirty="0">
                <a:solidFill>
                  <a:srgbClr val="002060"/>
                </a:solidFill>
              </a:rPr>
              <a:t>     - troškove prijevoza učenika osnovnih škola, </a:t>
            </a:r>
          </a:p>
          <a:p>
            <a:pPr marL="719138" lvl="2" indent="3175" algn="just"/>
            <a:r>
              <a:rPr lang="pl-PL" sz="1300" dirty="0">
                <a:solidFill>
                  <a:srgbClr val="002060"/>
                </a:solidFill>
              </a:rPr>
              <a:t> </a:t>
            </a:r>
            <a:r>
              <a:rPr lang="pl-PL" sz="1300" dirty="0" smtClean="0">
                <a:solidFill>
                  <a:srgbClr val="002060"/>
                </a:solidFill>
              </a:rPr>
              <a:t>te  iznos od 50.000,00 kn za sufinanciranje prehrane </a:t>
            </a:r>
            <a:r>
              <a:rPr lang="pl-PL" sz="1300" dirty="0">
                <a:solidFill>
                  <a:srgbClr val="002060"/>
                </a:solidFill>
              </a:rPr>
              <a:t>učenika slabijeg materijalnog </a:t>
            </a:r>
            <a:r>
              <a:rPr lang="pl-PL" sz="1300" dirty="0" smtClean="0">
                <a:solidFill>
                  <a:srgbClr val="002060"/>
                </a:solidFill>
              </a:rPr>
              <a:t>stanja</a:t>
            </a:r>
            <a:r>
              <a:rPr lang="pl-PL" sz="1300" dirty="0">
                <a:solidFill>
                  <a:srgbClr val="002060"/>
                </a:solidFill>
              </a:rPr>
              <a:t>.</a:t>
            </a:r>
          </a:p>
          <a:p>
            <a:pPr marL="741600" lvl="2" indent="-171450" algn="just">
              <a:buFont typeface="Wingdings" panose="05000000000000000000" pitchFamily="2" charset="2"/>
              <a:buChar char="ü"/>
            </a:pPr>
            <a:r>
              <a:rPr lang="pl-PL" sz="1300" dirty="0" smtClean="0">
                <a:solidFill>
                  <a:srgbClr val="002060"/>
                </a:solidFill>
              </a:rPr>
              <a:t>Sufinanciranje </a:t>
            </a:r>
            <a:r>
              <a:rPr lang="pl-PL" sz="1300" dirty="0">
                <a:solidFill>
                  <a:srgbClr val="002060"/>
                </a:solidFill>
              </a:rPr>
              <a:t>boravka djece sa područja općine Hum na Sutli u drugim vrtićima planira se u iznosu od </a:t>
            </a:r>
            <a:r>
              <a:rPr lang="pl-PL" sz="1300" dirty="0" smtClean="0">
                <a:solidFill>
                  <a:srgbClr val="002060"/>
                </a:solidFill>
              </a:rPr>
              <a:t>15.000,00 </a:t>
            </a:r>
            <a:r>
              <a:rPr lang="pl-PL" sz="1300" dirty="0">
                <a:solidFill>
                  <a:srgbClr val="002060"/>
                </a:solidFill>
              </a:rPr>
              <a:t>kn</a:t>
            </a:r>
            <a:r>
              <a:rPr lang="pl-PL" sz="1300" dirty="0" smtClean="0">
                <a:solidFill>
                  <a:srgbClr val="002060"/>
                </a:solidFill>
              </a:rPr>
              <a:t>.</a:t>
            </a:r>
          </a:p>
          <a:p>
            <a:pPr marL="741600" lvl="2" indent="-171450" algn="just">
              <a:buFont typeface="Wingdings" panose="05000000000000000000" pitchFamily="2" charset="2"/>
              <a:buChar char="ü"/>
            </a:pPr>
            <a:r>
              <a:rPr lang="pl-PL" sz="1300" dirty="0" smtClean="0">
                <a:solidFill>
                  <a:srgbClr val="002060"/>
                </a:solidFill>
              </a:rPr>
              <a:t>Za  </a:t>
            </a:r>
            <a:r>
              <a:rPr lang="pl-PL" sz="1300" dirty="0">
                <a:solidFill>
                  <a:srgbClr val="002060"/>
                </a:solidFill>
              </a:rPr>
              <a:t>pokrivanje režijskih troškova </a:t>
            </a:r>
            <a:r>
              <a:rPr lang="pl-PL" sz="1300" dirty="0">
                <a:solidFill>
                  <a:srgbClr val="002060"/>
                </a:solidFill>
              </a:rPr>
              <a:t>izdvojenog </a:t>
            </a:r>
            <a:r>
              <a:rPr lang="pl-PL" sz="1300" dirty="0" smtClean="0">
                <a:solidFill>
                  <a:srgbClr val="002060"/>
                </a:solidFill>
              </a:rPr>
              <a:t> pogona </a:t>
            </a:r>
            <a:r>
              <a:rPr lang="pl-PL" sz="1300" dirty="0">
                <a:solidFill>
                  <a:srgbClr val="002060"/>
                </a:solidFill>
              </a:rPr>
              <a:t>Dječjeg vrtića planira se </a:t>
            </a:r>
            <a:r>
              <a:rPr lang="pl-PL" sz="1300" dirty="0" smtClean="0">
                <a:solidFill>
                  <a:srgbClr val="002060"/>
                </a:solidFill>
              </a:rPr>
              <a:t>iznos </a:t>
            </a:r>
            <a:r>
              <a:rPr lang="pl-PL" sz="1300" dirty="0">
                <a:solidFill>
                  <a:srgbClr val="002060"/>
                </a:solidFill>
              </a:rPr>
              <a:t>od 50.000,00 </a:t>
            </a:r>
            <a:r>
              <a:rPr lang="pl-PL" sz="1300" dirty="0" smtClean="0">
                <a:solidFill>
                  <a:srgbClr val="002060"/>
                </a:solidFill>
              </a:rPr>
              <a:t>kn.</a:t>
            </a:r>
            <a:endParaRPr lang="pl-PL" sz="1300" dirty="0">
              <a:solidFill>
                <a:srgbClr val="002060"/>
              </a:solidFill>
            </a:endParaRPr>
          </a:p>
          <a:p>
            <a:pPr marL="570150" lvl="2" algn="just"/>
            <a:endParaRPr lang="pl-PL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021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5000">
        <p14:ripple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63429" y="522514"/>
            <a:ext cx="10641880" cy="6086104"/>
          </a:xfrm>
        </p:spPr>
        <p:txBody>
          <a:bodyPr>
            <a:normAutofit lnSpcReduction="10000"/>
          </a:bodyPr>
          <a:lstStyle/>
          <a:p>
            <a:pPr marL="361950" lvl="1" indent="-361950" algn="just">
              <a:buClr>
                <a:prstClr val="white"/>
              </a:buClr>
              <a:buFont typeface="Wingdings" panose="05000000000000000000" pitchFamily="2" charset="2"/>
              <a:buChar char="Ø"/>
              <a:tabLst>
                <a:tab pos="361950" algn="l"/>
              </a:tabLst>
            </a:pPr>
            <a:r>
              <a:rPr lang="pl-PL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1006  DONACIJE KULTURNE DJELATNOSTI sufinanciranje udruga i programa u kulturi planirano u iznosu od 140.000,00 kuna.</a:t>
            </a:r>
          </a:p>
          <a:p>
            <a:pPr marL="112950" lvl="1" algn="just">
              <a:buClr>
                <a:prstClr val="white"/>
              </a:buClr>
            </a:pPr>
            <a:endParaRPr lang="pl-PL" sz="1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1950" lvl="1" indent="-361950" algn="just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1007 DONACIJE ŠPORTSKE DJELATNOSTI  sufinanciranje udruga i programa u športu planirano u iznosu od </a:t>
            </a:r>
            <a:r>
              <a:rPr lang="pl-PL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290.000,00 </a:t>
            </a:r>
            <a:r>
              <a:rPr lang="pl-PL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kuna</a:t>
            </a:r>
            <a:r>
              <a:rPr lang="hr-HR" sz="1400" dirty="0">
                <a:solidFill>
                  <a:srgbClr val="002060"/>
                </a:solidFill>
              </a:rPr>
              <a:t>.</a:t>
            </a:r>
            <a:endParaRPr lang="pl-PL" sz="1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sz="1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1950" indent="-361950" algn="just"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1008 DONACIJE OSTALA DRUŠTVA I ORGANIZACIJE sufinanciranje udruga i programa planirano je u iznosu od </a:t>
            </a:r>
            <a:r>
              <a:rPr lang="hr-HR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339.000,00 </a:t>
            </a:r>
            <a:r>
              <a:rPr lang="hr-HR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kuna, od toga:</a:t>
            </a:r>
          </a:p>
          <a:p>
            <a:pPr marL="741600" indent="-172800" algn="just">
              <a:lnSpc>
                <a:spcPct val="128000"/>
              </a:lnSpc>
              <a:spcBef>
                <a:spcPts val="288"/>
              </a:spcBef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chemeClr val="bg2">
                    <a:lumMod val="50000"/>
                  </a:schemeClr>
                </a:solidFill>
              </a:rPr>
              <a:t>Planiraju se sredstva u iznosu od </a:t>
            </a:r>
            <a:r>
              <a:rPr lang="hr-HR" sz="1200" dirty="0" smtClean="0">
                <a:solidFill>
                  <a:schemeClr val="bg2">
                    <a:lumMod val="50000"/>
                  </a:schemeClr>
                </a:solidFill>
              </a:rPr>
              <a:t>150.000,00 </a:t>
            </a:r>
            <a:r>
              <a:rPr lang="hr-HR" sz="1200" dirty="0">
                <a:solidFill>
                  <a:schemeClr val="bg2">
                    <a:lumMod val="50000"/>
                  </a:schemeClr>
                </a:solidFill>
              </a:rPr>
              <a:t>kn za rad udruga građana na području općine Hum na Sutli (</a:t>
            </a:r>
            <a:r>
              <a:rPr lang="hr-HR" sz="1200" dirty="0" err="1">
                <a:solidFill>
                  <a:schemeClr val="bg2">
                    <a:lumMod val="50000"/>
                  </a:schemeClr>
                </a:solidFill>
              </a:rPr>
              <a:t>Kuburaška</a:t>
            </a:r>
            <a:r>
              <a:rPr lang="hr-HR" sz="1200" dirty="0">
                <a:solidFill>
                  <a:schemeClr val="bg2">
                    <a:lumMod val="50000"/>
                  </a:schemeClr>
                </a:solidFill>
              </a:rPr>
              <a:t> društva, Glazbene udruge, Udruge umirovljenika, Udruga vinogradara i podrumara, Lovačka udruga, Udruga mladih, Udruga žena, Udruga liječenih alkoholičara,…),</a:t>
            </a:r>
          </a:p>
          <a:p>
            <a:pPr marL="741600" indent="-172800" algn="just">
              <a:lnSpc>
                <a:spcPct val="128000"/>
              </a:lnSpc>
              <a:spcBef>
                <a:spcPts val="288"/>
              </a:spcBef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chemeClr val="bg2">
                    <a:lumMod val="50000"/>
                  </a:schemeClr>
                </a:solidFill>
              </a:rPr>
              <a:t>Za donacije vjerskim zajednicama planirana su sredstva u iznosu od </a:t>
            </a:r>
            <a:r>
              <a:rPr lang="hr-HR" sz="1200" dirty="0" smtClean="0">
                <a:solidFill>
                  <a:schemeClr val="bg2">
                    <a:lumMod val="50000"/>
                  </a:schemeClr>
                </a:solidFill>
              </a:rPr>
              <a:t>50.000,00 </a:t>
            </a:r>
            <a:r>
              <a:rPr lang="hr-HR" sz="1200" dirty="0">
                <a:solidFill>
                  <a:schemeClr val="bg2">
                    <a:lumMod val="50000"/>
                  </a:schemeClr>
                </a:solidFill>
              </a:rPr>
              <a:t>kn,</a:t>
            </a:r>
          </a:p>
          <a:p>
            <a:pPr marL="741600" indent="-172800" algn="just">
              <a:lnSpc>
                <a:spcPct val="128000"/>
              </a:lnSpc>
              <a:spcBef>
                <a:spcPts val="288"/>
              </a:spcBef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chemeClr val="bg2">
                    <a:lumMod val="50000"/>
                  </a:schemeClr>
                </a:solidFill>
              </a:rPr>
              <a:t>Opremanje dječjih igrališta planirano je u iznosu od </a:t>
            </a:r>
            <a:r>
              <a:rPr lang="hr-HR" sz="1200" dirty="0" smtClean="0">
                <a:solidFill>
                  <a:schemeClr val="bg2">
                    <a:lumMod val="50000"/>
                  </a:schemeClr>
                </a:solidFill>
              </a:rPr>
              <a:t>15.000,00 </a:t>
            </a:r>
            <a:r>
              <a:rPr lang="hr-HR" sz="1200" dirty="0">
                <a:solidFill>
                  <a:schemeClr val="bg2">
                    <a:lumMod val="50000"/>
                  </a:schemeClr>
                </a:solidFill>
              </a:rPr>
              <a:t>kn,</a:t>
            </a:r>
          </a:p>
          <a:p>
            <a:pPr marL="741600" indent="-172800" algn="just">
              <a:lnSpc>
                <a:spcPct val="128000"/>
              </a:lnSpc>
              <a:spcBef>
                <a:spcPts val="288"/>
              </a:spcBef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chemeClr val="bg2">
                    <a:lumMod val="50000"/>
                  </a:schemeClr>
                </a:solidFill>
              </a:rPr>
              <a:t>Za rad Turističke zajednice planirana su sredstva u iznosu od 90.000,00 kn,</a:t>
            </a:r>
          </a:p>
          <a:p>
            <a:pPr marL="741600" indent="-172800" algn="just">
              <a:lnSpc>
                <a:spcPct val="128000"/>
              </a:lnSpc>
              <a:spcBef>
                <a:spcPts val="288"/>
              </a:spcBef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chemeClr val="bg2">
                    <a:lumMod val="50000"/>
                  </a:schemeClr>
                </a:solidFill>
              </a:rPr>
              <a:t>Donacije županijskim udrugama planirana su u iznosu od 10.000,00 kn,</a:t>
            </a:r>
          </a:p>
          <a:p>
            <a:pPr marL="741600" indent="-172800" algn="just">
              <a:lnSpc>
                <a:spcPct val="128000"/>
              </a:lnSpc>
              <a:spcBef>
                <a:spcPts val="288"/>
              </a:spcBef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chemeClr val="bg2">
                    <a:lumMod val="50000"/>
                  </a:schemeClr>
                </a:solidFill>
              </a:rPr>
              <a:t>Za Gorsku službu spašavanja planirana su sredstva u iznosu od 4.000,00 kn,</a:t>
            </a:r>
          </a:p>
          <a:p>
            <a:pPr marL="741600" indent="-172800" algn="just">
              <a:lnSpc>
                <a:spcPct val="128000"/>
              </a:lnSpc>
              <a:spcBef>
                <a:spcPts val="288"/>
              </a:spcBef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chemeClr val="bg2">
                    <a:lumMod val="50000"/>
                  </a:schemeClr>
                </a:solidFill>
              </a:rPr>
              <a:t>Planirana su sredstva u iznosu od 20.000,00 kuna, kao potpora za iskapanja na lokalitetu u </a:t>
            </a:r>
            <a:r>
              <a:rPr lang="hr-HR" sz="1200" dirty="0" err="1">
                <a:solidFill>
                  <a:schemeClr val="bg2">
                    <a:lumMod val="50000"/>
                  </a:schemeClr>
                </a:solidFill>
              </a:rPr>
              <a:t>Klenovcu</a:t>
            </a:r>
            <a:r>
              <a:rPr lang="hr-HR" sz="1200" dirty="0">
                <a:solidFill>
                  <a:schemeClr val="bg2">
                    <a:lumMod val="50000"/>
                  </a:schemeClr>
                </a:solidFill>
              </a:rPr>
              <a:t> Humskom - Burg Vrbovec.</a:t>
            </a:r>
          </a:p>
          <a:p>
            <a:pPr marL="741600">
              <a:spcBef>
                <a:spcPts val="288"/>
              </a:spcBef>
            </a:pPr>
            <a:endParaRPr lang="hr-HR" sz="12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1009 OBRT I POLJOPRIVREDA  za subvencije poljoprivrednicima i poticanje razvoja poduzetništva planirano je </a:t>
            </a:r>
            <a:r>
              <a:rPr lang="hr-HR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ukupno </a:t>
            </a:r>
            <a:r>
              <a:rPr lang="hr-HR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130.000,00 </a:t>
            </a:r>
            <a:r>
              <a:rPr lang="hr-HR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kuna.</a:t>
            </a:r>
          </a:p>
          <a:p>
            <a:pPr algn="just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315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5000">
        <p14:ripple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44236" y="1111827"/>
            <a:ext cx="10848109" cy="5444837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15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1010</a:t>
            </a:r>
            <a:r>
              <a:rPr lang="hr-HR" sz="15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5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SOCIJALNA ZAŠTITA</a:t>
            </a:r>
            <a:r>
              <a:rPr lang="hr-HR" sz="15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za financiranje navedenog programa planiraju se sredstva u ukupnom iznosu od </a:t>
            </a:r>
            <a:r>
              <a:rPr lang="hr-HR" sz="15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1.274.100,00 </a:t>
            </a:r>
            <a:r>
              <a:rPr lang="hr-HR" sz="15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kuna, a raspodijeljena kako slijedi :</a:t>
            </a:r>
          </a:p>
          <a:p>
            <a:pPr marL="741600" indent="-172800" algn="just">
              <a:lnSpc>
                <a:spcPct val="138000"/>
              </a:lnSpc>
              <a:spcBef>
                <a:spcPts val="288"/>
              </a:spcBef>
              <a:buFont typeface="Wingdings" panose="05000000000000000000" pitchFamily="2" charset="2"/>
              <a:buChar char="ü"/>
            </a:pPr>
            <a:r>
              <a:rPr lang="pt-BR" sz="1400" dirty="0">
                <a:solidFill>
                  <a:srgbClr val="002060"/>
                </a:solidFill>
              </a:rPr>
              <a:t>Planira</a:t>
            </a:r>
            <a:r>
              <a:rPr lang="hr-HR" sz="1400" dirty="0">
                <a:solidFill>
                  <a:srgbClr val="002060"/>
                </a:solidFill>
              </a:rPr>
              <a:t>na</a:t>
            </a:r>
            <a:r>
              <a:rPr lang="pt-BR" sz="1400" dirty="0">
                <a:solidFill>
                  <a:srgbClr val="002060"/>
                </a:solidFill>
              </a:rPr>
              <a:t> sredstva u iznosu od </a:t>
            </a:r>
            <a:r>
              <a:rPr lang="hr-HR" sz="1400" dirty="0" smtClean="0">
                <a:solidFill>
                  <a:srgbClr val="002060"/>
                </a:solidFill>
              </a:rPr>
              <a:t>200</a:t>
            </a:r>
            <a:r>
              <a:rPr lang="pt-BR" sz="1400" dirty="0" smtClean="0">
                <a:solidFill>
                  <a:srgbClr val="002060"/>
                </a:solidFill>
              </a:rPr>
              <a:t>.000,00</a:t>
            </a:r>
            <a:r>
              <a:rPr lang="hr-HR" sz="1400" dirty="0" smtClean="0">
                <a:solidFill>
                  <a:srgbClr val="002060"/>
                </a:solidFill>
              </a:rPr>
              <a:t> </a:t>
            </a:r>
            <a:r>
              <a:rPr lang="hr-HR" sz="1400" dirty="0" smtClean="0">
                <a:solidFill>
                  <a:srgbClr val="002060"/>
                </a:solidFill>
              </a:rPr>
              <a:t>kn </a:t>
            </a:r>
            <a:r>
              <a:rPr lang="pt-BR" sz="1400" dirty="0">
                <a:solidFill>
                  <a:srgbClr val="002060"/>
                </a:solidFill>
              </a:rPr>
              <a:t>odnose se na pomoći socijalno ugroženim pojedincima i obiteljima u cilju poboljšanja standarda socijalno najugroženijeg dijela stanovništva</a:t>
            </a:r>
            <a:r>
              <a:rPr lang="hr-HR" sz="1400" dirty="0">
                <a:solidFill>
                  <a:srgbClr val="002060"/>
                </a:solidFill>
              </a:rPr>
              <a:t>.</a:t>
            </a:r>
          </a:p>
          <a:p>
            <a:pPr marL="741600" indent="-172800" algn="just">
              <a:lnSpc>
                <a:spcPct val="138000"/>
              </a:lnSpc>
              <a:spcBef>
                <a:spcPts val="288"/>
              </a:spcBef>
              <a:buFont typeface="Wingdings" panose="05000000000000000000" pitchFamily="2" charset="2"/>
              <a:buChar char="ü"/>
            </a:pPr>
            <a:r>
              <a:rPr lang="pt-BR" sz="1400" dirty="0">
                <a:solidFill>
                  <a:srgbClr val="002060"/>
                </a:solidFill>
              </a:rPr>
              <a:t>Planiraju se sredstva u ukupnom iznosu od 2</a:t>
            </a:r>
            <a:r>
              <a:rPr lang="hr-HR" sz="1400" dirty="0">
                <a:solidFill>
                  <a:srgbClr val="002060"/>
                </a:solidFill>
              </a:rPr>
              <a:t>25</a:t>
            </a:r>
            <a:r>
              <a:rPr lang="pt-BR" sz="1400" dirty="0">
                <a:solidFill>
                  <a:srgbClr val="002060"/>
                </a:solidFill>
              </a:rPr>
              <a:t>.000,00 </a:t>
            </a:r>
            <a:r>
              <a:rPr lang="pt-BR" sz="1400" dirty="0" smtClean="0">
                <a:solidFill>
                  <a:srgbClr val="002060"/>
                </a:solidFill>
              </a:rPr>
              <a:t>k</a:t>
            </a:r>
            <a:r>
              <a:rPr lang="hr-HR" sz="1400" dirty="0" smtClean="0">
                <a:solidFill>
                  <a:srgbClr val="002060"/>
                </a:solidFill>
              </a:rPr>
              <a:t>n</a:t>
            </a:r>
            <a:r>
              <a:rPr lang="pt-BR" sz="1400" dirty="0" smtClean="0">
                <a:solidFill>
                  <a:srgbClr val="002060"/>
                </a:solidFill>
              </a:rPr>
              <a:t> </a:t>
            </a:r>
            <a:r>
              <a:rPr lang="pt-BR" sz="1400" dirty="0">
                <a:solidFill>
                  <a:srgbClr val="002060"/>
                </a:solidFill>
              </a:rPr>
              <a:t>za potpore novorođenim Humčanima</a:t>
            </a:r>
            <a:r>
              <a:rPr lang="hr-HR" sz="1400" dirty="0">
                <a:solidFill>
                  <a:srgbClr val="002060"/>
                </a:solidFill>
              </a:rPr>
              <a:t>/</a:t>
            </a:r>
            <a:r>
              <a:rPr lang="hr-HR" sz="1400" dirty="0" err="1">
                <a:solidFill>
                  <a:srgbClr val="002060"/>
                </a:solidFill>
              </a:rPr>
              <a:t>Humčankama</a:t>
            </a:r>
            <a:r>
              <a:rPr lang="pt-BR" sz="1400" dirty="0">
                <a:solidFill>
                  <a:srgbClr val="002060"/>
                </a:solidFill>
              </a:rPr>
              <a:t>, pomoći elementarno ugroženim osobama prilikom elementarnih nepogoda</a:t>
            </a:r>
            <a:r>
              <a:rPr lang="hr-HR" sz="1400" dirty="0">
                <a:solidFill>
                  <a:srgbClr val="002060"/>
                </a:solidFill>
              </a:rPr>
              <a:t>.</a:t>
            </a:r>
          </a:p>
          <a:p>
            <a:pPr marL="741600" indent="-172800" algn="just">
              <a:lnSpc>
                <a:spcPct val="138000"/>
              </a:lnSpc>
              <a:spcBef>
                <a:spcPts val="288"/>
              </a:spcBef>
              <a:buFont typeface="Wingdings" panose="05000000000000000000" pitchFamily="2" charset="2"/>
              <a:buChar char="ü"/>
            </a:pPr>
            <a:r>
              <a:rPr lang="pt-BR" sz="1400" dirty="0">
                <a:solidFill>
                  <a:srgbClr val="002060"/>
                </a:solidFill>
              </a:rPr>
              <a:t>Ukupno planirana sredstva za stipendije srednjoškolaca i studenata po socijalnom statusu, stipendije studentima po osnovi deficitarnih zanimanja, te nagrade učenicima i studentima za posebna postignuća u iznosu od </a:t>
            </a:r>
            <a:r>
              <a:rPr lang="hr-HR" sz="1400" dirty="0" smtClean="0">
                <a:solidFill>
                  <a:srgbClr val="002060"/>
                </a:solidFill>
              </a:rPr>
              <a:t>325</a:t>
            </a:r>
            <a:r>
              <a:rPr lang="pt-BR" sz="1400" dirty="0" smtClean="0">
                <a:solidFill>
                  <a:srgbClr val="002060"/>
                </a:solidFill>
              </a:rPr>
              <a:t>.000,00 </a:t>
            </a:r>
            <a:r>
              <a:rPr lang="hr-HR" sz="1400" dirty="0" smtClean="0">
                <a:solidFill>
                  <a:srgbClr val="002060"/>
                </a:solidFill>
              </a:rPr>
              <a:t>kn</a:t>
            </a:r>
            <a:r>
              <a:rPr lang="pt-BR" sz="1400" dirty="0" smtClean="0">
                <a:solidFill>
                  <a:srgbClr val="002060"/>
                </a:solidFill>
              </a:rPr>
              <a:t>, </a:t>
            </a:r>
            <a:r>
              <a:rPr lang="hr-HR" sz="1400" dirty="0">
                <a:solidFill>
                  <a:srgbClr val="002060"/>
                </a:solidFill>
              </a:rPr>
              <a:t>također je </a:t>
            </a:r>
            <a:r>
              <a:rPr lang="pt-BR" sz="1400" dirty="0">
                <a:solidFill>
                  <a:srgbClr val="002060"/>
                </a:solidFill>
              </a:rPr>
              <a:t> planiran iznos od </a:t>
            </a:r>
            <a:r>
              <a:rPr lang="hr-HR" sz="1400" dirty="0">
                <a:solidFill>
                  <a:srgbClr val="002060"/>
                </a:solidFill>
              </a:rPr>
              <a:t>19</a:t>
            </a:r>
            <a:r>
              <a:rPr lang="pt-BR" sz="1400" dirty="0">
                <a:solidFill>
                  <a:srgbClr val="002060"/>
                </a:solidFill>
              </a:rPr>
              <a:t>0.000,00 </a:t>
            </a:r>
            <a:r>
              <a:rPr lang="pt-BR" sz="1400" dirty="0" smtClean="0">
                <a:solidFill>
                  <a:srgbClr val="002060"/>
                </a:solidFill>
              </a:rPr>
              <a:t>kn </a:t>
            </a:r>
            <a:r>
              <a:rPr lang="pt-BR" sz="1400" dirty="0">
                <a:solidFill>
                  <a:srgbClr val="002060"/>
                </a:solidFill>
              </a:rPr>
              <a:t>za sufinanciranje prijevoza učenika srednjih škola.</a:t>
            </a:r>
            <a:endParaRPr lang="hr-HR" sz="1400" dirty="0">
              <a:solidFill>
                <a:srgbClr val="002060"/>
              </a:solidFill>
            </a:endParaRPr>
          </a:p>
          <a:p>
            <a:pPr marL="741600" indent="-172800" algn="just">
              <a:lnSpc>
                <a:spcPct val="138000"/>
              </a:lnSpc>
              <a:spcBef>
                <a:spcPts val="288"/>
              </a:spcBef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rgbClr val="002060"/>
                </a:solidFill>
              </a:rPr>
              <a:t>Planiraju se sredstva u iznosu od 55.000,00 </a:t>
            </a:r>
            <a:r>
              <a:rPr lang="pl-PL" sz="1400" dirty="0" smtClean="0">
                <a:solidFill>
                  <a:srgbClr val="002060"/>
                </a:solidFill>
              </a:rPr>
              <a:t>kn </a:t>
            </a:r>
            <a:r>
              <a:rPr lang="pl-PL" sz="1400" dirty="0">
                <a:solidFill>
                  <a:srgbClr val="002060"/>
                </a:solidFill>
              </a:rPr>
              <a:t>za poklone djeci za Božić.</a:t>
            </a:r>
          </a:p>
          <a:p>
            <a:pPr marL="741600" indent="-172800" algn="just">
              <a:lnSpc>
                <a:spcPct val="138000"/>
              </a:lnSpc>
              <a:spcBef>
                <a:spcPts val="288"/>
              </a:spcBef>
              <a:buFont typeface="Wingdings" panose="05000000000000000000" pitchFamily="2" charset="2"/>
              <a:buChar char="ü"/>
            </a:pPr>
            <a:r>
              <a:rPr lang="hr-HR" sz="1400" dirty="0">
                <a:solidFill>
                  <a:srgbClr val="002060"/>
                </a:solidFill>
              </a:rPr>
              <a:t>Planiraju </a:t>
            </a:r>
            <a:r>
              <a:rPr lang="pt-BR" sz="1400" dirty="0">
                <a:solidFill>
                  <a:srgbClr val="002060"/>
                </a:solidFill>
              </a:rPr>
              <a:t>se sredstva </a:t>
            </a:r>
            <a:r>
              <a:rPr lang="hr-HR" sz="1400" dirty="0">
                <a:solidFill>
                  <a:srgbClr val="002060"/>
                </a:solidFill>
              </a:rPr>
              <a:t>u iznosu od 60.000,00 kn </a:t>
            </a:r>
            <a:r>
              <a:rPr lang="pt-BR" sz="1400" dirty="0">
                <a:solidFill>
                  <a:srgbClr val="002060"/>
                </a:solidFill>
              </a:rPr>
              <a:t>za podjelu Božićnica umirovljenicima sa područja opć</a:t>
            </a:r>
            <a:r>
              <a:rPr lang="hr-HR" sz="1400" dirty="0">
                <a:solidFill>
                  <a:srgbClr val="002060"/>
                </a:solidFill>
              </a:rPr>
              <a:t>ine </a:t>
            </a:r>
            <a:r>
              <a:rPr lang="pt-BR" sz="1400" dirty="0">
                <a:solidFill>
                  <a:srgbClr val="002060"/>
                </a:solidFill>
              </a:rPr>
              <a:t>Hum  na Sutli čija </a:t>
            </a:r>
            <a:r>
              <a:rPr lang="hr-HR" sz="1400" dirty="0">
                <a:solidFill>
                  <a:srgbClr val="002060"/>
                </a:solidFill>
              </a:rPr>
              <a:t>j</a:t>
            </a:r>
            <a:r>
              <a:rPr lang="pt-BR" sz="1400" dirty="0">
                <a:solidFill>
                  <a:srgbClr val="002060"/>
                </a:solidFill>
              </a:rPr>
              <a:t>e mirovina niža od 2.</a:t>
            </a:r>
            <a:r>
              <a:rPr lang="hr-HR" sz="1400" dirty="0">
                <a:solidFill>
                  <a:srgbClr val="002060"/>
                </a:solidFill>
              </a:rPr>
              <a:t>400</a:t>
            </a:r>
            <a:r>
              <a:rPr lang="pt-BR" sz="1400" dirty="0">
                <a:solidFill>
                  <a:srgbClr val="002060"/>
                </a:solidFill>
              </a:rPr>
              <a:t>,00 </a:t>
            </a:r>
            <a:r>
              <a:rPr lang="pt-BR" sz="1400" dirty="0" smtClean="0">
                <a:solidFill>
                  <a:srgbClr val="002060"/>
                </a:solidFill>
              </a:rPr>
              <a:t>kn.</a:t>
            </a:r>
            <a:endParaRPr lang="hr-HR" sz="1400" dirty="0">
              <a:solidFill>
                <a:srgbClr val="002060"/>
              </a:solidFill>
            </a:endParaRPr>
          </a:p>
          <a:p>
            <a:pPr marL="741600" indent="-172800" algn="just">
              <a:lnSpc>
                <a:spcPct val="138000"/>
              </a:lnSpc>
              <a:spcBef>
                <a:spcPts val="288"/>
              </a:spcBef>
              <a:buFont typeface="Wingdings" panose="05000000000000000000" pitchFamily="2" charset="2"/>
              <a:buChar char="ü"/>
            </a:pPr>
            <a:r>
              <a:rPr lang="pt-BR" sz="1400" dirty="0">
                <a:solidFill>
                  <a:srgbClr val="002060"/>
                </a:solidFill>
              </a:rPr>
              <a:t>Sukladno odredbama Zakona o Hrvatskom Crvenom</a:t>
            </a:r>
            <a:r>
              <a:rPr lang="hr-HR" sz="1400" dirty="0">
                <a:solidFill>
                  <a:srgbClr val="002060"/>
                </a:solidFill>
              </a:rPr>
              <a:t> križu</a:t>
            </a:r>
            <a:r>
              <a:rPr lang="pt-BR" sz="1400" dirty="0">
                <a:solidFill>
                  <a:srgbClr val="002060"/>
                </a:solidFill>
              </a:rPr>
              <a:t> općina Hum na Sutli osigurava sredstva za rad i djelovanje Hrvatskog crvenog križa Pregrada u iznosu od 60.000,00 </a:t>
            </a:r>
            <a:r>
              <a:rPr lang="pt-BR" sz="1400" dirty="0" smtClean="0">
                <a:solidFill>
                  <a:srgbClr val="002060"/>
                </a:solidFill>
              </a:rPr>
              <a:t>kn.</a:t>
            </a:r>
            <a:endParaRPr lang="hr-HR" sz="1400" dirty="0">
              <a:solidFill>
                <a:srgbClr val="002060"/>
              </a:solidFill>
            </a:endParaRPr>
          </a:p>
          <a:p>
            <a:pPr marL="741600" lvl="0" indent="-172800" algn="just">
              <a:lnSpc>
                <a:spcPct val="138000"/>
              </a:lnSpc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400" dirty="0">
                <a:solidFill>
                  <a:srgbClr val="002060"/>
                </a:solidFill>
              </a:rPr>
              <a:t>Predviđa se sufinanciranje nabavke radnih bilježnica za učenike osnovne škole u iznosu od </a:t>
            </a:r>
            <a:r>
              <a:rPr lang="hr-HR" sz="1400" dirty="0" smtClean="0">
                <a:solidFill>
                  <a:srgbClr val="002060"/>
                </a:solidFill>
              </a:rPr>
              <a:t>125.000,00 </a:t>
            </a:r>
            <a:r>
              <a:rPr lang="pt-BR" sz="1400" dirty="0" smtClean="0">
                <a:solidFill>
                  <a:srgbClr val="002060"/>
                </a:solidFill>
              </a:rPr>
              <a:t>kn.</a:t>
            </a:r>
            <a:endParaRPr lang="hr-HR" sz="1400" dirty="0">
              <a:solidFill>
                <a:srgbClr val="002060"/>
              </a:solidFill>
            </a:endParaRPr>
          </a:p>
          <a:p>
            <a:pPr marL="741600" lvl="0" indent="-172800" algn="just">
              <a:lnSpc>
                <a:spcPct val="138000"/>
              </a:lnSpc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400" dirty="0">
                <a:solidFill>
                  <a:srgbClr val="002060"/>
                </a:solidFill>
              </a:rPr>
              <a:t>Projekt Promocija zdravlja i prevencija bolesti planiran je u iznosu od </a:t>
            </a:r>
            <a:r>
              <a:rPr lang="hr-HR" sz="1400" dirty="0" smtClean="0">
                <a:solidFill>
                  <a:srgbClr val="002060"/>
                </a:solidFill>
              </a:rPr>
              <a:t>34.100,00 </a:t>
            </a:r>
            <a:r>
              <a:rPr lang="pt-BR" sz="1400" dirty="0" smtClean="0">
                <a:solidFill>
                  <a:srgbClr val="002060"/>
                </a:solidFill>
              </a:rPr>
              <a:t>kn</a:t>
            </a:r>
            <a:r>
              <a:rPr lang="hr-HR" sz="1400" dirty="0" smtClean="0">
                <a:solidFill>
                  <a:srgbClr val="002060"/>
                </a:solidFill>
              </a:rPr>
              <a:t> </a:t>
            </a:r>
            <a:r>
              <a:rPr lang="hr-HR" sz="1400" dirty="0">
                <a:solidFill>
                  <a:srgbClr val="002060"/>
                </a:solidFill>
              </a:rPr>
              <a:t>koji se u potpunosti financira iz sredstva Ministarstva zdravstva temeljem EU sredstva</a:t>
            </a:r>
            <a:r>
              <a:rPr lang="pt-BR" sz="1400" dirty="0">
                <a:solidFill>
                  <a:srgbClr val="002060"/>
                </a:solidFill>
              </a:rPr>
              <a:t>.</a:t>
            </a:r>
            <a:endParaRPr lang="hr-HR" sz="1400" dirty="0">
              <a:solidFill>
                <a:srgbClr val="002060"/>
              </a:solidFill>
            </a:endParaRPr>
          </a:p>
          <a:p>
            <a:pPr marL="741600" indent="-172800" algn="just">
              <a:lnSpc>
                <a:spcPct val="138000"/>
              </a:lnSpc>
              <a:spcBef>
                <a:spcPts val="288"/>
              </a:spcBef>
              <a:buFont typeface="Wingdings" panose="05000000000000000000" pitchFamily="2" charset="2"/>
              <a:buChar char="ü"/>
            </a:pPr>
            <a:endParaRPr lang="hr-HR" sz="1400" dirty="0">
              <a:solidFill>
                <a:srgbClr val="002060"/>
              </a:solidFill>
            </a:endParaRPr>
          </a:p>
          <a:p>
            <a:pPr marL="568800" algn="just">
              <a:lnSpc>
                <a:spcPct val="138000"/>
              </a:lnSpc>
              <a:spcBef>
                <a:spcPts val="288"/>
              </a:spcBef>
            </a:pPr>
            <a:endParaRPr lang="hr-HR" sz="13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12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1972315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92028" y="768927"/>
            <a:ext cx="10402890" cy="5153890"/>
          </a:xfrm>
        </p:spPr>
        <p:txBody>
          <a:bodyPr/>
          <a:lstStyle/>
          <a:p>
            <a:pPr marL="342900" lvl="0" indent="-342900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pt-BR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1011</a:t>
            </a:r>
            <a:r>
              <a:rPr lang="hr-HR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ZAŠTITA OD POŽARA</a:t>
            </a:r>
            <a:r>
              <a:rPr lang="pt-BR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CIVILNA ZAŠTITA</a:t>
            </a:r>
            <a:r>
              <a:rPr lang="hr-HR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ukupno planirana sredstva  iznose  </a:t>
            </a:r>
            <a:r>
              <a:rPr lang="hr-HR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624.200,00 </a:t>
            </a:r>
            <a:r>
              <a:rPr lang="hr-HR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kuna, a odnose se na:</a:t>
            </a:r>
          </a:p>
          <a:p>
            <a:pPr marL="741600" lvl="0" indent="-172800">
              <a:lnSpc>
                <a:spcPct val="138000"/>
              </a:lnSpc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Za financiranje Vatrogasne zajednice općine Hum na Sutli  sukladno Zakonu o vatrogastvu u iznosu od 460.000,00 kn.</a:t>
            </a:r>
          </a:p>
          <a:p>
            <a:pPr marL="741600" lvl="0" indent="-172800">
              <a:lnSpc>
                <a:spcPct val="138000"/>
              </a:lnSpc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Za financiranje Javno vatrogasne postrojbe grada Krapine u iznosu od 29.200,00 kn.</a:t>
            </a:r>
          </a:p>
          <a:p>
            <a:pPr marL="741600" lvl="0" indent="-172800">
              <a:lnSpc>
                <a:spcPct val="138000"/>
              </a:lnSpc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Za nabavku opreme za civilnu zaštitu planira se iznos od </a:t>
            </a:r>
            <a:r>
              <a:rPr lang="pl-PL" sz="1200" dirty="0" smtClean="0">
                <a:solidFill>
                  <a:srgbClr val="002060"/>
                </a:solidFill>
              </a:rPr>
              <a:t>25.000,00 kn, kao i sredstva za prevenciju širenja COVID-19 u iznosu od 60.000,00 </a:t>
            </a:r>
            <a:r>
              <a:rPr lang="pl-PL" sz="1200" dirty="0" smtClean="0">
                <a:solidFill>
                  <a:srgbClr val="002060"/>
                </a:solidFill>
              </a:rPr>
              <a:t>kn.</a:t>
            </a:r>
            <a:endParaRPr lang="pl-PL" sz="1200" dirty="0">
              <a:solidFill>
                <a:srgbClr val="002060"/>
              </a:solidFill>
            </a:endParaRPr>
          </a:p>
          <a:p>
            <a:pPr marL="741600" lvl="0" indent="-172800">
              <a:lnSpc>
                <a:spcPct val="138000"/>
              </a:lnSpc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Donacija DVD-u Prišlin - Hum planirana je u iznosu od </a:t>
            </a:r>
            <a:r>
              <a:rPr lang="pl-PL" sz="1200" dirty="0" smtClean="0">
                <a:solidFill>
                  <a:srgbClr val="002060"/>
                </a:solidFill>
              </a:rPr>
              <a:t>50.000,00 </a:t>
            </a:r>
            <a:r>
              <a:rPr lang="pl-PL" sz="1200" dirty="0" smtClean="0">
                <a:solidFill>
                  <a:srgbClr val="002060"/>
                </a:solidFill>
              </a:rPr>
              <a:t>kn.</a:t>
            </a:r>
            <a:endParaRPr lang="pl-PL" sz="1200" dirty="0">
              <a:solidFill>
                <a:srgbClr val="002060"/>
              </a:solidFill>
            </a:endParaRPr>
          </a:p>
          <a:p>
            <a:pPr marL="342900" lvl="0" indent="-342900">
              <a:buClr>
                <a:prstClr val="white"/>
              </a:buClr>
              <a:buFont typeface="Wingdings" panose="05000000000000000000" pitchFamily="2" charset="2"/>
              <a:buChar char="ü"/>
            </a:pPr>
            <a:endParaRPr lang="pt-BR" sz="1100" dirty="0">
              <a:solidFill>
                <a:srgbClr val="002060"/>
              </a:solidFill>
            </a:endParaRPr>
          </a:p>
          <a:p>
            <a:pPr marL="342900" lvl="0" indent="-342900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pt-BR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1012</a:t>
            </a:r>
            <a:r>
              <a:rPr lang="hr-HR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RAZVOJ ZAJEDNICE planirana sredstva iznose </a:t>
            </a:r>
            <a:r>
              <a:rPr lang="hr-HR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50.000,00 </a:t>
            </a:r>
            <a:r>
              <a:rPr lang="hr-HR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kuna, a </a:t>
            </a:r>
            <a:r>
              <a:rPr lang="hr-HR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odnosi se </a:t>
            </a:r>
            <a:r>
              <a:rPr lang="hr-HR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</a:t>
            </a:r>
            <a:r>
              <a:rPr lang="hr-HR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projekt:</a:t>
            </a:r>
            <a:endParaRPr lang="hr-HR" sz="1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19138" lvl="1" indent="-185738"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Master </a:t>
            </a:r>
            <a:r>
              <a:rPr lang="hr-HR" sz="1200">
                <a:solidFill>
                  <a:srgbClr val="002060"/>
                </a:solidFill>
              </a:rPr>
              <a:t>plan </a:t>
            </a:r>
            <a:r>
              <a:rPr lang="hr-HR" sz="1200" smtClean="0">
                <a:solidFill>
                  <a:srgbClr val="002060"/>
                </a:solidFill>
              </a:rPr>
              <a:t>turizma </a:t>
            </a:r>
            <a:r>
              <a:rPr lang="hr-HR" sz="1200" dirty="0">
                <a:solidFill>
                  <a:srgbClr val="002060"/>
                </a:solidFill>
              </a:rPr>
              <a:t>općine Hum na Sutli, </a:t>
            </a:r>
            <a:r>
              <a:rPr lang="hr-HR" sz="1200" dirty="0" err="1">
                <a:solidFill>
                  <a:srgbClr val="002060"/>
                </a:solidFill>
              </a:rPr>
              <a:t>Desinić</a:t>
            </a:r>
            <a:r>
              <a:rPr lang="hr-HR" sz="1200" dirty="0">
                <a:solidFill>
                  <a:srgbClr val="002060"/>
                </a:solidFill>
              </a:rPr>
              <a:t>  i Zagorska Sela u iznosu od 50.000,00 </a:t>
            </a:r>
            <a:r>
              <a:rPr lang="hr-HR" sz="1200" dirty="0" smtClean="0">
                <a:solidFill>
                  <a:srgbClr val="002060"/>
                </a:solidFill>
              </a:rPr>
              <a:t>kn.</a:t>
            </a:r>
            <a:endParaRPr lang="hr-HR" sz="12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86046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5000">
        <p14:ripple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4211" y="581891"/>
            <a:ext cx="10434061" cy="5412509"/>
          </a:xfrm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l-PL" dirty="0">
                <a:solidFill>
                  <a:schemeClr val="tx1"/>
                </a:solidFill>
              </a:rPr>
              <a:t>Razdjel: 002  PREDŠKOLSKI ODGOJ - PRORAČUNSKI KORISNIK DJEČJI VRTIĆ „BALONČICA” planirana sredstva u iznosu od </a:t>
            </a:r>
            <a:r>
              <a:rPr lang="pl-PL" dirty="0" smtClean="0">
                <a:solidFill>
                  <a:schemeClr val="tx1"/>
                </a:solidFill>
              </a:rPr>
              <a:t>3.426.660,00 </a:t>
            </a:r>
            <a:r>
              <a:rPr lang="pl-PL" dirty="0">
                <a:solidFill>
                  <a:schemeClr val="tx1"/>
                </a:solidFill>
              </a:rPr>
              <a:t>kuna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pPr marL="342900" lvl="2" indent="-342900" algn="just"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 1013 PREDŠKOLSKI ODGOJ - DJEČJI VRTIĆ BALONČICA / Planirana sredstva za provođenje predškolskog programa do polaska djece u osnovnu školu iznose </a:t>
            </a:r>
            <a:r>
              <a:rPr lang="pl-PL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3.426.660,00 </a:t>
            </a:r>
            <a:r>
              <a:rPr lang="pl-PL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kuna (</a:t>
            </a:r>
            <a:r>
              <a:rPr lang="pl-PL" sz="1200" dirty="0">
                <a:solidFill>
                  <a:srgbClr val="002060"/>
                </a:solidFill>
              </a:rPr>
              <a:t>sufinanciranje iz općinskog proračuna iznosi  </a:t>
            </a:r>
            <a:r>
              <a:rPr lang="pl-PL" sz="1200" dirty="0" smtClean="0">
                <a:solidFill>
                  <a:srgbClr val="002060"/>
                </a:solidFill>
              </a:rPr>
              <a:t>2.220.000,00 </a:t>
            </a:r>
            <a:r>
              <a:rPr lang="pl-PL" sz="1200" dirty="0">
                <a:solidFill>
                  <a:srgbClr val="002060"/>
                </a:solidFill>
              </a:rPr>
              <a:t>kn): 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Rashodi za zaposlene planiraju se u iznosu od </a:t>
            </a:r>
            <a:r>
              <a:rPr lang="pl-PL" sz="1200" dirty="0" smtClean="0">
                <a:solidFill>
                  <a:srgbClr val="002060"/>
                </a:solidFill>
              </a:rPr>
              <a:t>2.721.500,00 kn,</a:t>
            </a:r>
            <a:endParaRPr lang="pl-PL" sz="1200" dirty="0">
              <a:solidFill>
                <a:srgbClr val="002060"/>
              </a:solidFill>
            </a:endParaRP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Planirana sredstva za tekuće rashode  iznose </a:t>
            </a:r>
            <a:r>
              <a:rPr lang="pl-PL" sz="1200" dirty="0" smtClean="0">
                <a:solidFill>
                  <a:srgbClr val="002060"/>
                </a:solidFill>
              </a:rPr>
              <a:t>634.560,00 </a:t>
            </a:r>
            <a:r>
              <a:rPr lang="pl-PL" sz="1200" dirty="0">
                <a:solidFill>
                  <a:srgbClr val="002060"/>
                </a:solidFill>
              </a:rPr>
              <a:t>kn,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Za  financiranje predškole planira se iznos od </a:t>
            </a:r>
            <a:r>
              <a:rPr lang="pl-PL" sz="1200" dirty="0" smtClean="0">
                <a:solidFill>
                  <a:srgbClr val="002060"/>
                </a:solidFill>
              </a:rPr>
              <a:t>30.600,00 </a:t>
            </a:r>
            <a:r>
              <a:rPr lang="pl-PL" sz="1200" dirty="0">
                <a:solidFill>
                  <a:srgbClr val="002060"/>
                </a:solidFill>
              </a:rPr>
              <a:t>kn,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da-DK" sz="1200" dirty="0">
                <a:solidFill>
                  <a:srgbClr val="002060"/>
                </a:solidFill>
              </a:rPr>
              <a:t>Rashodi za nabavu opreme</a:t>
            </a:r>
            <a:r>
              <a:rPr lang="hr-HR" sz="1200" dirty="0">
                <a:solidFill>
                  <a:srgbClr val="002060"/>
                </a:solidFill>
              </a:rPr>
              <a:t> planiraju se u iznosu od </a:t>
            </a:r>
            <a:r>
              <a:rPr lang="pl-PL" sz="1200" dirty="0" smtClean="0">
                <a:solidFill>
                  <a:srgbClr val="002060"/>
                </a:solidFill>
              </a:rPr>
              <a:t>40.000,00 </a:t>
            </a:r>
            <a:r>
              <a:rPr lang="pl-PL" sz="1200" dirty="0">
                <a:solidFill>
                  <a:srgbClr val="002060"/>
                </a:solidFill>
              </a:rPr>
              <a:t>kn.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sz="1200" dirty="0">
              <a:solidFill>
                <a:srgbClr val="002060"/>
              </a:solidFill>
            </a:endParaRPr>
          </a:p>
          <a:p>
            <a:endParaRPr lang="pl-PL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3867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5000">
        <p14:ripple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598" y="1168400"/>
            <a:ext cx="10896601" cy="5105399"/>
          </a:xfrm>
        </p:spPr>
        <p:txBody>
          <a:bodyPr>
            <a:normAutofit/>
          </a:bodyPr>
          <a:lstStyle/>
          <a:p>
            <a:r>
              <a:rPr lang="hr-HR" sz="1600" cap="none" dirty="0">
                <a:solidFill>
                  <a:srgbClr val="002060"/>
                </a:solidFill>
              </a:rPr>
              <a:t>	Proračun je akt kojim se procjenjuju prihodi i primici te utvrđuju rashodi i izdaci općine Hum na Sutli za proračunsku godinu, a sadrži i projekciju prihoda i primitaka te rashoda i izdataka za slijedeće dvije godine.</a:t>
            </a:r>
            <a:br>
              <a:rPr lang="hr-HR" sz="1600" cap="none" dirty="0">
                <a:solidFill>
                  <a:srgbClr val="002060"/>
                </a:solidFill>
              </a:rPr>
            </a:br>
            <a:r>
              <a:rPr lang="hr-HR" sz="1600" cap="none" dirty="0">
                <a:solidFill>
                  <a:srgbClr val="002060"/>
                </a:solidFill>
              </a:rPr>
              <a:t/>
            </a:r>
            <a:br>
              <a:rPr lang="hr-HR" sz="1600" cap="none" dirty="0">
                <a:solidFill>
                  <a:srgbClr val="002060"/>
                </a:solidFill>
              </a:rPr>
            </a:br>
            <a:r>
              <a:rPr lang="hr-HR" sz="1600" cap="none" dirty="0">
                <a:solidFill>
                  <a:srgbClr val="002060"/>
                </a:solidFill>
              </a:rPr>
              <a:t>	Proračun se odnosi na fiskalnu godinu i traje od 01. siječnja do 31. prosinca. Zakonodavni  akt kojim su regulirana sva pitanja vezana uz proračun je Zakon o proračunu („Narodne novine” br. </a:t>
            </a:r>
            <a:r>
              <a:rPr lang="hr-HR" sz="1600" dirty="0">
                <a:solidFill>
                  <a:srgbClr val="002060"/>
                </a:solidFill>
              </a:rPr>
              <a:t>87/08 , 136/12 </a:t>
            </a:r>
            <a:r>
              <a:rPr lang="hr-HR" sz="1600" dirty="0" smtClean="0">
                <a:solidFill>
                  <a:srgbClr val="002060"/>
                </a:solidFill>
              </a:rPr>
              <a:t>15/</a:t>
            </a:r>
            <a:r>
              <a:rPr lang="hr-HR" sz="1600" dirty="0" err="1" smtClean="0">
                <a:solidFill>
                  <a:srgbClr val="002060"/>
                </a:solidFill>
              </a:rPr>
              <a:t>15</a:t>
            </a:r>
            <a:r>
              <a:rPr lang="hr-HR" sz="1600" dirty="0">
                <a:solidFill>
                  <a:srgbClr val="002060"/>
                </a:solidFill>
              </a:rPr>
              <a:t>).</a:t>
            </a:r>
            <a:r>
              <a:rPr lang="hr-HR" sz="1600" cap="none" dirty="0">
                <a:solidFill>
                  <a:srgbClr val="002060"/>
                </a:solidFill>
              </a:rPr>
              <a:t/>
            </a:r>
            <a:br>
              <a:rPr lang="hr-HR" sz="1600" cap="none" dirty="0">
                <a:solidFill>
                  <a:srgbClr val="002060"/>
                </a:solidFill>
              </a:rPr>
            </a:br>
            <a:r>
              <a:rPr lang="hr-HR" sz="1600" cap="none" dirty="0">
                <a:solidFill>
                  <a:srgbClr val="002060"/>
                </a:solidFill>
              </a:rPr>
              <a:t> </a:t>
            </a:r>
            <a:br>
              <a:rPr lang="hr-HR" sz="1600" cap="none" dirty="0">
                <a:solidFill>
                  <a:srgbClr val="002060"/>
                </a:solidFill>
              </a:rPr>
            </a:br>
            <a:r>
              <a:rPr lang="hr-HR" sz="1600" cap="none" dirty="0">
                <a:solidFill>
                  <a:srgbClr val="002060"/>
                </a:solidFill>
              </a:rPr>
              <a:t>	Jedini ovlašteni predlagatelj Proračuna općine je općinski načelnik. Općinski načelnik općine Hum na Sutli odgovoran je za zakonito planiranje i izvršavanje proračuna, za svrhovito, učinkovito i ekonomično raspolaganje proračunskim sredstvima. Proračun donosi (izglasava) Općinsko vijeće do kraja godine za iduću godinu.</a:t>
            </a:r>
            <a:br>
              <a:rPr lang="hr-HR" sz="1600" cap="none" dirty="0">
                <a:solidFill>
                  <a:srgbClr val="002060"/>
                </a:solidFill>
              </a:rPr>
            </a:br>
            <a:r>
              <a:rPr lang="hr-HR" sz="1600" cap="none" dirty="0">
                <a:solidFill>
                  <a:srgbClr val="002060"/>
                </a:solidFill>
              </a:rPr>
              <a:t/>
            </a:r>
            <a:br>
              <a:rPr lang="hr-HR" sz="1600" cap="none" dirty="0">
                <a:solidFill>
                  <a:srgbClr val="002060"/>
                </a:solidFill>
              </a:rPr>
            </a:br>
            <a:endParaRPr lang="hr-HR" sz="1600" cap="none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2" y="685801"/>
            <a:ext cx="4095606" cy="11845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Što je proračun?</a:t>
            </a:r>
          </a:p>
        </p:txBody>
      </p:sp>
    </p:spTree>
    <p:extLst>
      <p:ext uri="{BB962C8B-B14F-4D97-AF65-F5344CB8AC3E}">
        <p14:creationId xmlns:p14="http://schemas.microsoft.com/office/powerpoint/2010/main" val="3424051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5000">
        <p14:ripple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4212" y="384464"/>
            <a:ext cx="10818524" cy="5609936"/>
          </a:xfrm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hr-H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Razdjel: 003  KULTURNE USTANOVE - </a:t>
            </a:r>
            <a:r>
              <a:rPr lang="pl-P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PRORAČUNSKI KORISNIK NARODNA KNJIŽNICA HUM NA SUTLI</a:t>
            </a:r>
            <a:r>
              <a:rPr lang="hr-H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planirana sredstva u iznosu od  </a:t>
            </a:r>
            <a:r>
              <a:rPr lang="hr-H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453.510,00 </a:t>
            </a:r>
            <a:r>
              <a:rPr lang="hr-H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kuna </a:t>
            </a:r>
          </a:p>
          <a:p>
            <a:pPr algn="just"/>
            <a:endParaRPr lang="hr-H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1014 NARODNA KNJIŽNICA HUM NA SUTLI / Planirana sredstva za rad  knjižnice iznose </a:t>
            </a:r>
            <a:r>
              <a:rPr lang="pl-PL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453.510,00 </a:t>
            </a:r>
            <a:r>
              <a:rPr lang="pl-PL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kuna (</a:t>
            </a:r>
            <a:r>
              <a:rPr lang="pl-PL" sz="1200" dirty="0">
                <a:solidFill>
                  <a:srgbClr val="002060"/>
                </a:solidFill>
              </a:rPr>
              <a:t>sufinanciranje iz općinskog proračun iznosi  </a:t>
            </a:r>
            <a:r>
              <a:rPr lang="pl-PL" sz="1200" dirty="0" smtClean="0">
                <a:solidFill>
                  <a:srgbClr val="002060"/>
                </a:solidFill>
              </a:rPr>
              <a:t>395.000,00 </a:t>
            </a:r>
            <a:r>
              <a:rPr lang="pl-PL" sz="1200" dirty="0">
                <a:solidFill>
                  <a:srgbClr val="002060"/>
                </a:solidFill>
              </a:rPr>
              <a:t>kn</a:t>
            </a:r>
            <a:r>
              <a:rPr lang="pl-PL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hr-HR" sz="1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85850" lvl="2" indent="-171450" algn="just"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Za plaće i naknade ravnateljice planiran je iznos od </a:t>
            </a:r>
            <a:r>
              <a:rPr lang="hr-HR" sz="1200" dirty="0" smtClean="0">
                <a:solidFill>
                  <a:srgbClr val="002060"/>
                </a:solidFill>
              </a:rPr>
              <a:t>251.000,00 </a:t>
            </a:r>
            <a:r>
              <a:rPr lang="hr-HR" sz="1200" dirty="0">
                <a:solidFill>
                  <a:srgbClr val="002060"/>
                </a:solidFill>
              </a:rPr>
              <a:t>kn,</a:t>
            </a:r>
          </a:p>
          <a:p>
            <a:pPr marL="1085850" lvl="2" indent="-171450" algn="just"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Rashodi za tekuće poslovanje knjižnice planirani su iznosu od </a:t>
            </a:r>
            <a:r>
              <a:rPr lang="hr-HR" sz="1200" dirty="0" smtClean="0">
                <a:solidFill>
                  <a:srgbClr val="002060"/>
                </a:solidFill>
              </a:rPr>
              <a:t>51.250,00 </a:t>
            </a:r>
            <a:r>
              <a:rPr lang="hr-HR" sz="1200" dirty="0">
                <a:solidFill>
                  <a:srgbClr val="002060"/>
                </a:solidFill>
              </a:rPr>
              <a:t>kn,</a:t>
            </a:r>
          </a:p>
          <a:p>
            <a:pPr marL="1085850" lvl="2" indent="-171450" algn="just"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Za nabavku nove knjižne građe planiran je iznos od </a:t>
            </a:r>
            <a:r>
              <a:rPr lang="hr-HR" sz="1200" dirty="0" smtClean="0">
                <a:solidFill>
                  <a:srgbClr val="002060"/>
                </a:solidFill>
              </a:rPr>
              <a:t>109.000,00 </a:t>
            </a:r>
            <a:r>
              <a:rPr lang="hr-HR" sz="1200" dirty="0">
                <a:solidFill>
                  <a:srgbClr val="002060"/>
                </a:solidFill>
              </a:rPr>
              <a:t>kn,</a:t>
            </a:r>
          </a:p>
          <a:p>
            <a:pPr marL="1085850" lvl="2" indent="-171450" algn="just"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Rashodi za nabavu opreme planiraju se u iznosu od </a:t>
            </a:r>
            <a:r>
              <a:rPr lang="pl-PL" sz="1200" dirty="0" smtClean="0">
                <a:solidFill>
                  <a:srgbClr val="002060"/>
                </a:solidFill>
              </a:rPr>
              <a:t>19</a:t>
            </a:r>
            <a:r>
              <a:rPr lang="hr-HR" sz="1200" dirty="0" smtClean="0">
                <a:solidFill>
                  <a:srgbClr val="002060"/>
                </a:solidFill>
              </a:rPr>
              <a:t>.500,00 </a:t>
            </a:r>
            <a:r>
              <a:rPr lang="hr-HR" sz="1200" dirty="0">
                <a:solidFill>
                  <a:srgbClr val="002060"/>
                </a:solidFill>
              </a:rPr>
              <a:t>kn,</a:t>
            </a:r>
          </a:p>
          <a:p>
            <a:pPr marL="1085850" lvl="2" indent="-171450" algn="just"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Godišnji programi i manifestacije obuhvaćaju:  </a:t>
            </a:r>
          </a:p>
          <a:p>
            <a:pPr lvl="1" algn="just"/>
            <a:r>
              <a:rPr lang="hr-HR" sz="1200" dirty="0">
                <a:solidFill>
                  <a:srgbClr val="002060"/>
                </a:solidFill>
              </a:rPr>
              <a:t>		• književne večeri  i književne susrete,</a:t>
            </a:r>
          </a:p>
          <a:p>
            <a:pPr lvl="1" algn="just"/>
            <a:r>
              <a:rPr lang="hr-HR" sz="1200" dirty="0">
                <a:solidFill>
                  <a:srgbClr val="002060"/>
                </a:solidFill>
              </a:rPr>
              <a:t>		• manifestacija posvećena Rikardu </a:t>
            </a:r>
            <a:r>
              <a:rPr lang="hr-HR" sz="1200" dirty="0" err="1">
                <a:solidFill>
                  <a:srgbClr val="002060"/>
                </a:solidFill>
              </a:rPr>
              <a:t>Jorgovaniću</a:t>
            </a:r>
            <a:r>
              <a:rPr lang="hr-HR" sz="1200" dirty="0">
                <a:solidFill>
                  <a:srgbClr val="002060"/>
                </a:solidFill>
              </a:rPr>
              <a:t>, </a:t>
            </a:r>
          </a:p>
          <a:p>
            <a:pPr lvl="1" algn="just"/>
            <a:r>
              <a:rPr lang="hr-HR" sz="1200" dirty="0">
                <a:solidFill>
                  <a:srgbClr val="002060"/>
                </a:solidFill>
              </a:rPr>
              <a:t>		• književni susret Sutla nas veže i spaja,</a:t>
            </a:r>
          </a:p>
          <a:p>
            <a:pPr lvl="1" algn="just"/>
            <a:r>
              <a:rPr lang="hr-HR" sz="1200" dirty="0">
                <a:solidFill>
                  <a:srgbClr val="002060"/>
                </a:solidFill>
              </a:rPr>
              <a:t>		• manifestacija </a:t>
            </a:r>
            <a:r>
              <a:rPr lang="hr-HR" sz="1200" dirty="0" err="1">
                <a:solidFill>
                  <a:srgbClr val="002060"/>
                </a:solidFill>
              </a:rPr>
              <a:t>Humfejst</a:t>
            </a:r>
            <a:r>
              <a:rPr lang="hr-HR" sz="1200" dirty="0">
                <a:solidFill>
                  <a:srgbClr val="002060"/>
                </a:solidFill>
              </a:rPr>
              <a:t>,</a:t>
            </a:r>
            <a:endParaRPr lang="nn-NO" sz="1200" dirty="0">
              <a:solidFill>
                <a:srgbClr val="002060"/>
              </a:solidFill>
            </a:endParaRPr>
          </a:p>
          <a:p>
            <a:pPr lvl="1" algn="just"/>
            <a:r>
              <a:rPr lang="hr-HR" sz="1200" dirty="0">
                <a:solidFill>
                  <a:srgbClr val="002060"/>
                </a:solidFill>
              </a:rPr>
              <a:t>		</a:t>
            </a:r>
            <a:r>
              <a:rPr lang="nn-NO" sz="1200" dirty="0">
                <a:solidFill>
                  <a:srgbClr val="002060"/>
                </a:solidFill>
              </a:rPr>
              <a:t>•</a:t>
            </a:r>
            <a:r>
              <a:rPr lang="hr-HR" sz="1200" dirty="0">
                <a:solidFill>
                  <a:srgbClr val="002060"/>
                </a:solidFill>
              </a:rPr>
              <a:t> p</a:t>
            </a:r>
            <a:r>
              <a:rPr lang="nn-NO" sz="1200" dirty="0">
                <a:solidFill>
                  <a:srgbClr val="002060"/>
                </a:solidFill>
              </a:rPr>
              <a:t>rogram zaštite baštine</a:t>
            </a:r>
            <a:r>
              <a:rPr lang="hr-HR" sz="1200" dirty="0">
                <a:solidFill>
                  <a:srgbClr val="002060"/>
                </a:solidFill>
              </a:rPr>
              <a:t> : izrada </a:t>
            </a:r>
            <a:r>
              <a:rPr lang="nn-NO" sz="1200" dirty="0">
                <a:solidFill>
                  <a:srgbClr val="002060"/>
                </a:solidFill>
              </a:rPr>
              <a:t>Rječnik</a:t>
            </a:r>
            <a:r>
              <a:rPr lang="hr-HR" sz="1200" dirty="0">
                <a:solidFill>
                  <a:srgbClr val="002060"/>
                </a:solidFill>
              </a:rPr>
              <a:t>a</a:t>
            </a:r>
            <a:r>
              <a:rPr lang="nn-NO" sz="1200" dirty="0">
                <a:solidFill>
                  <a:srgbClr val="002060"/>
                </a:solidFill>
              </a:rPr>
              <a:t> humskog govora</a:t>
            </a:r>
            <a:r>
              <a:rPr lang="hr-HR" sz="1200" dirty="0">
                <a:solidFill>
                  <a:srgbClr val="002060"/>
                </a:solidFill>
              </a:rPr>
              <a:t>, </a:t>
            </a:r>
          </a:p>
          <a:p>
            <a:pPr lvl="1" algn="just"/>
            <a:r>
              <a:rPr lang="hr-HR" sz="1200" dirty="0">
                <a:solidFill>
                  <a:srgbClr val="002060"/>
                </a:solidFill>
              </a:rPr>
              <a:t> 	   za čija se odvijanja planiraju sredstva u iznosu od </a:t>
            </a:r>
            <a:r>
              <a:rPr lang="hr-HR" sz="1200" dirty="0" smtClean="0">
                <a:solidFill>
                  <a:srgbClr val="002060"/>
                </a:solidFill>
              </a:rPr>
              <a:t>22.760,00 kn.</a:t>
            </a:r>
            <a:endParaRPr lang="hr-HR" sz="1200" dirty="0">
              <a:solidFill>
                <a:srgbClr val="00206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hr-HR" sz="1200" dirty="0"/>
          </a:p>
        </p:txBody>
      </p:sp>
    </p:spTree>
    <p:extLst>
      <p:ext uri="{BB962C8B-B14F-4D97-AF65-F5344CB8AC3E}">
        <p14:creationId xmlns:p14="http://schemas.microsoft.com/office/powerpoint/2010/main" val="3734999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5000">
        <p14:ripple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98875" y="1021774"/>
            <a:ext cx="10271656" cy="4777894"/>
          </a:xfrm>
        </p:spPr>
        <p:txBody>
          <a:bodyPr/>
          <a:lstStyle/>
          <a:p>
            <a:r>
              <a:rPr lang="hr-H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OPĆINA HUM NA SUTLI </a:t>
            </a:r>
          </a:p>
          <a:p>
            <a:r>
              <a:rPr lang="hr-H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web: </a:t>
            </a:r>
            <a:r>
              <a:rPr lang="hr-HR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www.humnasutli.hr</a:t>
            </a:r>
          </a:p>
          <a:p>
            <a:endParaRPr lang="hr-HR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KONTAKTI: </a:t>
            </a:r>
          </a:p>
          <a:p>
            <a:r>
              <a:rPr lang="hr-H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Jedinstveni upravni odjel : 049/ 382 383 (tel.)</a:t>
            </a:r>
          </a:p>
          <a:p>
            <a:r>
              <a:rPr lang="hr-H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	 e- mail:   </a:t>
            </a:r>
            <a:r>
              <a:rPr lang="hr-HR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racunovodstvo@humnasutli.hr</a:t>
            </a:r>
            <a:endParaRPr lang="hr-HR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r-HR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Općinski načelnik: 049/ 382 380 (tel.)</a:t>
            </a:r>
          </a:p>
          <a:p>
            <a:r>
              <a:rPr lang="hr-H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e- mail: </a:t>
            </a:r>
            <a:r>
              <a:rPr lang="hr-HR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nacelnik</a:t>
            </a:r>
            <a:r>
              <a:rPr lang="hr-H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@</a:t>
            </a:r>
            <a:r>
              <a:rPr lang="hr-HR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humnasutli.hr</a:t>
            </a:r>
            <a:endParaRPr lang="hr-HR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671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0000">
        <p14:ripple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382877" y="238990"/>
            <a:ext cx="9997642" cy="1600200"/>
          </a:xfrm>
        </p:spPr>
        <p:txBody>
          <a:bodyPr/>
          <a:lstStyle/>
          <a:p>
            <a:pPr algn="ctr"/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Proračun sadržava:</a:t>
            </a:r>
          </a:p>
        </p:txBody>
      </p:sp>
      <p:sp>
        <p:nvSpPr>
          <p:cNvPr id="6" name="Rezervirano mjesto teksta 5"/>
          <p:cNvSpPr>
            <a:spLocks noGrp="1"/>
          </p:cNvSpPr>
          <p:nvPr>
            <p:ph type="body" sz="quarter" idx="13"/>
          </p:nvPr>
        </p:nvSpPr>
        <p:spPr>
          <a:xfrm>
            <a:off x="1114498" y="1432330"/>
            <a:ext cx="8534400" cy="623455"/>
          </a:xfrm>
        </p:spPr>
        <p:txBody>
          <a:bodyPr/>
          <a:lstStyle/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Opći dio proračuna sačinjavaju: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zervirano mjesto teksta 4"/>
          <p:cNvSpPr>
            <a:spLocks noGrp="1"/>
          </p:cNvSpPr>
          <p:nvPr>
            <p:ph type="body" idx="1"/>
          </p:nvPr>
        </p:nvSpPr>
        <p:spPr>
          <a:xfrm>
            <a:off x="382877" y="2383163"/>
            <a:ext cx="10802185" cy="2961410"/>
          </a:xfrm>
        </p:spPr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r-HR" sz="1600" dirty="0">
                <a:solidFill>
                  <a:srgbClr val="002060"/>
                </a:solidFill>
              </a:rPr>
              <a:t>Račun prihoda i rashoda u kojem su prikazani svi prihodi i rashodi prema ekonomskoj klasifikaciji (npr. prihodi od poreza, imovine, pristojbi te rashodi za zaposlene, financijski rashodi). 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600" dirty="0">
                <a:solidFill>
                  <a:srgbClr val="002060"/>
                </a:solidFill>
              </a:rPr>
              <a:t>Račun zaduživanja/financiranja prikazuje izdatke za financijsku imovinu i otplate zajmova te primitke od financijske imovine i zaduživanja.</a:t>
            </a:r>
          </a:p>
          <a:p>
            <a:endParaRPr lang="hr-HR" dirty="0">
              <a:solidFill>
                <a:srgbClr val="002060"/>
              </a:solidFill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102" y="3769479"/>
            <a:ext cx="5204114" cy="24954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4552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0000">
        <p14:ripple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75131" y="452000"/>
            <a:ext cx="11522954" cy="2743200"/>
          </a:xfrm>
        </p:spPr>
        <p:txBody>
          <a:bodyPr>
            <a:normAutofit fontScale="90000"/>
          </a:bodyPr>
          <a:lstStyle/>
          <a:p>
            <a:r>
              <a:rPr lang="hr-H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2. Poseban dio proračuna sačinjava:</a:t>
            </a:r>
            <a:br>
              <a:rPr lang="hr-H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2400" dirty="0">
                <a:solidFill>
                  <a:srgbClr val="002060"/>
                </a:solidFill>
              </a:rPr>
              <a:t/>
            </a:r>
            <a:br>
              <a:rPr lang="hr-HR" sz="2400" dirty="0">
                <a:solidFill>
                  <a:srgbClr val="002060"/>
                </a:solidFill>
              </a:rPr>
            </a:br>
            <a:r>
              <a:rPr lang="hr-HR" sz="2400" dirty="0">
                <a:solidFill>
                  <a:srgbClr val="002060"/>
                </a:solidFill>
              </a:rPr>
              <a:t>	</a:t>
            </a:r>
            <a:r>
              <a:rPr lang="hr-HR" sz="1800" cap="none" dirty="0">
                <a:solidFill>
                  <a:srgbClr val="002060"/>
                </a:solidFill>
              </a:rPr>
              <a:t>Plan rashoda i izdataka raspoređen po organizacijskim </a:t>
            </a:r>
            <a:r>
              <a:rPr lang="hr-HR" sz="1800" cap="none" dirty="0" smtClean="0">
                <a:solidFill>
                  <a:srgbClr val="002060"/>
                </a:solidFill>
              </a:rPr>
              <a:t> jedinicama </a:t>
            </a:r>
            <a:r>
              <a:rPr lang="hr-HR" sz="1800" cap="none" dirty="0">
                <a:solidFill>
                  <a:srgbClr val="002060"/>
                </a:solidFill>
              </a:rPr>
              <a:t>(odjelima) i proračunskim korisnicima iskazanih po vrstama te raspoređenih u programe koji se sastoje od aktivnosti i projekata. </a:t>
            </a:r>
            <a:br>
              <a:rPr lang="hr-HR" sz="1800" cap="none" dirty="0">
                <a:solidFill>
                  <a:srgbClr val="002060"/>
                </a:solidFill>
              </a:rPr>
            </a:br>
            <a:r>
              <a:rPr lang="hr-HR" sz="1800" cap="none" dirty="0">
                <a:solidFill>
                  <a:srgbClr val="002060"/>
                </a:solidFill>
              </a:rPr>
              <a:t/>
            </a:r>
            <a:br>
              <a:rPr lang="hr-HR" sz="1800" cap="none" dirty="0">
                <a:solidFill>
                  <a:srgbClr val="002060"/>
                </a:solidFill>
              </a:rPr>
            </a:br>
            <a:r>
              <a:rPr lang="hr-HR" sz="1800" cap="none" dirty="0">
                <a:solidFill>
                  <a:srgbClr val="002060"/>
                </a:solidFill>
              </a:rPr>
              <a:t>	</a:t>
            </a:r>
            <a:r>
              <a:rPr lang="hr-HR" sz="1600" cap="none" dirty="0">
                <a:solidFill>
                  <a:srgbClr val="002060"/>
                </a:solidFill>
              </a:rPr>
              <a:t>Proračunski korisnici su ustanove, tijela javne vlasti kojima je JLS osnivač ili suosnivač. Financiranje proračunskih korisnika je većim dijelom iz proračuna svog/svojih osnivača ili suosnivača. Proračunski korisnici Općine Hum na Sutli su: Dječji vrtić „</a:t>
            </a:r>
            <a:r>
              <a:rPr lang="hr-HR" sz="1600" cap="none" dirty="0" err="1">
                <a:solidFill>
                  <a:srgbClr val="002060"/>
                </a:solidFill>
              </a:rPr>
              <a:t>Balončica</a:t>
            </a:r>
            <a:r>
              <a:rPr lang="hr-HR" sz="1600" cap="none" dirty="0">
                <a:solidFill>
                  <a:srgbClr val="002060"/>
                </a:solidFill>
              </a:rPr>
              <a:t>“ i Narodna knjižnica Hum na Sutli.</a:t>
            </a:r>
            <a:br>
              <a:rPr lang="hr-HR" sz="1600" cap="none" dirty="0">
                <a:solidFill>
                  <a:srgbClr val="002060"/>
                </a:solidFill>
              </a:rPr>
            </a:br>
            <a:r>
              <a:rPr lang="hr-HR" dirty="0">
                <a:solidFill>
                  <a:srgbClr val="002060"/>
                </a:solidFill>
              </a:rPr>
              <a:t/>
            </a:r>
            <a:br>
              <a:rPr lang="hr-HR" dirty="0">
                <a:solidFill>
                  <a:srgbClr val="002060"/>
                </a:solidFill>
              </a:rPr>
            </a:b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quarter" idx="13"/>
          </p:nvPr>
        </p:nvSpPr>
        <p:spPr>
          <a:xfrm>
            <a:off x="565226" y="2588615"/>
            <a:ext cx="4989951" cy="4150242"/>
          </a:xfrm>
        </p:spPr>
        <p:txBody>
          <a:bodyPr>
            <a:normAutofit fontScale="85000" lnSpcReduction="20000"/>
          </a:bodyPr>
          <a:lstStyle/>
          <a:p>
            <a:r>
              <a:rPr lang="hr-HR" sz="1900" b="1" i="1" u="sng" dirty="0"/>
              <a:t>RAZDJEL 001</a:t>
            </a:r>
            <a:r>
              <a:rPr lang="hr-HR" sz="1900" i="1" u="sng" dirty="0"/>
              <a:t> </a:t>
            </a:r>
            <a:r>
              <a:rPr lang="hr-HR" sz="1900" b="1" i="1" u="sng" dirty="0"/>
              <a:t>opće javne usluge</a:t>
            </a:r>
            <a:endParaRPr lang="hr-HR" sz="1900" dirty="0"/>
          </a:p>
          <a:p>
            <a:r>
              <a:rPr lang="hr-HR" sz="1600" b="1" i="1" dirty="0"/>
              <a:t>         </a:t>
            </a:r>
            <a:r>
              <a:rPr lang="hr-HR" sz="1400" b="1" i="1" u="sng" dirty="0"/>
              <a:t>PROGRAMI:</a:t>
            </a:r>
          </a:p>
          <a:p>
            <a:r>
              <a:rPr lang="hr-HR" sz="1400" dirty="0"/>
              <a:t>1001 	PRIPREME I DONOŠENJE AKATA IZ DJELOKRUGA TIJELA</a:t>
            </a:r>
          </a:p>
          <a:p>
            <a:r>
              <a:rPr lang="hr-HR" sz="1400" dirty="0"/>
              <a:t>1002	Tijela i komisije</a:t>
            </a:r>
          </a:p>
          <a:p>
            <a:r>
              <a:rPr lang="hr-HR" sz="1400" dirty="0"/>
              <a:t>1003	KOMUNALNO gospodarstvo</a:t>
            </a:r>
          </a:p>
          <a:p>
            <a:pPr marL="446088" indent="-446088"/>
            <a:r>
              <a:rPr lang="hr-HR" sz="1400" dirty="0"/>
              <a:t>1004	Izgradnja Komunalne INFRASTRUKTURA I   Građevinskih Objekata</a:t>
            </a:r>
          </a:p>
          <a:p>
            <a:pPr marL="446088" indent="-446088"/>
            <a:r>
              <a:rPr lang="hr-HR" sz="1400" dirty="0"/>
              <a:t>1005	SUFINANCIRANJE PREDŠKOLSKOG ODGOJA I OSNOVNO ŠKOLSTVO  </a:t>
            </a:r>
          </a:p>
          <a:p>
            <a:r>
              <a:rPr lang="hr-HR" sz="1400" dirty="0"/>
              <a:t>1006	DONACIJE Kulturne djelatnosti</a:t>
            </a:r>
          </a:p>
          <a:p>
            <a:r>
              <a:rPr lang="hr-HR" sz="1400" dirty="0"/>
              <a:t>1007	DONACIJE ŠPORTSKE DJELATNOSTI</a:t>
            </a:r>
          </a:p>
          <a:p>
            <a:r>
              <a:rPr lang="hr-HR" sz="1400" dirty="0"/>
              <a:t>1008	DONACIJE OSTALA DRUŠTVA I ORGANIZACIJE</a:t>
            </a:r>
          </a:p>
          <a:p>
            <a:r>
              <a:rPr lang="hr-HR" sz="1400" dirty="0"/>
              <a:t>1009	Obrt I Poljoprivreda</a:t>
            </a:r>
          </a:p>
          <a:p>
            <a:r>
              <a:rPr lang="hr-HR" sz="1400" dirty="0"/>
              <a:t>1010	SOCIJALNA ZAŠTITA</a:t>
            </a:r>
          </a:p>
          <a:p>
            <a:r>
              <a:rPr lang="hr-HR" sz="1400" dirty="0"/>
              <a:t>1011	ZAŠTITA ODPOŽARA I CIVILNA ZAŠTITA</a:t>
            </a:r>
          </a:p>
          <a:p>
            <a:r>
              <a:rPr lang="hr-HR" sz="1400" dirty="0"/>
              <a:t>1012	RAZVOJ ZAJEDNICE</a:t>
            </a:r>
          </a:p>
          <a:p>
            <a:endParaRPr lang="hr-HR" sz="140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idx="1"/>
          </p:nvPr>
        </p:nvSpPr>
        <p:spPr>
          <a:xfrm>
            <a:off x="6428797" y="2425329"/>
            <a:ext cx="4149033" cy="3972666"/>
          </a:xfrm>
        </p:spPr>
        <p:txBody>
          <a:bodyPr>
            <a:normAutofit/>
          </a:bodyPr>
          <a:lstStyle/>
          <a:p>
            <a:r>
              <a:rPr lang="hr-HR" sz="1600" b="1" i="1" u="sng" dirty="0">
                <a:solidFill>
                  <a:schemeClr val="tx1"/>
                </a:solidFill>
              </a:rPr>
              <a:t>RAZDJEL 002 PREDŠKOLSKI ODGOJ</a:t>
            </a:r>
            <a:endParaRPr lang="hr-HR" sz="1600" b="1" dirty="0">
              <a:solidFill>
                <a:schemeClr val="tx1"/>
              </a:solidFill>
            </a:endParaRPr>
          </a:p>
          <a:p>
            <a:r>
              <a:rPr lang="hr-HR" sz="1300" b="1" i="1" u="sng" dirty="0">
                <a:solidFill>
                  <a:schemeClr val="tx1"/>
                </a:solidFill>
              </a:rPr>
              <a:t>PROGRAM:</a:t>
            </a:r>
            <a:endParaRPr lang="hr-HR" sz="1300" dirty="0">
              <a:solidFill>
                <a:schemeClr val="tx1"/>
              </a:solidFill>
            </a:endParaRPr>
          </a:p>
          <a:p>
            <a:r>
              <a:rPr lang="hr-HR" sz="1200" dirty="0">
                <a:solidFill>
                  <a:schemeClr val="tx1"/>
                </a:solidFill>
              </a:rPr>
              <a:t>1013	PREDŠKOLSKI ODGOJ -  DJEČJI VRTIĆ BALONĆICA</a:t>
            </a:r>
          </a:p>
          <a:p>
            <a:endParaRPr lang="hr-HR" sz="1300" dirty="0">
              <a:solidFill>
                <a:schemeClr val="tx1"/>
              </a:solidFill>
            </a:endParaRPr>
          </a:p>
          <a:p>
            <a:r>
              <a:rPr lang="hr-HR" sz="1600" b="1" i="1" u="sng" dirty="0">
                <a:solidFill>
                  <a:schemeClr val="tx1"/>
                </a:solidFill>
              </a:rPr>
              <a:t>RAZDJEL 003</a:t>
            </a:r>
            <a:r>
              <a:rPr lang="hr-HR" sz="1600" i="1" u="sng" dirty="0">
                <a:solidFill>
                  <a:schemeClr val="tx1"/>
                </a:solidFill>
              </a:rPr>
              <a:t> </a:t>
            </a:r>
            <a:r>
              <a:rPr lang="hr-HR" sz="1600" b="1" i="1" u="sng" dirty="0">
                <a:solidFill>
                  <a:schemeClr val="tx1"/>
                </a:solidFill>
              </a:rPr>
              <a:t>KULTURNE USTANOVE HUM NA SUTLI</a:t>
            </a:r>
            <a:endParaRPr lang="hr-HR" sz="1600" dirty="0">
              <a:solidFill>
                <a:schemeClr val="tx1"/>
              </a:solidFill>
            </a:endParaRPr>
          </a:p>
          <a:p>
            <a:r>
              <a:rPr lang="hr-HR" sz="1300" b="1" i="1" u="sng" dirty="0">
                <a:solidFill>
                  <a:schemeClr val="tx1"/>
                </a:solidFill>
              </a:rPr>
              <a:t>PROGRAM:</a:t>
            </a:r>
            <a:endParaRPr lang="hr-HR" sz="1300" dirty="0">
              <a:solidFill>
                <a:schemeClr val="tx1"/>
              </a:solidFill>
            </a:endParaRPr>
          </a:p>
          <a:p>
            <a:r>
              <a:rPr lang="hr-HR" sz="1200" dirty="0">
                <a:solidFill>
                  <a:schemeClr val="tx1"/>
                </a:solidFill>
              </a:rPr>
              <a:t>1014	NARODNA KNJIŽNICA HUM NA SUTLI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75901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5000">
        <p14:ripple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4211" y="540328"/>
            <a:ext cx="10058400" cy="2635183"/>
          </a:xfrm>
        </p:spPr>
        <p:txBody>
          <a:bodyPr>
            <a:normAutofit fontScale="90000"/>
          </a:bodyPr>
          <a:lstStyle/>
          <a:p>
            <a:r>
              <a:rPr lang="hr-HR" sz="2400" dirty="0"/>
              <a:t/>
            </a:r>
            <a:br>
              <a:rPr lang="hr-HR" sz="2400" dirty="0"/>
            </a:br>
            <a:r>
              <a:rPr lang="hr-HR" sz="2400" dirty="0"/>
              <a:t/>
            </a:r>
            <a:br>
              <a:rPr lang="hr-HR" sz="2400" dirty="0"/>
            </a:br>
            <a:r>
              <a:rPr lang="hr-HR" sz="2400" dirty="0"/>
              <a:t/>
            </a:r>
            <a:br>
              <a:rPr lang="hr-HR" sz="2400" dirty="0"/>
            </a:br>
            <a:r>
              <a:rPr lang="hr-HR" sz="2400" dirty="0"/>
              <a:t>	</a:t>
            </a:r>
            <a:r>
              <a:rPr lang="hr-H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Plan razvojnih programa</a:t>
            </a:r>
            <a:br>
              <a:rPr lang="hr-H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hr-H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2400" b="1" dirty="0"/>
              <a:t/>
            </a:r>
            <a:br>
              <a:rPr lang="hr-HR" sz="2400" b="1" dirty="0"/>
            </a:br>
            <a:r>
              <a:rPr lang="hr-HR" sz="2400" b="1" dirty="0"/>
              <a:t>	</a:t>
            </a:r>
            <a:r>
              <a:rPr lang="hr-HR" sz="1800" cap="none" dirty="0">
                <a:solidFill>
                  <a:srgbClr val="002060"/>
                </a:solidFill>
              </a:rPr>
              <a:t>Plan razvojnih programa sadrži strateški planirane rashode na nefinancijskoj imovini i plan kapitalnih pomoći i donacija iskazanih po izvorima prihoda za izvedbu programa što znači da se u planu razvojnih programa detaljno planiraju rashodi po programima za tri godine koji moraju biti mjerljivi i unose se u kolonu pokazatelji rezultata. Ovime se postižu veći rezultati u ostvarenju pojedinih ciljeva. Plan razvojnih programa sastavni je dio Proračuna.</a:t>
            </a:r>
            <a:r>
              <a:rPr lang="hr-HR" sz="2400" cap="none" dirty="0">
                <a:solidFill>
                  <a:srgbClr val="002060"/>
                </a:solidFill>
              </a:rPr>
              <a:t/>
            </a:r>
            <a:br>
              <a:rPr lang="hr-HR" sz="2400" cap="none" dirty="0">
                <a:solidFill>
                  <a:srgbClr val="002060"/>
                </a:solidFill>
              </a:rPr>
            </a:br>
            <a:endParaRPr lang="hr-HR" sz="2400" dirty="0">
              <a:solidFill>
                <a:srgbClr val="002060"/>
              </a:solidFill>
            </a:endParaRPr>
          </a:p>
        </p:txBody>
      </p:sp>
      <p:sp>
        <p:nvSpPr>
          <p:cNvPr id="4" name="Rezervirano mjesto teksta 3"/>
          <p:cNvSpPr>
            <a:spLocks noGrp="1"/>
          </p:cNvSpPr>
          <p:nvPr>
            <p:ph type="body" idx="1"/>
          </p:nvPr>
        </p:nvSpPr>
        <p:spPr>
          <a:xfrm>
            <a:off x="684211" y="3928534"/>
            <a:ext cx="10136189" cy="1433175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0"/>
              </a:spcAft>
            </a:pPr>
            <a:r>
              <a:rPr lang="hr-HR" sz="16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Treba napomenuti da proračun nije statičan akt već se sukladno zakonu može mijenjati tijekom proračunske godine. Ta izmjena se naziva Rebalans proračuna.</a:t>
            </a:r>
          </a:p>
          <a:p>
            <a:pPr algn="just">
              <a:spcAft>
                <a:spcPts val="0"/>
              </a:spcAft>
            </a:pPr>
            <a:r>
              <a:rPr lang="hr-HR" sz="16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</a:pPr>
            <a:endParaRPr lang="hr-HR" sz="16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hr-HR" sz="16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Procedura izmjena/rebalansa proračuna identična je proceduri njegova donošenja.</a:t>
            </a:r>
          </a:p>
          <a:p>
            <a:pPr algn="just"/>
            <a:endParaRPr lang="hr-HR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48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5000">
        <p14:ripple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3820" y="145473"/>
            <a:ext cx="9675523" cy="1371600"/>
          </a:xfrm>
        </p:spPr>
        <p:txBody>
          <a:bodyPr>
            <a:normAutofit/>
          </a:bodyPr>
          <a:lstStyle/>
          <a:p>
            <a:pPr algn="ctr"/>
            <a:r>
              <a:rPr lang="hr-H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Proračun općine Hum na Sutli za </a:t>
            </a:r>
            <a:r>
              <a:rPr lang="hr-H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2021. </a:t>
            </a:r>
            <a:r>
              <a:rPr lang="hr-H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godinu</a:t>
            </a:r>
            <a:br>
              <a:rPr lang="hr-H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1800" cap="none" dirty="0"/>
              <a:t>Proračunski prihodi i primici:</a:t>
            </a:r>
          </a:p>
        </p:txBody>
      </p:sp>
      <p:graphicFrame>
        <p:nvGraphicFramePr>
          <p:cNvPr id="13" name="Tablic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554854"/>
              </p:ext>
            </p:extLst>
          </p:nvPr>
        </p:nvGraphicFramePr>
        <p:xfrm>
          <a:off x="2151767" y="1421085"/>
          <a:ext cx="6953108" cy="5005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02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1877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4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31753">
                <a:tc>
                  <a:txBody>
                    <a:bodyPr/>
                    <a:lstStyle/>
                    <a:p>
                      <a:pPr algn="ctr"/>
                      <a:r>
                        <a:rPr lang="hr-HR" sz="1100" b="0" dirty="0">
                          <a:effectLst/>
                        </a:rPr>
                        <a:t>Prihodi i primici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>
                          <a:effectLst/>
                        </a:rPr>
                        <a:t>Iznos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>
                          <a:effectLst/>
                        </a:rPr>
                        <a:t>U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1950">
                <a:tc>
                  <a:txBody>
                    <a:bodyPr/>
                    <a:lstStyle/>
                    <a:p>
                      <a:r>
                        <a:rPr lang="hr-HR" sz="11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Prihodi poslovanja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19.411.070,00 </a:t>
                      </a:r>
                      <a:r>
                        <a:rPr lang="hr-HR" sz="11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</a:t>
                      </a:r>
                      <a:r>
                        <a:rPr lang="hr-HR" sz="1100" b="1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</a:t>
                      </a:r>
                      <a:endParaRPr lang="hr-HR" sz="11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82,52 </a:t>
                      </a:r>
                      <a:r>
                        <a:rPr lang="hr-HR" sz="11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&gt; Prihodi od poreza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10.266.500,00 k</a:t>
                      </a:r>
                      <a:r>
                        <a:rPr lang="hr-HR" sz="1100" dirty="0" smtClean="0">
                          <a:solidFill>
                            <a:srgbClr val="002060"/>
                          </a:solidFill>
                          <a:effectLst/>
                        </a:rPr>
                        <a:t>n</a:t>
                      </a:r>
                      <a:endParaRPr lang="hr-HR" sz="11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0" dirty="0" smtClean="0">
                          <a:solidFill>
                            <a:srgbClr val="002060"/>
                          </a:solidFill>
                        </a:rPr>
                        <a:t>43,64 </a:t>
                      </a:r>
                      <a:r>
                        <a:rPr lang="hr-HR" sz="1100" b="0" dirty="0">
                          <a:solidFill>
                            <a:srgbClr val="002060"/>
                          </a:solidFill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6221">
                <a:tc>
                  <a:txBody>
                    <a:bodyPr/>
                    <a:lstStyle/>
                    <a:p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&gt; Pomoći iz inozemstva i unutar općeg proračuna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solidFill>
                            <a:srgbClr val="002060"/>
                          </a:solidFill>
                          <a:effectLst/>
                        </a:rPr>
                        <a:t>4.957.560,00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0" dirty="0" smtClean="0">
                          <a:solidFill>
                            <a:srgbClr val="002060"/>
                          </a:solidFill>
                        </a:rPr>
                        <a:t>21,07 </a:t>
                      </a:r>
                      <a:r>
                        <a:rPr lang="hr-HR" sz="1100" b="0" dirty="0">
                          <a:solidFill>
                            <a:srgbClr val="002060"/>
                          </a:solidFill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5104">
                <a:tc>
                  <a:txBody>
                    <a:bodyPr/>
                    <a:lstStyle/>
                    <a:p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&gt; Prihodi od imovine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solidFill>
                            <a:srgbClr val="002060"/>
                          </a:solidFill>
                          <a:effectLst/>
                        </a:rPr>
                        <a:t>181.410,00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0" dirty="0" smtClean="0">
                          <a:solidFill>
                            <a:srgbClr val="002060"/>
                          </a:solidFill>
                        </a:rPr>
                        <a:t>0,77 </a:t>
                      </a:r>
                      <a:r>
                        <a:rPr lang="hr-HR" sz="1100" b="0" dirty="0">
                          <a:solidFill>
                            <a:srgbClr val="002060"/>
                          </a:solidFill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57178">
                <a:tc>
                  <a:txBody>
                    <a:bodyPr/>
                    <a:lstStyle/>
                    <a:p>
                      <a:r>
                        <a:rPr lang="pl-PL" sz="1100" dirty="0">
                          <a:solidFill>
                            <a:srgbClr val="002060"/>
                          </a:solidFill>
                          <a:effectLst/>
                        </a:rPr>
                        <a:t>&gt; Prihodi od upravnih i administrativnih pristojbi, po posebnim propisima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solidFill>
                            <a:srgbClr val="002060"/>
                          </a:solidFill>
                          <a:effectLst/>
                        </a:rPr>
                        <a:t>3.887.600,00</a:t>
                      </a:r>
                      <a:r>
                        <a:rPr lang="hr-HR" sz="11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0" dirty="0" smtClean="0">
                          <a:solidFill>
                            <a:srgbClr val="002060"/>
                          </a:solidFill>
                        </a:rPr>
                        <a:t>16,53 </a:t>
                      </a:r>
                      <a:r>
                        <a:rPr lang="hr-HR" sz="1100" b="0" dirty="0">
                          <a:solidFill>
                            <a:srgbClr val="002060"/>
                          </a:solidFill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77497">
                <a:tc>
                  <a:txBody>
                    <a:bodyPr/>
                    <a:lstStyle/>
                    <a:p>
                      <a:r>
                        <a:rPr lang="pl-PL" sz="1100" dirty="0">
                          <a:solidFill>
                            <a:srgbClr val="002060"/>
                          </a:solidFill>
                          <a:effectLst/>
                        </a:rPr>
                        <a:t>&gt; Prihodi od prodaje proizvoda i robe te pruženih usluga i prihodi od donacija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 6.000,00 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0" dirty="0">
                          <a:solidFill>
                            <a:srgbClr val="002060"/>
                          </a:solidFill>
                        </a:rPr>
                        <a:t>0,03 %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6221">
                <a:tc>
                  <a:txBody>
                    <a:bodyPr/>
                    <a:lstStyle/>
                    <a:p>
                      <a:r>
                        <a:rPr lang="pl-PL" sz="1100" dirty="0">
                          <a:solidFill>
                            <a:srgbClr val="002060"/>
                          </a:solidFill>
                          <a:effectLst/>
                        </a:rPr>
                        <a:t>&gt; Kazne, upravne mjere i ostali prihodi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hr-HR" sz="1100" dirty="0" smtClean="0">
                          <a:solidFill>
                            <a:srgbClr val="002060"/>
                          </a:solidFill>
                          <a:effectLst/>
                        </a:rPr>
                        <a:t>112.000,00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0" dirty="0" smtClean="0">
                          <a:solidFill>
                            <a:srgbClr val="002060"/>
                          </a:solidFill>
                        </a:rPr>
                        <a:t>0,48 </a:t>
                      </a:r>
                      <a:r>
                        <a:rPr lang="hr-HR" sz="1100" b="0" dirty="0">
                          <a:solidFill>
                            <a:srgbClr val="002060"/>
                          </a:solidFill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55583">
                <a:tc>
                  <a:txBody>
                    <a:bodyPr/>
                    <a:lstStyle/>
                    <a:p>
                      <a:r>
                        <a:rPr lang="pl-PL" sz="11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Prihodi od prodaje nefinancijske imovine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85.000,00 </a:t>
                      </a:r>
                      <a:r>
                        <a:rPr lang="hr-HR" sz="11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0,36 </a:t>
                      </a:r>
                      <a:r>
                        <a:rPr lang="hr-HR" sz="11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5903">
                <a:tc>
                  <a:txBody>
                    <a:bodyPr/>
                    <a:lstStyle/>
                    <a:p>
                      <a:r>
                        <a:rPr lang="pl-PL" sz="1100" dirty="0">
                          <a:solidFill>
                            <a:srgbClr val="002060"/>
                          </a:solidFill>
                          <a:effectLst/>
                        </a:rPr>
                        <a:t>&gt; Prihodi od prodaje proizvedene dugotrajne imovine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solidFill>
                            <a:srgbClr val="002060"/>
                          </a:solidFill>
                          <a:effectLst/>
                        </a:rPr>
                        <a:t>85.000,00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0" dirty="0" smtClean="0">
                          <a:solidFill>
                            <a:srgbClr val="002060"/>
                          </a:solidFill>
                        </a:rPr>
                        <a:t>0,36 %</a:t>
                      </a:r>
                      <a:endParaRPr lang="hr-HR" sz="11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4945"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Primitak od zaduživanja</a:t>
                      </a:r>
                      <a:endParaRPr lang="pl-PL" sz="11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4.000.000,00 kn</a:t>
                      </a:r>
                      <a:endParaRPr lang="hr-HR" sz="11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17,00 %</a:t>
                      </a:r>
                      <a:endParaRPr lang="hr-HR" sz="11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335264">
                <a:tc>
                  <a:txBody>
                    <a:bodyPr/>
                    <a:lstStyle/>
                    <a:p>
                      <a:r>
                        <a:rPr lang="hr-HR" sz="11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Preneseni Višak iz prethodnih godina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29.000,00 </a:t>
                      </a:r>
                      <a:r>
                        <a:rPr lang="hr-HR" sz="11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0,12 </a:t>
                      </a:r>
                      <a:r>
                        <a:rPr lang="hr-HR" sz="11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31753">
                <a:tc>
                  <a:txBody>
                    <a:bodyPr/>
                    <a:lstStyle/>
                    <a:p>
                      <a:pPr algn="r"/>
                      <a:r>
                        <a:rPr lang="hr-HR" sz="1100" b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UKUPNO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23.525.070,00 </a:t>
                      </a:r>
                      <a:r>
                        <a:rPr lang="hr-HR" sz="11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hr-HR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95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0000">
        <p14:ripple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24934" y="853979"/>
            <a:ext cx="11198578" cy="1253067"/>
          </a:xfrm>
        </p:spPr>
        <p:txBody>
          <a:bodyPr>
            <a:normAutofit fontScale="90000"/>
          </a:bodyPr>
          <a:lstStyle/>
          <a:p>
            <a:r>
              <a:rPr lang="hr-HR" sz="31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</a:t>
            </a:r>
            <a:r>
              <a:rPr lang="hr-HR" sz="31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PRIHODI I PRIMICI</a:t>
            </a:r>
            <a:br>
              <a:rPr lang="hr-HR" sz="31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2000" cap="none" dirty="0"/>
              <a:t>Prihodi poslovanja općine Hum na Sutli za </a:t>
            </a:r>
            <a:r>
              <a:rPr lang="hr-HR" sz="2000" cap="none" dirty="0" smtClean="0"/>
              <a:t>2021. </a:t>
            </a:r>
            <a:r>
              <a:rPr lang="hr-HR" sz="2000" cap="none" dirty="0"/>
              <a:t>godinu planirani su u iznosu od </a:t>
            </a:r>
            <a:r>
              <a:rPr lang="hr-HR" sz="2000" cap="none" dirty="0" smtClean="0"/>
              <a:t>18.155.400,00 </a:t>
            </a:r>
            <a:r>
              <a:rPr lang="hr-HR" sz="2000" cap="none" dirty="0"/>
              <a:t>kuna, a čine ih: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75734" y="1901536"/>
            <a:ext cx="10943216" cy="4727021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hr-HR" sz="14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</a:rPr>
              <a:t>Prihodi od poreza za </a:t>
            </a:r>
            <a:r>
              <a:rPr lang="hr-HR" sz="1400" dirty="0" smtClean="0">
                <a:solidFill>
                  <a:srgbClr val="002060"/>
                </a:solidFill>
              </a:rPr>
              <a:t>2021. </a:t>
            </a:r>
            <a:r>
              <a:rPr lang="hr-HR" sz="1400" dirty="0">
                <a:solidFill>
                  <a:srgbClr val="002060"/>
                </a:solidFill>
              </a:rPr>
              <a:t>godinu planirani su u iznosu od </a:t>
            </a:r>
            <a:r>
              <a:rPr lang="hr-HR" sz="1400" dirty="0" smtClean="0">
                <a:solidFill>
                  <a:srgbClr val="002060"/>
                </a:solidFill>
              </a:rPr>
              <a:t>10.266.500,00 </a:t>
            </a:r>
            <a:r>
              <a:rPr lang="hr-HR" sz="1400" dirty="0">
                <a:solidFill>
                  <a:srgbClr val="002060"/>
                </a:solidFill>
              </a:rPr>
              <a:t>kuna: 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prihodi od poreza na dohodak koji su planirani u iznosu od </a:t>
            </a:r>
            <a:r>
              <a:rPr lang="hr-HR" sz="1200" dirty="0" smtClean="0">
                <a:solidFill>
                  <a:srgbClr val="002060"/>
                </a:solidFill>
              </a:rPr>
              <a:t>10.050.000,00 </a:t>
            </a:r>
            <a:r>
              <a:rPr lang="hr-HR" sz="1200" dirty="0">
                <a:solidFill>
                  <a:srgbClr val="002060"/>
                </a:solidFill>
              </a:rPr>
              <a:t>kn, 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prihodi od poreza na  imovinu koji su planirani u iznosu od </a:t>
            </a:r>
            <a:r>
              <a:rPr lang="hr-HR" sz="1200" dirty="0" smtClean="0">
                <a:solidFill>
                  <a:srgbClr val="002060"/>
                </a:solidFill>
              </a:rPr>
              <a:t>115.000,00 </a:t>
            </a:r>
            <a:r>
              <a:rPr lang="hr-HR" sz="1200" dirty="0">
                <a:solidFill>
                  <a:srgbClr val="002060"/>
                </a:solidFill>
              </a:rPr>
              <a:t>kn, 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prihodi  od poreza na robu i usluge koji su planirani u iznosu od </a:t>
            </a:r>
            <a:r>
              <a:rPr lang="hr-HR" sz="1200" dirty="0" smtClean="0">
                <a:solidFill>
                  <a:srgbClr val="002060"/>
                </a:solidFill>
              </a:rPr>
              <a:t>101.500,00 </a:t>
            </a:r>
            <a:r>
              <a:rPr lang="hr-HR" sz="1200" dirty="0">
                <a:solidFill>
                  <a:srgbClr val="002060"/>
                </a:solidFill>
              </a:rPr>
              <a:t>kn.</a:t>
            </a:r>
          </a:p>
          <a:p>
            <a:pPr lvl="1"/>
            <a:endParaRPr lang="hr-HR" sz="12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</a:rPr>
              <a:t>Pomoći od subjekata unutar općeg proračuna planirani su za </a:t>
            </a:r>
            <a:r>
              <a:rPr lang="hr-HR" sz="1400" dirty="0" smtClean="0">
                <a:solidFill>
                  <a:srgbClr val="002060"/>
                </a:solidFill>
              </a:rPr>
              <a:t>2021. </a:t>
            </a:r>
            <a:r>
              <a:rPr lang="hr-HR" sz="1400" dirty="0">
                <a:solidFill>
                  <a:srgbClr val="002060"/>
                </a:solidFill>
              </a:rPr>
              <a:t>u iznosu od </a:t>
            </a:r>
            <a:r>
              <a:rPr lang="hr-HR" sz="1400" dirty="0" smtClean="0">
                <a:solidFill>
                  <a:srgbClr val="002060"/>
                </a:solidFill>
              </a:rPr>
              <a:t>4.874.000,00 </a:t>
            </a:r>
            <a:r>
              <a:rPr lang="hr-HR" sz="1400" dirty="0">
                <a:solidFill>
                  <a:srgbClr val="002060"/>
                </a:solidFill>
              </a:rPr>
              <a:t>kn i to: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tekuće pomoći iz državnog proračuna planiran je iznos </a:t>
            </a:r>
            <a:r>
              <a:rPr lang="hr-HR" sz="1200" dirty="0" smtClean="0">
                <a:solidFill>
                  <a:srgbClr val="002060"/>
                </a:solidFill>
              </a:rPr>
              <a:t>od 1.100.000,00 </a:t>
            </a:r>
            <a:r>
              <a:rPr lang="hr-HR" sz="1200" dirty="0">
                <a:solidFill>
                  <a:srgbClr val="002060"/>
                </a:solidFill>
              </a:rPr>
              <a:t>kuna,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tekuće pomoći iz županijskog proračuna planirane su u iznosu od </a:t>
            </a:r>
            <a:r>
              <a:rPr lang="hr-HR" sz="1200" dirty="0" smtClean="0">
                <a:solidFill>
                  <a:srgbClr val="002060"/>
                </a:solidFill>
              </a:rPr>
              <a:t>100.000,00 </a:t>
            </a:r>
            <a:r>
              <a:rPr lang="hr-HR" sz="1200" dirty="0">
                <a:solidFill>
                  <a:srgbClr val="002060"/>
                </a:solidFill>
              </a:rPr>
              <a:t>kuna,	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kapitalne pomoći iz državnog proračuna planirane su u iznosu od 7</a:t>
            </a:r>
            <a:r>
              <a:rPr lang="hr-HR" sz="1200" dirty="0" smtClean="0">
                <a:solidFill>
                  <a:srgbClr val="002060"/>
                </a:solidFill>
              </a:rPr>
              <a:t>00.000,00 </a:t>
            </a:r>
            <a:r>
              <a:rPr lang="hr-HR" sz="1200" dirty="0">
                <a:solidFill>
                  <a:srgbClr val="002060"/>
                </a:solidFill>
              </a:rPr>
              <a:t>kuna,	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kapitalne pomoći iz županijskih proračuna planirane su u iznosu od 50.000,00 kuna,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tekuće pomoći iz državnog proračuna temeljem prijenosa EU sredstava u</a:t>
            </a:r>
            <a:r>
              <a:rPr lang="hr-HR" sz="1200" dirty="0" smtClean="0">
                <a:solidFill>
                  <a:srgbClr val="002060"/>
                </a:solidFill>
              </a:rPr>
              <a:t> 2021. </a:t>
            </a:r>
            <a:r>
              <a:rPr lang="hr-HR" sz="1200" dirty="0">
                <a:solidFill>
                  <a:srgbClr val="002060"/>
                </a:solidFill>
              </a:rPr>
              <a:t>godinu planirane su u </a:t>
            </a:r>
            <a:r>
              <a:rPr lang="hr-HR" sz="1200" dirty="0" smtClean="0">
                <a:solidFill>
                  <a:srgbClr val="002060"/>
                </a:solidFill>
              </a:rPr>
              <a:t>iznosu </a:t>
            </a:r>
            <a:r>
              <a:rPr lang="hr-HR" sz="1200" dirty="0">
                <a:solidFill>
                  <a:srgbClr val="002060"/>
                </a:solidFill>
              </a:rPr>
              <a:t>od </a:t>
            </a:r>
            <a:r>
              <a:rPr lang="hr-HR" sz="1200" dirty="0" smtClean="0">
                <a:solidFill>
                  <a:srgbClr val="002060"/>
                </a:solidFill>
              </a:rPr>
              <a:t>24.000,00 </a:t>
            </a:r>
            <a:r>
              <a:rPr lang="hr-HR" sz="1200" dirty="0">
                <a:solidFill>
                  <a:srgbClr val="002060"/>
                </a:solidFill>
              </a:rPr>
              <a:t>kuna,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kapitalne pomoći iz državnog proračuna temeljem prijenosa EU sredstava u</a:t>
            </a:r>
            <a:r>
              <a:rPr lang="hr-HR" sz="1200" dirty="0" smtClean="0">
                <a:solidFill>
                  <a:srgbClr val="002060"/>
                </a:solidFill>
              </a:rPr>
              <a:t> 2021. </a:t>
            </a:r>
            <a:r>
              <a:rPr lang="hr-HR" sz="1200" dirty="0">
                <a:solidFill>
                  <a:srgbClr val="002060"/>
                </a:solidFill>
              </a:rPr>
              <a:t>godinu planirane su u iznosu  od </a:t>
            </a:r>
            <a:r>
              <a:rPr lang="hr-HR" sz="1200" dirty="0" smtClean="0">
                <a:solidFill>
                  <a:srgbClr val="002060"/>
                </a:solidFill>
              </a:rPr>
              <a:t>2.900.000,00 kuna.</a:t>
            </a:r>
            <a:endParaRPr lang="hr-HR" sz="1200" dirty="0">
              <a:solidFill>
                <a:srgbClr val="002060"/>
              </a:solidFill>
            </a:endParaRPr>
          </a:p>
          <a:p>
            <a:endParaRPr lang="hr-HR" sz="14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3320714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46348" y="736599"/>
            <a:ext cx="10338955" cy="5923845"/>
          </a:xfrm>
        </p:spPr>
        <p:txBody>
          <a:bodyPr>
            <a:normAutofit fontScale="92500" lnSpcReduction="10000"/>
          </a:bodyPr>
          <a:lstStyle/>
          <a:p>
            <a:pPr marL="171450" lvl="0" indent="-171450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</a:rPr>
              <a:t>Prihodi od  imovine za </a:t>
            </a:r>
            <a:r>
              <a:rPr lang="hr-HR" sz="1400" dirty="0" smtClean="0">
                <a:solidFill>
                  <a:srgbClr val="002060"/>
                </a:solidFill>
              </a:rPr>
              <a:t>2021. </a:t>
            </a:r>
            <a:r>
              <a:rPr lang="hr-HR" sz="1400" dirty="0">
                <a:solidFill>
                  <a:srgbClr val="002060"/>
                </a:solidFill>
              </a:rPr>
              <a:t>godinu planirani su u iznosu od </a:t>
            </a:r>
            <a:r>
              <a:rPr lang="hr-HR" sz="1400" dirty="0" smtClean="0">
                <a:solidFill>
                  <a:srgbClr val="002060"/>
                </a:solidFill>
              </a:rPr>
              <a:t>181.300,00 </a:t>
            </a:r>
            <a:r>
              <a:rPr lang="hr-HR" sz="1400" dirty="0">
                <a:solidFill>
                  <a:srgbClr val="002060"/>
                </a:solidFill>
              </a:rPr>
              <a:t>kuna, a čine ih:</a:t>
            </a:r>
          </a:p>
          <a:p>
            <a:pPr marL="628650" lvl="1" indent="-171450"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 prihodi od zakupa i iznajmljivanja u iznosu od </a:t>
            </a:r>
            <a:r>
              <a:rPr lang="hr-HR" sz="1200" dirty="0" smtClean="0">
                <a:solidFill>
                  <a:srgbClr val="002060"/>
                </a:solidFill>
              </a:rPr>
              <a:t>120.000,00  </a:t>
            </a:r>
            <a:r>
              <a:rPr lang="hr-HR" sz="1200" dirty="0">
                <a:solidFill>
                  <a:srgbClr val="002060"/>
                </a:solidFill>
              </a:rPr>
              <a:t>kuna,</a:t>
            </a:r>
          </a:p>
          <a:p>
            <a:pPr marL="628650" lvl="1" indent="-171450"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 kamate na depozit planirane su u iznosu od 500,00  kuna, </a:t>
            </a:r>
          </a:p>
          <a:p>
            <a:pPr marL="628650" lvl="1" indent="-171450"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 naknade za koncesije planirane su u iznosu od 6.500,00  kuna, </a:t>
            </a:r>
          </a:p>
          <a:p>
            <a:pPr marL="628650" lvl="1" indent="-171450"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spomenička renta planirana u iznosu od 50,00  kuna, </a:t>
            </a:r>
          </a:p>
          <a:p>
            <a:pPr marL="628650" lvl="1" indent="-171450"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naknade za ceste planirane u iznosu od </a:t>
            </a:r>
            <a:r>
              <a:rPr lang="hr-HR" sz="1200" dirty="0" smtClean="0">
                <a:solidFill>
                  <a:srgbClr val="002060"/>
                </a:solidFill>
              </a:rPr>
              <a:t>44.250,00  </a:t>
            </a:r>
            <a:r>
              <a:rPr lang="hr-HR" sz="1200" dirty="0">
                <a:solidFill>
                  <a:srgbClr val="002060"/>
                </a:solidFill>
              </a:rPr>
              <a:t>kuna, te </a:t>
            </a:r>
          </a:p>
          <a:p>
            <a:pPr marL="628650" lvl="1" indent="-171450"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prihod od naknade za nezakonito izgrađene građevine planiran u iznosu od </a:t>
            </a:r>
            <a:r>
              <a:rPr lang="hr-HR" sz="1200" dirty="0" smtClean="0">
                <a:solidFill>
                  <a:srgbClr val="002060"/>
                </a:solidFill>
              </a:rPr>
              <a:t>10.000,00 </a:t>
            </a:r>
            <a:r>
              <a:rPr lang="hr-HR" sz="1200" dirty="0">
                <a:solidFill>
                  <a:srgbClr val="002060"/>
                </a:solidFill>
              </a:rPr>
              <a:t>kuna.</a:t>
            </a:r>
          </a:p>
          <a:p>
            <a:pPr lvl="1">
              <a:buClr>
                <a:prstClr val="white"/>
              </a:buClr>
            </a:pPr>
            <a:endParaRPr lang="hr-HR" sz="1300" dirty="0">
              <a:solidFill>
                <a:srgbClr val="002060"/>
              </a:solidFill>
            </a:endParaRPr>
          </a:p>
          <a:p>
            <a:pPr marL="171450" lvl="0" indent="-171450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</a:rPr>
              <a:t>Prihodi od upravnih i administrativni pristojbi planirani su u iznosu od </a:t>
            </a:r>
            <a:r>
              <a:rPr lang="hr-HR" sz="1400" dirty="0" smtClean="0">
                <a:solidFill>
                  <a:srgbClr val="002060"/>
                </a:solidFill>
              </a:rPr>
              <a:t>2.721.600,00 </a:t>
            </a:r>
            <a:r>
              <a:rPr lang="hr-HR" sz="1400" dirty="0">
                <a:solidFill>
                  <a:srgbClr val="002060"/>
                </a:solidFill>
              </a:rPr>
              <a:t>kuna, a odnose se na:</a:t>
            </a:r>
          </a:p>
          <a:p>
            <a:pPr marL="628650" lvl="1" indent="-171450"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prihod od upravnih pristojbi  u iznosu od 1.500,00  kuna, </a:t>
            </a:r>
          </a:p>
          <a:p>
            <a:pPr marL="628650" lvl="1" indent="-171450"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prihodi od vodnog doprinosa u iznosu od </a:t>
            </a:r>
            <a:r>
              <a:rPr lang="hr-HR" sz="1200" dirty="0" smtClean="0">
                <a:solidFill>
                  <a:srgbClr val="002060"/>
                </a:solidFill>
              </a:rPr>
              <a:t>20.000,00 </a:t>
            </a:r>
            <a:r>
              <a:rPr lang="hr-HR" sz="1200" dirty="0">
                <a:solidFill>
                  <a:srgbClr val="002060"/>
                </a:solidFill>
              </a:rPr>
              <a:t>kuna, </a:t>
            </a:r>
          </a:p>
          <a:p>
            <a:pPr marL="628650" lvl="1" indent="-171450"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doprinosa od šuma u iznosu od </a:t>
            </a:r>
            <a:r>
              <a:rPr lang="hr-HR" sz="1200" dirty="0" smtClean="0">
                <a:solidFill>
                  <a:srgbClr val="002060"/>
                </a:solidFill>
              </a:rPr>
              <a:t>100,00 </a:t>
            </a:r>
            <a:r>
              <a:rPr lang="hr-HR" sz="1200" dirty="0">
                <a:solidFill>
                  <a:srgbClr val="002060"/>
                </a:solidFill>
              </a:rPr>
              <a:t>kuna, </a:t>
            </a:r>
          </a:p>
          <a:p>
            <a:pPr marL="628650" lvl="1" indent="-171450"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komunalnog doprinosa u iznosu od 50.000,00 kuna, te </a:t>
            </a:r>
          </a:p>
          <a:p>
            <a:pPr marL="628650" lvl="1" indent="-171450"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komunalne naknade u iznosu od </a:t>
            </a:r>
            <a:r>
              <a:rPr lang="hr-HR" sz="1200" dirty="0" smtClean="0">
                <a:solidFill>
                  <a:srgbClr val="002060"/>
                </a:solidFill>
              </a:rPr>
              <a:t>2.650.000,00 </a:t>
            </a:r>
            <a:r>
              <a:rPr lang="hr-HR" sz="1200" dirty="0">
                <a:solidFill>
                  <a:srgbClr val="002060"/>
                </a:solidFill>
              </a:rPr>
              <a:t>kuna.</a:t>
            </a:r>
          </a:p>
          <a:p>
            <a:pPr lvl="1">
              <a:buClr>
                <a:prstClr val="white"/>
              </a:buClr>
            </a:pPr>
            <a:endParaRPr lang="hr-HR" sz="1200" dirty="0">
              <a:solidFill>
                <a:srgbClr val="002060"/>
              </a:solidFill>
            </a:endParaRPr>
          </a:p>
          <a:p>
            <a:pPr marL="171450" lvl="0" indent="-171450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</a:rPr>
              <a:t>Ostali prihodi planirani su u iznosu od </a:t>
            </a:r>
            <a:r>
              <a:rPr lang="hr-HR" sz="1400" dirty="0" smtClean="0">
                <a:solidFill>
                  <a:srgbClr val="002060"/>
                </a:solidFill>
              </a:rPr>
              <a:t>112.000,00 </a:t>
            </a:r>
            <a:r>
              <a:rPr lang="hr-HR" sz="1400" dirty="0">
                <a:solidFill>
                  <a:srgbClr val="002060"/>
                </a:solidFill>
              </a:rPr>
              <a:t>kuna (</a:t>
            </a:r>
            <a:r>
              <a:rPr lang="hr-HR" sz="1200" dirty="0">
                <a:solidFill>
                  <a:srgbClr val="002060"/>
                </a:solidFill>
              </a:rPr>
              <a:t>prvenstveno se odnose na planiran iznos od </a:t>
            </a:r>
            <a:r>
              <a:rPr lang="hr-HR" sz="1200" dirty="0" smtClean="0">
                <a:solidFill>
                  <a:srgbClr val="002060"/>
                </a:solidFill>
              </a:rPr>
              <a:t>50.000,00 </a:t>
            </a:r>
            <a:r>
              <a:rPr lang="hr-HR" sz="1200" dirty="0">
                <a:solidFill>
                  <a:srgbClr val="002060"/>
                </a:solidFill>
              </a:rPr>
              <a:t>od građana za asfaltiranje nerazvrstanih cesta).</a:t>
            </a:r>
          </a:p>
          <a:p>
            <a:pPr lvl="0">
              <a:buClr>
                <a:prstClr val="white"/>
              </a:buClr>
            </a:pPr>
            <a:endParaRPr lang="hr-HR" sz="1200" dirty="0">
              <a:solidFill>
                <a:srgbClr val="002060"/>
              </a:solidFill>
            </a:endParaRPr>
          </a:p>
          <a:p>
            <a:pPr lvl="0">
              <a:buClr>
                <a:prstClr val="white"/>
              </a:buClr>
            </a:pPr>
            <a:r>
              <a:rPr lang="hr-HR" sz="1900" dirty="0">
                <a:solidFill>
                  <a:schemeClr val="tx1"/>
                </a:solidFill>
              </a:rPr>
              <a:t>Prihodi od prodaje nefinancijske imovine planirani su u iznosu od </a:t>
            </a:r>
            <a:r>
              <a:rPr lang="hr-HR" sz="1900" dirty="0" smtClean="0">
                <a:solidFill>
                  <a:schemeClr val="tx1"/>
                </a:solidFill>
              </a:rPr>
              <a:t>85.000,00 </a:t>
            </a:r>
            <a:r>
              <a:rPr lang="hr-HR" sz="1900" dirty="0">
                <a:solidFill>
                  <a:schemeClr val="tx1"/>
                </a:solidFill>
              </a:rPr>
              <a:t>kuna, </a:t>
            </a:r>
            <a:r>
              <a:rPr lang="hr-HR" sz="1900" dirty="0" smtClean="0">
                <a:solidFill>
                  <a:schemeClr val="tx1"/>
                </a:solidFill>
              </a:rPr>
              <a:t>odnose </a:t>
            </a:r>
            <a:r>
              <a:rPr lang="hr-HR" sz="1900" dirty="0">
                <a:solidFill>
                  <a:schemeClr val="tx1"/>
                </a:solidFill>
              </a:rPr>
              <a:t>se na:</a:t>
            </a:r>
          </a:p>
          <a:p>
            <a:pPr marL="171450" lvl="0" indent="-171450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hr-HR" sz="1200" dirty="0" smtClean="0">
                <a:solidFill>
                  <a:srgbClr val="002060"/>
                </a:solidFill>
              </a:rPr>
              <a:t>Prihod </a:t>
            </a:r>
            <a:r>
              <a:rPr lang="hr-HR" sz="1200" dirty="0">
                <a:solidFill>
                  <a:srgbClr val="002060"/>
                </a:solidFill>
              </a:rPr>
              <a:t>od prodaje </a:t>
            </a:r>
            <a:r>
              <a:rPr lang="hr-HR" sz="1200" dirty="0" smtClean="0">
                <a:solidFill>
                  <a:srgbClr val="002060"/>
                </a:solidFill>
              </a:rPr>
              <a:t>stanova  na </a:t>
            </a:r>
            <a:r>
              <a:rPr lang="hr-HR" sz="1200" dirty="0">
                <a:solidFill>
                  <a:srgbClr val="002060"/>
                </a:solidFill>
              </a:rPr>
              <a:t>kojima postaji stanarsko pravo u iznosu od </a:t>
            </a:r>
            <a:r>
              <a:rPr lang="hr-HR" sz="1200" dirty="0" smtClean="0">
                <a:solidFill>
                  <a:srgbClr val="002060"/>
                </a:solidFill>
              </a:rPr>
              <a:t>85.000,00 </a:t>
            </a:r>
            <a:r>
              <a:rPr lang="hr-HR" sz="1200" dirty="0">
                <a:solidFill>
                  <a:srgbClr val="002060"/>
                </a:solidFill>
              </a:rPr>
              <a:t>kuna.</a:t>
            </a:r>
          </a:p>
          <a:p>
            <a:pPr lvl="1">
              <a:buClr>
                <a:prstClr val="white"/>
              </a:buClr>
            </a:pPr>
            <a:endParaRPr lang="hr-HR" sz="1200" dirty="0">
              <a:solidFill>
                <a:srgbClr val="002060"/>
              </a:solidFill>
            </a:endParaRPr>
          </a:p>
          <a:p>
            <a:pPr lvl="1">
              <a:buClr>
                <a:prstClr val="white"/>
              </a:buClr>
            </a:pPr>
            <a:endParaRPr lang="hr-HR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81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9617" y="1037967"/>
            <a:ext cx="10226804" cy="5820033"/>
          </a:xfrm>
        </p:spPr>
        <p:txBody>
          <a:bodyPr>
            <a:noAutofit/>
          </a:bodyPr>
          <a:lstStyle/>
          <a:p>
            <a:r>
              <a:rPr lang="hr-HR" sz="1600" dirty="0">
                <a:solidFill>
                  <a:schemeClr val="tx1"/>
                </a:solidFill>
              </a:rPr>
              <a:t>	U ukupne prihode Plana proračuna općine uključeni su vlastiti prihodi i pomoći proračunskih korisnika što je zakonska obveza i to kako slijedi</a:t>
            </a:r>
            <a:r>
              <a:rPr lang="hr-HR" sz="1400" dirty="0">
                <a:solidFill>
                  <a:schemeClr val="tx1"/>
                </a:solidFill>
              </a:rPr>
              <a:t>:</a:t>
            </a:r>
          </a:p>
          <a:p>
            <a:endParaRPr lang="hr-HR" sz="1400" dirty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hr-HR" sz="1400" dirty="0">
                <a:solidFill>
                  <a:schemeClr val="tx1"/>
                </a:solidFill>
              </a:rPr>
              <a:t>Dječji vrtić ”Balončica” </a:t>
            </a:r>
            <a:r>
              <a:rPr lang="hr-HR" sz="1400" dirty="0">
                <a:solidFill>
                  <a:srgbClr val="002060"/>
                </a:solidFill>
              </a:rPr>
              <a:t>u ukupnom iznosu od </a:t>
            </a:r>
            <a:r>
              <a:rPr lang="hr-HR" sz="1400" dirty="0" smtClean="0">
                <a:solidFill>
                  <a:srgbClr val="002060"/>
                </a:solidFill>
              </a:rPr>
              <a:t>1.206.660,00 </a:t>
            </a:r>
            <a:r>
              <a:rPr lang="hr-HR" sz="1400" dirty="0">
                <a:solidFill>
                  <a:srgbClr val="002060"/>
                </a:solidFill>
              </a:rPr>
              <a:t>kuna: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</a:rPr>
              <a:t>Pomoći proračunskim korisnicima iz proračuna koji im nije nadležan  u iznosu od </a:t>
            </a:r>
            <a:r>
              <a:rPr lang="hr-HR" sz="1400" dirty="0" smtClean="0">
                <a:solidFill>
                  <a:srgbClr val="002060"/>
                </a:solidFill>
              </a:rPr>
              <a:t>26.560,00 </a:t>
            </a:r>
            <a:r>
              <a:rPr lang="hr-HR" sz="1400" dirty="0">
                <a:solidFill>
                  <a:srgbClr val="002060"/>
                </a:solidFill>
              </a:rPr>
              <a:t>kuna,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</a:rPr>
              <a:t>Prihodi od </a:t>
            </a:r>
            <a:r>
              <a:rPr lang="hr-HR" sz="1400" dirty="0" err="1">
                <a:solidFill>
                  <a:srgbClr val="002060"/>
                </a:solidFill>
              </a:rPr>
              <a:t>opskrbinina</a:t>
            </a:r>
            <a:r>
              <a:rPr lang="hr-HR" sz="1400" dirty="0">
                <a:solidFill>
                  <a:srgbClr val="002060"/>
                </a:solidFill>
              </a:rPr>
              <a:t> Dječji vrtić Balončica planirani su iznosu od </a:t>
            </a:r>
            <a:r>
              <a:rPr lang="hr-HR" sz="1400" dirty="0" smtClean="0">
                <a:solidFill>
                  <a:srgbClr val="002060"/>
                </a:solidFill>
              </a:rPr>
              <a:t>1.164.000,00 </a:t>
            </a:r>
            <a:r>
              <a:rPr lang="hr-HR" sz="1400" dirty="0">
                <a:solidFill>
                  <a:srgbClr val="002060"/>
                </a:solidFill>
              </a:rPr>
              <a:t>kuna,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</a:rPr>
              <a:t>Ostali prihodi u iznosu od </a:t>
            </a:r>
            <a:r>
              <a:rPr lang="hr-HR" sz="1400" dirty="0" smtClean="0">
                <a:solidFill>
                  <a:srgbClr val="002060"/>
                </a:solidFill>
              </a:rPr>
              <a:t>6.100,00 </a:t>
            </a:r>
            <a:r>
              <a:rPr lang="hr-HR" sz="1400" dirty="0">
                <a:solidFill>
                  <a:srgbClr val="002060"/>
                </a:solidFill>
              </a:rPr>
              <a:t>kuna.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endParaRPr lang="hr-HR" sz="1400" dirty="0">
              <a:solidFill>
                <a:srgbClr val="00206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hr-HR" sz="1400" dirty="0">
                <a:solidFill>
                  <a:schemeClr val="tx1"/>
                </a:solidFill>
              </a:rPr>
              <a:t>Narodna knjižnica Hum na Sutli </a:t>
            </a:r>
            <a:r>
              <a:rPr lang="hr-HR" sz="1400" dirty="0">
                <a:solidFill>
                  <a:srgbClr val="002060"/>
                </a:solidFill>
              </a:rPr>
              <a:t>u ukupnom iznosu od </a:t>
            </a:r>
            <a:r>
              <a:rPr lang="hr-HR" sz="1400" dirty="0" smtClean="0">
                <a:solidFill>
                  <a:srgbClr val="002060"/>
                </a:solidFill>
              </a:rPr>
              <a:t>59.010,00 </a:t>
            </a:r>
            <a:r>
              <a:rPr lang="hr-HR" sz="1400" dirty="0">
                <a:solidFill>
                  <a:srgbClr val="002060"/>
                </a:solidFill>
              </a:rPr>
              <a:t>kn: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</a:rPr>
              <a:t>Pomoći proračunskim korisnicima iz proračuna koji im nije nadležan  u iznosu od </a:t>
            </a:r>
            <a:r>
              <a:rPr lang="hr-HR" sz="1400" dirty="0" smtClean="0">
                <a:solidFill>
                  <a:srgbClr val="002060"/>
                </a:solidFill>
              </a:rPr>
              <a:t>57.000,00 </a:t>
            </a:r>
            <a:r>
              <a:rPr lang="hr-HR" sz="1400" dirty="0">
                <a:solidFill>
                  <a:srgbClr val="002060"/>
                </a:solidFill>
              </a:rPr>
              <a:t>kuna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</a:rPr>
              <a:t>Ostali prihodi u iznosu od 2.010,00 kuna.</a:t>
            </a:r>
          </a:p>
          <a:p>
            <a:pPr lvl="1"/>
            <a:endParaRPr lang="hr-HR" sz="1400" dirty="0">
              <a:solidFill>
                <a:schemeClr val="bg1"/>
              </a:solidFill>
            </a:endParaRPr>
          </a:p>
          <a:p>
            <a:endParaRPr lang="hr-HR" dirty="0"/>
          </a:p>
          <a:p>
            <a:endParaRPr lang="hr-HR" sz="1100" dirty="0"/>
          </a:p>
        </p:txBody>
      </p:sp>
    </p:spTree>
    <p:extLst>
      <p:ext uri="{BB962C8B-B14F-4D97-AF65-F5344CB8AC3E}">
        <p14:creationId xmlns:p14="http://schemas.microsoft.com/office/powerpoint/2010/main" val="3203266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5000">
        <p14:ripple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ječak">
  <a:themeElements>
    <a:clrScheme name="Isječa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Isje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sječa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1919</TotalTime>
  <Words>2268</Words>
  <Application>Microsoft Office PowerPoint</Application>
  <PresentationFormat>Prilagođeno</PresentationFormat>
  <Paragraphs>297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21</vt:i4>
      </vt:variant>
    </vt:vector>
  </HeadingPairs>
  <TitlesOfParts>
    <vt:vector size="22" baseType="lpstr">
      <vt:lpstr>Isječak</vt:lpstr>
      <vt:lpstr>Općina hum na sutli hum na sutli 175 49231 hum na sutli mb:02621223 oib: 61743726362  www.humnasutli.hr</vt:lpstr>
      <vt:lpstr> Proračun je akt kojim se procjenjuju prihodi i primici te utvrđuju rashodi i izdaci općine Hum na Sutli za proračunsku godinu, a sadrži i projekciju prihoda i primitaka te rashoda i izdataka za slijedeće dvije godine.   Proračun se odnosi na fiskalnu godinu i traje od 01. siječnja do 31. prosinca. Zakonodavni  akt kojim su regulirana sva pitanja vezana uz proračun je Zakon o proračunu („Narodne novine” br. 87/08 , 136/12 15/15).    Jedini ovlašteni predlagatelj Proračuna općine je općinski načelnik. Općinski načelnik općine Hum na Sutli odgovoran je za zakonito planiranje i izvršavanje proračuna, za svrhovito, učinkovito i ekonomično raspolaganje proračunskim sredstvima. Proračun donosi (izglasava) Općinsko vijeće do kraja godine za iduću godinu.  </vt:lpstr>
      <vt:lpstr>Proračun sadržava:</vt:lpstr>
      <vt:lpstr>  2. Poseban dio proračuna sačinjava:   Plan rashoda i izdataka raspoređen po organizacijskim  jedinicama (odjelima) i proračunskim korisnicima iskazanih po vrstama te raspoređenih u programe koji se sastoje od aktivnosti i projekata.    Proračunski korisnici su ustanove, tijela javne vlasti kojima je JLS osnivač ili suosnivač. Financiranje proračunskih korisnika je većim dijelom iz proračuna svog/svojih osnivača ili suosnivača. Proračunski korisnici Općine Hum na Sutli su: Dječji vrtić „Balončica“ i Narodna knjižnica Hum na Sutli.  </vt:lpstr>
      <vt:lpstr>    3. Plan razvojnih programa     Plan razvojnih programa sadrži strateški planirane rashode na nefinancijskoj imovini i plan kapitalnih pomoći i donacija iskazanih po izvorima prihoda za izvedbu programa što znači da se u planu razvojnih programa detaljno planiraju rashodi po programima za tri godine koji moraju biti mjerljivi i unose se u kolonu pokazatelji rezultata. Ovime se postižu veći rezultati u ostvarenju pojedinih ciljeva. Plan razvojnih programa sastavni je dio Proračuna. </vt:lpstr>
      <vt:lpstr>Proračun općine Hum na Sutli za 2021. godinu  Proračunski prihodi i primici:</vt:lpstr>
      <vt:lpstr>                                      PRIHODI I PRIMICI  Prihodi poslovanja općine Hum na Sutli za 2021. godinu planirani su u iznosu od 18.155.400,00 kuna, a čine ih:</vt:lpstr>
      <vt:lpstr>PowerPointova prezentacija</vt:lpstr>
      <vt:lpstr>PowerPointova prezentacija</vt:lpstr>
      <vt:lpstr>Primitak od kreditnog zaduživanja općine Hum na Sutli za izgradnju pomoćnog objekta uz nogometno igralište u Lastinama u iznosu od 4.000.000,00 kuna.</vt:lpstr>
      <vt:lpstr>   Proračun općine Hum na Sutli za 2021. godinu   </vt:lpstr>
      <vt:lpstr>Rashodi i izdaci   OPIS POSEBNOG DIJELA PRORAČUNA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OPĆINA HUM NA SUTLI</dc:title>
  <dc:creator>Opcina</dc:creator>
  <cp:lastModifiedBy>Tatjana Gorišek Jančin &lt;racunovodstvo@humnasutli.hr&gt;</cp:lastModifiedBy>
  <cp:revision>426</cp:revision>
  <cp:lastPrinted>2018-11-15T13:06:56Z</cp:lastPrinted>
  <dcterms:created xsi:type="dcterms:W3CDTF">2018-11-10T17:10:58Z</dcterms:created>
  <dcterms:modified xsi:type="dcterms:W3CDTF">2020-11-20T16:07:05Z</dcterms:modified>
</cp:coreProperties>
</file>