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2"/>
  </p:notesMasterIdLst>
  <p:sldIdLst>
    <p:sldId id="256" r:id="rId2"/>
    <p:sldId id="257" r:id="rId3"/>
    <p:sldId id="259" r:id="rId4"/>
    <p:sldId id="260" r:id="rId5"/>
    <p:sldId id="262" r:id="rId6"/>
    <p:sldId id="263" r:id="rId7"/>
    <p:sldId id="276" r:id="rId8"/>
    <p:sldId id="264" r:id="rId9"/>
    <p:sldId id="277" r:id="rId10"/>
    <p:sldId id="265" r:id="rId11"/>
    <p:sldId id="269" r:id="rId12"/>
    <p:sldId id="268" r:id="rId13"/>
    <p:sldId id="279" r:id="rId14"/>
    <p:sldId id="270" r:id="rId15"/>
    <p:sldId id="271" r:id="rId16"/>
    <p:sldId id="272" r:id="rId17"/>
    <p:sldId id="278" r:id="rId18"/>
    <p:sldId id="273" r:id="rId19"/>
    <p:sldId id="274" r:id="rId20"/>
    <p:sldId id="275" r:id="rId21"/>
  </p:sldIdLst>
  <p:sldSz cx="12192000" cy="6858000"/>
  <p:notesSz cx="6797675" cy="9872663"/>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47D6"/>
    <a:srgbClr val="0065B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rednji stil 2 - Isticanj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4" autoAdjust="0"/>
    <p:restoredTop sz="95501" autoAdjust="0"/>
  </p:normalViewPr>
  <p:slideViewPr>
    <p:cSldViewPr snapToGrid="0">
      <p:cViewPr varScale="1">
        <p:scale>
          <a:sx n="112" d="100"/>
          <a:sy n="112" d="100"/>
        </p:scale>
        <p:origin x="-510" y="-72"/>
      </p:cViewPr>
      <p:guideLst>
        <p:guide orient="horz" pos="2160"/>
        <p:guide pos="3840"/>
      </p:guideLst>
    </p:cSldViewPr>
  </p:slideViewPr>
  <p:outlineViewPr>
    <p:cViewPr>
      <p:scale>
        <a:sx n="33" d="100"/>
        <a:sy n="33" d="100"/>
      </p:scale>
      <p:origin x="0" y="-21732"/>
    </p:cViewPr>
  </p:outlineViewPr>
  <p:notesTextViewPr>
    <p:cViewPr>
      <p:scale>
        <a:sx n="1" d="1"/>
        <a:sy n="1" d="1"/>
      </p:scale>
      <p:origin x="0" y="0"/>
    </p:cViewPr>
  </p:notesTextViewPr>
  <p:sorterViewPr>
    <p:cViewPr>
      <p:scale>
        <a:sx n="100" d="100"/>
        <a:sy n="100" d="100"/>
      </p:scale>
      <p:origin x="0" y="-410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zervirano mjesto zaglavlja 1"/>
          <p:cNvSpPr>
            <a:spLocks noGrp="1"/>
          </p:cNvSpPr>
          <p:nvPr>
            <p:ph type="hdr" sz="quarter"/>
          </p:nvPr>
        </p:nvSpPr>
        <p:spPr>
          <a:xfrm>
            <a:off x="0" y="0"/>
            <a:ext cx="2945660" cy="495348"/>
          </a:xfrm>
          <a:prstGeom prst="rect">
            <a:avLst/>
          </a:prstGeom>
        </p:spPr>
        <p:txBody>
          <a:bodyPr vert="horz" lIns="91815" tIns="45907" rIns="91815" bIns="45907" rtlCol="0"/>
          <a:lstStyle>
            <a:lvl1pPr algn="l">
              <a:defRPr sz="1200"/>
            </a:lvl1pPr>
          </a:lstStyle>
          <a:p>
            <a:endParaRPr lang="hr-HR"/>
          </a:p>
        </p:txBody>
      </p:sp>
      <p:sp>
        <p:nvSpPr>
          <p:cNvPr id="3" name="Rezervirano mjesto datuma 2"/>
          <p:cNvSpPr>
            <a:spLocks noGrp="1"/>
          </p:cNvSpPr>
          <p:nvPr>
            <p:ph type="dt" idx="1"/>
          </p:nvPr>
        </p:nvSpPr>
        <p:spPr>
          <a:xfrm>
            <a:off x="3850442" y="0"/>
            <a:ext cx="2945660" cy="495348"/>
          </a:xfrm>
          <a:prstGeom prst="rect">
            <a:avLst/>
          </a:prstGeom>
        </p:spPr>
        <p:txBody>
          <a:bodyPr vert="horz" lIns="91815" tIns="45907" rIns="91815" bIns="45907" rtlCol="0"/>
          <a:lstStyle>
            <a:lvl1pPr algn="r">
              <a:defRPr sz="1200"/>
            </a:lvl1pPr>
          </a:lstStyle>
          <a:p>
            <a:fld id="{4B109784-1242-49CB-93FF-86A56047DA7D}" type="datetimeFigureOut">
              <a:rPr lang="hr-HR" smtClean="0"/>
              <a:t>13.01.2022</a:t>
            </a:fld>
            <a:endParaRPr lang="hr-HR"/>
          </a:p>
        </p:txBody>
      </p:sp>
      <p:sp>
        <p:nvSpPr>
          <p:cNvPr id="4" name="Rezervirano mjesto slike slajda 3"/>
          <p:cNvSpPr>
            <a:spLocks noGrp="1" noRot="1" noChangeAspect="1"/>
          </p:cNvSpPr>
          <p:nvPr>
            <p:ph type="sldImg" idx="2"/>
          </p:nvPr>
        </p:nvSpPr>
        <p:spPr>
          <a:xfrm>
            <a:off x="438150" y="1235075"/>
            <a:ext cx="5921375" cy="3330575"/>
          </a:xfrm>
          <a:prstGeom prst="rect">
            <a:avLst/>
          </a:prstGeom>
          <a:noFill/>
          <a:ln w="12700">
            <a:solidFill>
              <a:prstClr val="black"/>
            </a:solidFill>
          </a:ln>
        </p:spPr>
        <p:txBody>
          <a:bodyPr vert="horz" lIns="91815" tIns="45907" rIns="91815" bIns="45907" rtlCol="0" anchor="ctr"/>
          <a:lstStyle/>
          <a:p>
            <a:endParaRPr lang="hr-HR"/>
          </a:p>
        </p:txBody>
      </p:sp>
      <p:sp>
        <p:nvSpPr>
          <p:cNvPr id="5" name="Rezervirano mjesto bilježaka 4"/>
          <p:cNvSpPr>
            <a:spLocks noGrp="1"/>
          </p:cNvSpPr>
          <p:nvPr>
            <p:ph type="body" sz="quarter" idx="3"/>
          </p:nvPr>
        </p:nvSpPr>
        <p:spPr>
          <a:xfrm>
            <a:off x="679768" y="4751220"/>
            <a:ext cx="5438140" cy="3887361"/>
          </a:xfrm>
          <a:prstGeom prst="rect">
            <a:avLst/>
          </a:prstGeom>
        </p:spPr>
        <p:txBody>
          <a:bodyPr vert="horz" lIns="91815" tIns="45907" rIns="91815" bIns="45907" rtlCol="0"/>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p>
        </p:txBody>
      </p:sp>
      <p:sp>
        <p:nvSpPr>
          <p:cNvPr id="6" name="Rezervirano mjesto podnožja 5"/>
          <p:cNvSpPr>
            <a:spLocks noGrp="1"/>
          </p:cNvSpPr>
          <p:nvPr>
            <p:ph type="ftr" sz="quarter" idx="4"/>
          </p:nvPr>
        </p:nvSpPr>
        <p:spPr>
          <a:xfrm>
            <a:off x="0" y="9377317"/>
            <a:ext cx="2945660" cy="495347"/>
          </a:xfrm>
          <a:prstGeom prst="rect">
            <a:avLst/>
          </a:prstGeom>
        </p:spPr>
        <p:txBody>
          <a:bodyPr vert="horz" lIns="91815" tIns="45907" rIns="91815" bIns="45907" rtlCol="0" anchor="b"/>
          <a:lstStyle>
            <a:lvl1pPr algn="l">
              <a:defRPr sz="1200"/>
            </a:lvl1pPr>
          </a:lstStyle>
          <a:p>
            <a:endParaRPr lang="hr-HR"/>
          </a:p>
        </p:txBody>
      </p:sp>
      <p:sp>
        <p:nvSpPr>
          <p:cNvPr id="7" name="Rezervirano mjesto broja slajda 6"/>
          <p:cNvSpPr>
            <a:spLocks noGrp="1"/>
          </p:cNvSpPr>
          <p:nvPr>
            <p:ph type="sldNum" sz="quarter" idx="5"/>
          </p:nvPr>
        </p:nvSpPr>
        <p:spPr>
          <a:xfrm>
            <a:off x="3850442" y="9377317"/>
            <a:ext cx="2945660" cy="495347"/>
          </a:xfrm>
          <a:prstGeom prst="rect">
            <a:avLst/>
          </a:prstGeom>
        </p:spPr>
        <p:txBody>
          <a:bodyPr vert="horz" lIns="91815" tIns="45907" rIns="91815" bIns="45907" rtlCol="0" anchor="b"/>
          <a:lstStyle>
            <a:lvl1pPr algn="r">
              <a:defRPr sz="1200"/>
            </a:lvl1pPr>
          </a:lstStyle>
          <a:p>
            <a:fld id="{8043E68F-6E9A-4BD0-8980-A35A7ACF2057}" type="slidenum">
              <a:rPr lang="hr-HR" smtClean="0"/>
              <a:t>‹#›</a:t>
            </a:fld>
            <a:endParaRPr lang="hr-HR"/>
          </a:p>
        </p:txBody>
      </p:sp>
    </p:spTree>
    <p:extLst>
      <p:ext uri="{BB962C8B-B14F-4D97-AF65-F5344CB8AC3E}">
        <p14:creationId xmlns:p14="http://schemas.microsoft.com/office/powerpoint/2010/main" val="25618906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slike slajda 1"/>
          <p:cNvSpPr>
            <a:spLocks noGrp="1" noRot="1" noChangeAspect="1"/>
          </p:cNvSpPr>
          <p:nvPr>
            <p:ph type="sldImg"/>
          </p:nvPr>
        </p:nvSpPr>
        <p:spPr/>
      </p:sp>
      <p:sp>
        <p:nvSpPr>
          <p:cNvPr id="3" name="Rezervirano mjesto bilježaka 2"/>
          <p:cNvSpPr>
            <a:spLocks noGrp="1"/>
          </p:cNvSpPr>
          <p:nvPr>
            <p:ph type="body" idx="1"/>
          </p:nvPr>
        </p:nvSpPr>
        <p:spPr/>
        <p:txBody>
          <a:bodyPr/>
          <a:lstStyle/>
          <a:p>
            <a:endParaRPr lang="hr-HR" dirty="0"/>
          </a:p>
        </p:txBody>
      </p:sp>
      <p:sp>
        <p:nvSpPr>
          <p:cNvPr id="4" name="Rezervirano mjesto broja slajda 3"/>
          <p:cNvSpPr>
            <a:spLocks noGrp="1"/>
          </p:cNvSpPr>
          <p:nvPr>
            <p:ph type="sldNum" sz="quarter" idx="10"/>
          </p:nvPr>
        </p:nvSpPr>
        <p:spPr/>
        <p:txBody>
          <a:bodyPr/>
          <a:lstStyle/>
          <a:p>
            <a:fld id="{8043E68F-6E9A-4BD0-8980-A35A7ACF2057}" type="slidenum">
              <a:rPr lang="hr-HR" smtClean="0"/>
              <a:t>12</a:t>
            </a:fld>
            <a:endParaRPr lang="hr-HR"/>
          </a:p>
        </p:txBody>
      </p:sp>
    </p:spTree>
    <p:extLst>
      <p:ext uri="{BB962C8B-B14F-4D97-AF65-F5344CB8AC3E}">
        <p14:creationId xmlns:p14="http://schemas.microsoft.com/office/powerpoint/2010/main" val="20867866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Naslovni slajd">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hr-HR"/>
              <a:t>Uredite stil naslova matrice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r-HR"/>
              <a:t>Uredite stil podnaslova matrice</a:t>
            </a:r>
            <a:endParaRPr lang="en-US" dirty="0"/>
          </a:p>
        </p:txBody>
      </p:sp>
      <p:sp>
        <p:nvSpPr>
          <p:cNvPr id="4" name="Date Placeholder 3"/>
          <p:cNvSpPr>
            <a:spLocks noGrp="1"/>
          </p:cNvSpPr>
          <p:nvPr>
            <p:ph type="dt" sz="half" idx="10"/>
          </p:nvPr>
        </p:nvSpPr>
        <p:spPr/>
        <p:txBody>
          <a:bodyPr/>
          <a:lstStyle/>
          <a:p>
            <a:fld id="{E98AFD69-E945-4ED3-8CBF-D2C4359E0110}" type="datetimeFigureOut">
              <a:rPr lang="hr-HR" smtClean="0"/>
              <a:t>13.01.2022</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2C3E36C9-52E5-4713-8F7B-9E13F9E6F4C3}" type="slidenum">
              <a:rPr lang="hr-HR" smtClean="0"/>
              <a:t>‹#›</a:t>
            </a:fld>
            <a:endParaRPr lang="hr-HR"/>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368286421"/>
      </p:ext>
    </p:extLst>
  </p:cSld>
  <p:clrMapOvr>
    <a:masterClrMapping/>
  </p:clrMapOvr>
  <mc:AlternateContent xmlns:mc="http://schemas.openxmlformats.org/markup-compatibility/2006" xmlns:p14="http://schemas.microsoft.com/office/powerpoint/2010/main">
    <mc:Choice Requires="p14">
      <p:transition spd="slow" p14:dur="1300" advClick="0" advTm="2000">
        <p14:ripple/>
      </p:transition>
    </mc:Choice>
    <mc:Fallback xmlns="">
      <p:transition spd="slow" advClick="0" advTm="2000">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ska slika s opiso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a:t>Uredite stil naslova matrice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hr-HR"/>
              <a:t>Kliknite ikonu da biste dodali  sliku</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r-HR"/>
              <a:t>Uredite stilove teksta matrice</a:t>
            </a:r>
          </a:p>
        </p:txBody>
      </p:sp>
      <p:sp>
        <p:nvSpPr>
          <p:cNvPr id="3" name="Date Placeholder 2"/>
          <p:cNvSpPr>
            <a:spLocks noGrp="1"/>
          </p:cNvSpPr>
          <p:nvPr>
            <p:ph type="dt" sz="half" idx="10"/>
          </p:nvPr>
        </p:nvSpPr>
        <p:spPr/>
        <p:txBody>
          <a:bodyPr/>
          <a:lstStyle/>
          <a:p>
            <a:fld id="{E98AFD69-E945-4ED3-8CBF-D2C4359E0110}" type="datetimeFigureOut">
              <a:rPr lang="hr-HR" smtClean="0"/>
              <a:t>13.01.2022</a:t>
            </a:fld>
            <a:endParaRPr lang="hr-HR"/>
          </a:p>
        </p:txBody>
      </p:sp>
      <p:sp>
        <p:nvSpPr>
          <p:cNvPr id="4" name="Footer Placeholder 3"/>
          <p:cNvSpPr>
            <a:spLocks noGrp="1"/>
          </p:cNvSpPr>
          <p:nvPr>
            <p:ph type="ftr" sz="quarter" idx="11"/>
          </p:nvPr>
        </p:nvSpPr>
        <p:spPr/>
        <p:txBody>
          <a:bodyPr/>
          <a:lstStyle/>
          <a:p>
            <a:endParaRPr lang="hr-HR"/>
          </a:p>
        </p:txBody>
      </p:sp>
      <p:sp>
        <p:nvSpPr>
          <p:cNvPr id="5" name="Slide Number Placeholder 4"/>
          <p:cNvSpPr>
            <a:spLocks noGrp="1"/>
          </p:cNvSpPr>
          <p:nvPr>
            <p:ph type="sldNum" sz="quarter" idx="12"/>
          </p:nvPr>
        </p:nvSpPr>
        <p:spPr/>
        <p:txBody>
          <a:bodyPr/>
          <a:lstStyle/>
          <a:p>
            <a:fld id="{2C3E36C9-52E5-4713-8F7B-9E13F9E6F4C3}" type="slidenum">
              <a:rPr lang="hr-HR" smtClean="0"/>
              <a:t>‹#›</a:t>
            </a:fld>
            <a:endParaRPr lang="hr-HR"/>
          </a:p>
        </p:txBody>
      </p:sp>
    </p:spTree>
    <p:extLst>
      <p:ext uri="{BB962C8B-B14F-4D97-AF65-F5344CB8AC3E}">
        <p14:creationId xmlns:p14="http://schemas.microsoft.com/office/powerpoint/2010/main" val="992030816"/>
      </p:ext>
    </p:extLst>
  </p:cSld>
  <p:clrMapOvr>
    <a:masterClrMapping/>
  </p:clrMapOvr>
  <mc:AlternateContent xmlns:mc="http://schemas.openxmlformats.org/markup-compatibility/2006" xmlns:p14="http://schemas.microsoft.com/office/powerpoint/2010/main">
    <mc:Choice Requires="p14">
      <p:transition spd="slow" p14:dur="1300" advClick="0" advTm="2000">
        <p14:ripple/>
      </p:transition>
    </mc:Choice>
    <mc:Fallback xmlns="">
      <p:transition spd="slow" advClick="0" advTm="2000">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Naslov i opis">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hr-HR"/>
              <a:t>Uredite stil naslova matrice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r-HR"/>
              <a:t>Uredite stilove teksta matrice</a:t>
            </a:r>
          </a:p>
        </p:txBody>
      </p:sp>
      <p:sp>
        <p:nvSpPr>
          <p:cNvPr id="4" name="Date Placeholder 3"/>
          <p:cNvSpPr>
            <a:spLocks noGrp="1"/>
          </p:cNvSpPr>
          <p:nvPr>
            <p:ph type="dt" sz="half" idx="10"/>
          </p:nvPr>
        </p:nvSpPr>
        <p:spPr/>
        <p:txBody>
          <a:bodyPr/>
          <a:lstStyle/>
          <a:p>
            <a:fld id="{E98AFD69-E945-4ED3-8CBF-D2C4359E0110}" type="datetimeFigureOut">
              <a:rPr lang="hr-HR" smtClean="0"/>
              <a:t>13.01.2022</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2C3E36C9-52E5-4713-8F7B-9E13F9E6F4C3}" type="slidenum">
              <a:rPr lang="hr-HR" smtClean="0"/>
              <a:t>‹#›</a:t>
            </a:fld>
            <a:endParaRPr lang="hr-HR"/>
          </a:p>
        </p:txBody>
      </p:sp>
    </p:spTree>
    <p:extLst>
      <p:ext uri="{BB962C8B-B14F-4D97-AF65-F5344CB8AC3E}">
        <p14:creationId xmlns:p14="http://schemas.microsoft.com/office/powerpoint/2010/main" val="2297669116"/>
      </p:ext>
    </p:extLst>
  </p:cSld>
  <p:clrMapOvr>
    <a:masterClrMapping/>
  </p:clrMapOvr>
  <mc:AlternateContent xmlns:mc="http://schemas.openxmlformats.org/markup-compatibility/2006" xmlns:p14="http://schemas.microsoft.com/office/powerpoint/2010/main">
    <mc:Choice Requires="p14">
      <p:transition spd="slow" p14:dur="1300" advClick="0" advTm="2000">
        <p14:ripple/>
      </p:transition>
    </mc:Choice>
    <mc:Fallback xmlns="">
      <p:transition spd="slow" advClick="0" advTm="2000">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 s opisom">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hr-HR"/>
              <a:t>Uredite stil naslova matrice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r-HR"/>
              <a:t>Uredite stilove teksta matrice</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r-HR"/>
              <a:t>Uredite stilove teksta matrice</a:t>
            </a:r>
          </a:p>
        </p:txBody>
      </p:sp>
      <p:sp>
        <p:nvSpPr>
          <p:cNvPr id="4" name="Date Placeholder 3"/>
          <p:cNvSpPr>
            <a:spLocks noGrp="1"/>
          </p:cNvSpPr>
          <p:nvPr>
            <p:ph type="dt" sz="half" idx="10"/>
          </p:nvPr>
        </p:nvSpPr>
        <p:spPr/>
        <p:txBody>
          <a:bodyPr/>
          <a:lstStyle/>
          <a:p>
            <a:fld id="{E98AFD69-E945-4ED3-8CBF-D2C4359E0110}" type="datetimeFigureOut">
              <a:rPr lang="hr-HR" smtClean="0"/>
              <a:t>13.01.2022</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2C3E36C9-52E5-4713-8F7B-9E13F9E6F4C3}" type="slidenum">
              <a:rPr lang="hr-HR" smtClean="0"/>
              <a:t>‹#›</a:t>
            </a:fld>
            <a:endParaRPr lang="hr-HR"/>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549960898"/>
      </p:ext>
    </p:extLst>
  </p:cSld>
  <p:clrMapOvr>
    <a:masterClrMapping/>
  </p:clrMapOvr>
  <mc:AlternateContent xmlns:mc="http://schemas.openxmlformats.org/markup-compatibility/2006" xmlns:p14="http://schemas.microsoft.com/office/powerpoint/2010/main">
    <mc:Choice Requires="p14">
      <p:transition spd="slow" p14:dur="1300" advClick="0" advTm="2000">
        <p14:ripple/>
      </p:transition>
    </mc:Choice>
    <mc:Fallback xmlns="">
      <p:transition spd="slow" advClick="0" advTm="2000">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ica s nazivom">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hr-HR"/>
              <a:t>Uredite stil naslova matrice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r-HR"/>
              <a:t>Uredite stilove teksta matrice</a:t>
            </a:r>
          </a:p>
        </p:txBody>
      </p:sp>
      <p:sp>
        <p:nvSpPr>
          <p:cNvPr id="4" name="Date Placeholder 3"/>
          <p:cNvSpPr>
            <a:spLocks noGrp="1"/>
          </p:cNvSpPr>
          <p:nvPr>
            <p:ph type="dt" sz="half" idx="10"/>
          </p:nvPr>
        </p:nvSpPr>
        <p:spPr/>
        <p:txBody>
          <a:bodyPr/>
          <a:lstStyle/>
          <a:p>
            <a:fld id="{E98AFD69-E945-4ED3-8CBF-D2C4359E0110}" type="datetimeFigureOut">
              <a:rPr lang="hr-HR" smtClean="0"/>
              <a:t>13.01.2022</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2C3E36C9-52E5-4713-8F7B-9E13F9E6F4C3}" type="slidenum">
              <a:rPr lang="hr-HR" smtClean="0"/>
              <a:t>‹#›</a:t>
            </a:fld>
            <a:endParaRPr lang="hr-HR"/>
          </a:p>
        </p:txBody>
      </p:sp>
    </p:spTree>
    <p:extLst>
      <p:ext uri="{BB962C8B-B14F-4D97-AF65-F5344CB8AC3E}">
        <p14:creationId xmlns:p14="http://schemas.microsoft.com/office/powerpoint/2010/main" val="347949784"/>
      </p:ext>
    </p:extLst>
  </p:cSld>
  <p:clrMapOvr>
    <a:masterClrMapping/>
  </p:clrMapOvr>
  <mc:AlternateContent xmlns:mc="http://schemas.openxmlformats.org/markup-compatibility/2006" xmlns:p14="http://schemas.microsoft.com/office/powerpoint/2010/main">
    <mc:Choice Requires="p14">
      <p:transition spd="slow" p14:dur="1300" advClick="0" advTm="2000">
        <p14:ripple/>
      </p:transition>
    </mc:Choice>
    <mc:Fallback xmlns="">
      <p:transition spd="slow" advClick="0" advTm="2000">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Kartica s nazivom citata">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hr-HR"/>
              <a:t>Uredite stil naslova matrice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hr-HR"/>
              <a:t>Uredite stilove teksta matrice</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r-HR"/>
              <a:t>Uredite stilove teksta matrice</a:t>
            </a:r>
          </a:p>
        </p:txBody>
      </p:sp>
      <p:sp>
        <p:nvSpPr>
          <p:cNvPr id="4" name="Date Placeholder 3"/>
          <p:cNvSpPr>
            <a:spLocks noGrp="1"/>
          </p:cNvSpPr>
          <p:nvPr>
            <p:ph type="dt" sz="half" idx="10"/>
          </p:nvPr>
        </p:nvSpPr>
        <p:spPr/>
        <p:txBody>
          <a:bodyPr/>
          <a:lstStyle/>
          <a:p>
            <a:fld id="{E98AFD69-E945-4ED3-8CBF-D2C4359E0110}" type="datetimeFigureOut">
              <a:rPr lang="hr-HR" smtClean="0"/>
              <a:t>13.01.2022</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2C3E36C9-52E5-4713-8F7B-9E13F9E6F4C3}" type="slidenum">
              <a:rPr lang="hr-HR" smtClean="0"/>
              <a:t>‹#›</a:t>
            </a:fld>
            <a:endParaRPr lang="hr-HR"/>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185376511"/>
      </p:ext>
    </p:extLst>
  </p:cSld>
  <p:clrMapOvr>
    <a:masterClrMapping/>
  </p:clrMapOvr>
  <mc:AlternateContent xmlns:mc="http://schemas.openxmlformats.org/markup-compatibility/2006" xmlns:p14="http://schemas.microsoft.com/office/powerpoint/2010/main">
    <mc:Choice Requires="p14">
      <p:transition spd="slow" p14:dur="1300" advClick="0" advTm="2000">
        <p14:ripple/>
      </p:transition>
    </mc:Choice>
    <mc:Fallback xmlns="">
      <p:transition spd="slow" advClick="0" advTm="2000">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ili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hr-HR"/>
              <a:t>Uredite stil naslova matrice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hr-HR"/>
              <a:t>Uredite stilove teksta matrice</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r-HR"/>
              <a:t>Uredite stilove teksta matrice</a:t>
            </a:r>
          </a:p>
        </p:txBody>
      </p:sp>
      <p:sp>
        <p:nvSpPr>
          <p:cNvPr id="4" name="Date Placeholder 3"/>
          <p:cNvSpPr>
            <a:spLocks noGrp="1"/>
          </p:cNvSpPr>
          <p:nvPr>
            <p:ph type="dt" sz="half" idx="10"/>
          </p:nvPr>
        </p:nvSpPr>
        <p:spPr/>
        <p:txBody>
          <a:bodyPr/>
          <a:lstStyle/>
          <a:p>
            <a:fld id="{E98AFD69-E945-4ED3-8CBF-D2C4359E0110}" type="datetimeFigureOut">
              <a:rPr lang="hr-HR" smtClean="0"/>
              <a:t>13.01.2022</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2C3E36C9-52E5-4713-8F7B-9E13F9E6F4C3}" type="slidenum">
              <a:rPr lang="hr-HR" smtClean="0"/>
              <a:t>‹#›</a:t>
            </a:fld>
            <a:endParaRPr lang="hr-HR"/>
          </a:p>
        </p:txBody>
      </p:sp>
    </p:spTree>
    <p:extLst>
      <p:ext uri="{BB962C8B-B14F-4D97-AF65-F5344CB8AC3E}">
        <p14:creationId xmlns:p14="http://schemas.microsoft.com/office/powerpoint/2010/main" val="993568114"/>
      </p:ext>
    </p:extLst>
  </p:cSld>
  <p:clrMapOvr>
    <a:masterClrMapping/>
  </p:clrMapOvr>
  <mc:AlternateContent xmlns:mc="http://schemas.openxmlformats.org/markup-compatibility/2006" xmlns:p14="http://schemas.microsoft.com/office/powerpoint/2010/main">
    <mc:Choice Requires="p14">
      <p:transition spd="slow" p14:dur="1300" advClick="0" advTm="2000">
        <p14:ripple/>
      </p:transition>
    </mc:Choice>
    <mc:Fallback xmlns="">
      <p:transition spd="slow" advClick="0" advTm="2000">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slov i okomiti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hr-HR"/>
              <a:t>Uredite stil naslova matrice</a:t>
            </a:r>
            <a:endParaRPr lang="en-US" dirty="0"/>
          </a:p>
        </p:txBody>
      </p:sp>
      <p:sp>
        <p:nvSpPr>
          <p:cNvPr id="3" name="Vertical Text Placeholder 2"/>
          <p:cNvSpPr>
            <a:spLocks noGrp="1"/>
          </p:cNvSpPr>
          <p:nvPr>
            <p:ph type="body" orient="vert" idx="1"/>
          </p:nvPr>
        </p:nvSpPr>
        <p:spPr/>
        <p:txBody>
          <a:bodyPr vert="eaVert" anchor="t"/>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endParaRPr lang="en-US" dirty="0"/>
          </a:p>
        </p:txBody>
      </p:sp>
      <p:sp>
        <p:nvSpPr>
          <p:cNvPr id="4" name="Date Placeholder 3"/>
          <p:cNvSpPr>
            <a:spLocks noGrp="1"/>
          </p:cNvSpPr>
          <p:nvPr>
            <p:ph type="dt" sz="half" idx="10"/>
          </p:nvPr>
        </p:nvSpPr>
        <p:spPr/>
        <p:txBody>
          <a:bodyPr/>
          <a:lstStyle/>
          <a:p>
            <a:fld id="{E98AFD69-E945-4ED3-8CBF-D2C4359E0110}" type="datetimeFigureOut">
              <a:rPr lang="hr-HR" smtClean="0"/>
              <a:t>13.01.2022</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2C3E36C9-52E5-4713-8F7B-9E13F9E6F4C3}" type="slidenum">
              <a:rPr lang="hr-HR" smtClean="0"/>
              <a:t>‹#›</a:t>
            </a:fld>
            <a:endParaRPr lang="hr-HR"/>
          </a:p>
        </p:txBody>
      </p:sp>
    </p:spTree>
    <p:extLst>
      <p:ext uri="{BB962C8B-B14F-4D97-AF65-F5344CB8AC3E}">
        <p14:creationId xmlns:p14="http://schemas.microsoft.com/office/powerpoint/2010/main" val="1363176609"/>
      </p:ext>
    </p:extLst>
  </p:cSld>
  <p:clrMapOvr>
    <a:masterClrMapping/>
  </p:clrMapOvr>
  <mc:AlternateContent xmlns:mc="http://schemas.openxmlformats.org/markup-compatibility/2006" xmlns:p14="http://schemas.microsoft.com/office/powerpoint/2010/main">
    <mc:Choice Requires="p14">
      <p:transition spd="slow" p14:dur="1300" advClick="0" advTm="2000">
        <p14:ripple/>
      </p:transition>
    </mc:Choice>
    <mc:Fallback xmlns="">
      <p:transition spd="slow" advClick="0" advTm="2000">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Okomiti naslov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hr-HR"/>
              <a:t>Uredite stil naslova matrice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endParaRPr lang="en-US" dirty="0"/>
          </a:p>
        </p:txBody>
      </p:sp>
      <p:sp>
        <p:nvSpPr>
          <p:cNvPr id="4" name="Date Placeholder 3"/>
          <p:cNvSpPr>
            <a:spLocks noGrp="1"/>
          </p:cNvSpPr>
          <p:nvPr>
            <p:ph type="dt" sz="half" idx="10"/>
          </p:nvPr>
        </p:nvSpPr>
        <p:spPr/>
        <p:txBody>
          <a:bodyPr/>
          <a:lstStyle/>
          <a:p>
            <a:fld id="{E98AFD69-E945-4ED3-8CBF-D2C4359E0110}" type="datetimeFigureOut">
              <a:rPr lang="hr-HR" smtClean="0"/>
              <a:t>13.01.2022</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2C3E36C9-52E5-4713-8F7B-9E13F9E6F4C3}" type="slidenum">
              <a:rPr lang="hr-HR" smtClean="0"/>
              <a:t>‹#›</a:t>
            </a:fld>
            <a:endParaRPr lang="hr-HR"/>
          </a:p>
        </p:txBody>
      </p:sp>
    </p:spTree>
    <p:extLst>
      <p:ext uri="{BB962C8B-B14F-4D97-AF65-F5344CB8AC3E}">
        <p14:creationId xmlns:p14="http://schemas.microsoft.com/office/powerpoint/2010/main" val="4259165169"/>
      </p:ext>
    </p:extLst>
  </p:cSld>
  <p:clrMapOvr>
    <a:masterClrMapping/>
  </p:clrMapOvr>
  <mc:AlternateContent xmlns:mc="http://schemas.openxmlformats.org/markup-compatibility/2006" xmlns:p14="http://schemas.microsoft.com/office/powerpoint/2010/main">
    <mc:Choice Requires="p14">
      <p:transition spd="slow" p14:dur="1300" advClick="0" advTm="2000">
        <p14:ripple/>
      </p:transition>
    </mc:Choice>
    <mc:Fallback xmlns="">
      <p:transition spd="slow" advClick="0" advTm="2000">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 sadržaj">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a:t>Uredite stil naslova matrice</a:t>
            </a:r>
            <a:endParaRPr lang="en-US" dirty="0"/>
          </a:p>
        </p:txBody>
      </p:sp>
      <p:sp>
        <p:nvSpPr>
          <p:cNvPr id="3" name="Content Placeholder 2"/>
          <p:cNvSpPr>
            <a:spLocks noGrp="1"/>
          </p:cNvSpPr>
          <p:nvPr>
            <p:ph idx="1"/>
          </p:nvPr>
        </p:nvSpPr>
        <p:spPr/>
        <p:txBody>
          <a:bodyPr anchor="ct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endParaRPr lang="en-US" dirty="0"/>
          </a:p>
        </p:txBody>
      </p:sp>
      <p:sp>
        <p:nvSpPr>
          <p:cNvPr id="4" name="Date Placeholder 3"/>
          <p:cNvSpPr>
            <a:spLocks noGrp="1"/>
          </p:cNvSpPr>
          <p:nvPr>
            <p:ph type="dt" sz="half" idx="10"/>
          </p:nvPr>
        </p:nvSpPr>
        <p:spPr/>
        <p:txBody>
          <a:bodyPr/>
          <a:lstStyle/>
          <a:p>
            <a:fld id="{E98AFD69-E945-4ED3-8CBF-D2C4359E0110}" type="datetimeFigureOut">
              <a:rPr lang="hr-HR" smtClean="0"/>
              <a:t>13.01.2022</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2C3E36C9-52E5-4713-8F7B-9E13F9E6F4C3}" type="slidenum">
              <a:rPr lang="hr-HR" smtClean="0"/>
              <a:t>‹#›</a:t>
            </a:fld>
            <a:endParaRPr lang="hr-HR"/>
          </a:p>
        </p:txBody>
      </p:sp>
    </p:spTree>
    <p:extLst>
      <p:ext uri="{BB962C8B-B14F-4D97-AF65-F5344CB8AC3E}">
        <p14:creationId xmlns:p14="http://schemas.microsoft.com/office/powerpoint/2010/main" val="3498882353"/>
      </p:ext>
    </p:extLst>
  </p:cSld>
  <p:clrMapOvr>
    <a:masterClrMapping/>
  </p:clrMapOvr>
  <mc:AlternateContent xmlns:mc="http://schemas.openxmlformats.org/markup-compatibility/2006" xmlns:p14="http://schemas.microsoft.com/office/powerpoint/2010/main">
    <mc:Choice Requires="p14">
      <p:transition spd="slow" p14:dur="1300" advClick="0" advTm="2000">
        <p14:ripple/>
      </p:transition>
    </mc:Choice>
    <mc:Fallback xmlns="">
      <p:transition spd="slow" advClick="0" advTm="2000">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aglavlje sekcije">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hr-HR"/>
              <a:t>Uredite stil naslova matrice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r-HR"/>
              <a:t>Uredite stilove teksta matrice</a:t>
            </a:r>
          </a:p>
        </p:txBody>
      </p:sp>
      <p:sp>
        <p:nvSpPr>
          <p:cNvPr id="4" name="Date Placeholder 3"/>
          <p:cNvSpPr>
            <a:spLocks noGrp="1"/>
          </p:cNvSpPr>
          <p:nvPr>
            <p:ph type="dt" sz="half" idx="10"/>
          </p:nvPr>
        </p:nvSpPr>
        <p:spPr/>
        <p:txBody>
          <a:bodyPr/>
          <a:lstStyle/>
          <a:p>
            <a:fld id="{E98AFD69-E945-4ED3-8CBF-D2C4359E0110}" type="datetimeFigureOut">
              <a:rPr lang="hr-HR" smtClean="0"/>
              <a:t>13.01.2022</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2C3E36C9-52E5-4713-8F7B-9E13F9E6F4C3}" type="slidenum">
              <a:rPr lang="hr-HR" smtClean="0"/>
              <a:t>‹#›</a:t>
            </a:fld>
            <a:endParaRPr lang="hr-HR"/>
          </a:p>
        </p:txBody>
      </p:sp>
    </p:spTree>
    <p:extLst>
      <p:ext uri="{BB962C8B-B14F-4D97-AF65-F5344CB8AC3E}">
        <p14:creationId xmlns:p14="http://schemas.microsoft.com/office/powerpoint/2010/main" val="3152907062"/>
      </p:ext>
    </p:extLst>
  </p:cSld>
  <p:clrMapOvr>
    <a:masterClrMapping/>
  </p:clrMapOvr>
  <mc:AlternateContent xmlns:mc="http://schemas.openxmlformats.org/markup-compatibility/2006" xmlns:p14="http://schemas.microsoft.com/office/powerpoint/2010/main">
    <mc:Choice Requires="p14">
      <p:transition spd="slow" p14:dur="1300" advClick="0" advTm="2000">
        <p14:ripple/>
      </p:transition>
    </mc:Choice>
    <mc:Fallback xmlns="">
      <p:transition spd="slow" advClick="0" advTm="2000">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sadržaj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a:t>Uredite stil naslova matrice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endParaRPr lang="en-US" dirty="0"/>
          </a:p>
        </p:txBody>
      </p:sp>
      <p:sp>
        <p:nvSpPr>
          <p:cNvPr id="5" name="Date Placeholder 4"/>
          <p:cNvSpPr>
            <a:spLocks noGrp="1"/>
          </p:cNvSpPr>
          <p:nvPr>
            <p:ph type="dt" sz="half" idx="10"/>
          </p:nvPr>
        </p:nvSpPr>
        <p:spPr/>
        <p:txBody>
          <a:bodyPr/>
          <a:lstStyle/>
          <a:p>
            <a:fld id="{E98AFD69-E945-4ED3-8CBF-D2C4359E0110}" type="datetimeFigureOut">
              <a:rPr lang="hr-HR" smtClean="0"/>
              <a:t>13.01.2022</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2C3E36C9-52E5-4713-8F7B-9E13F9E6F4C3}" type="slidenum">
              <a:rPr lang="hr-HR" smtClean="0"/>
              <a:t>‹#›</a:t>
            </a:fld>
            <a:endParaRPr lang="hr-HR"/>
          </a:p>
        </p:txBody>
      </p:sp>
    </p:spTree>
    <p:extLst>
      <p:ext uri="{BB962C8B-B14F-4D97-AF65-F5344CB8AC3E}">
        <p14:creationId xmlns:p14="http://schemas.microsoft.com/office/powerpoint/2010/main" val="2023657530"/>
      </p:ext>
    </p:extLst>
  </p:cSld>
  <p:clrMapOvr>
    <a:masterClrMapping/>
  </p:clrMapOvr>
  <mc:AlternateContent xmlns:mc="http://schemas.openxmlformats.org/markup-compatibility/2006" xmlns:p14="http://schemas.microsoft.com/office/powerpoint/2010/main">
    <mc:Choice Requires="p14">
      <p:transition spd="slow" p14:dur="1300" advClick="0" advTm="2000">
        <p14:ripple/>
      </p:transition>
    </mc:Choice>
    <mc:Fallback xmlns="">
      <p:transition spd="slow" advClick="0" advTm="2000">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Usporedb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hr-HR"/>
              <a:t>Uredite stil naslova matrice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Uredite stilove teksta matrice</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Uredite stilove teksta matrice</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endParaRPr lang="en-US" dirty="0"/>
          </a:p>
        </p:txBody>
      </p:sp>
      <p:sp>
        <p:nvSpPr>
          <p:cNvPr id="7" name="Date Placeholder 6"/>
          <p:cNvSpPr>
            <a:spLocks noGrp="1"/>
          </p:cNvSpPr>
          <p:nvPr>
            <p:ph type="dt" sz="half" idx="10"/>
          </p:nvPr>
        </p:nvSpPr>
        <p:spPr/>
        <p:txBody>
          <a:bodyPr/>
          <a:lstStyle/>
          <a:p>
            <a:fld id="{E98AFD69-E945-4ED3-8CBF-D2C4359E0110}" type="datetimeFigureOut">
              <a:rPr lang="hr-HR" smtClean="0"/>
              <a:t>13.01.2022</a:t>
            </a:fld>
            <a:endParaRPr lang="hr-HR"/>
          </a:p>
        </p:txBody>
      </p:sp>
      <p:sp>
        <p:nvSpPr>
          <p:cNvPr id="8" name="Footer Placeholder 7"/>
          <p:cNvSpPr>
            <a:spLocks noGrp="1"/>
          </p:cNvSpPr>
          <p:nvPr>
            <p:ph type="ftr" sz="quarter" idx="11"/>
          </p:nvPr>
        </p:nvSpPr>
        <p:spPr/>
        <p:txBody>
          <a:bodyPr/>
          <a:lstStyle/>
          <a:p>
            <a:endParaRPr lang="hr-HR"/>
          </a:p>
        </p:txBody>
      </p:sp>
      <p:sp>
        <p:nvSpPr>
          <p:cNvPr id="9" name="Slide Number Placeholder 8"/>
          <p:cNvSpPr>
            <a:spLocks noGrp="1"/>
          </p:cNvSpPr>
          <p:nvPr>
            <p:ph type="sldNum" sz="quarter" idx="12"/>
          </p:nvPr>
        </p:nvSpPr>
        <p:spPr/>
        <p:txBody>
          <a:bodyPr/>
          <a:lstStyle/>
          <a:p>
            <a:fld id="{2C3E36C9-52E5-4713-8F7B-9E13F9E6F4C3}" type="slidenum">
              <a:rPr lang="hr-HR" smtClean="0"/>
              <a:t>‹#›</a:t>
            </a:fld>
            <a:endParaRPr lang="hr-HR"/>
          </a:p>
        </p:txBody>
      </p:sp>
    </p:spTree>
    <p:extLst>
      <p:ext uri="{BB962C8B-B14F-4D97-AF65-F5344CB8AC3E}">
        <p14:creationId xmlns:p14="http://schemas.microsoft.com/office/powerpoint/2010/main" val="2536308549"/>
      </p:ext>
    </p:extLst>
  </p:cSld>
  <p:clrMapOvr>
    <a:masterClrMapping/>
  </p:clrMapOvr>
  <mc:AlternateContent xmlns:mc="http://schemas.openxmlformats.org/markup-compatibility/2006" xmlns:p14="http://schemas.microsoft.com/office/powerpoint/2010/main">
    <mc:Choice Requires="p14">
      <p:transition spd="slow" p14:dur="1300" advClick="0" advTm="2000">
        <p14:ripple/>
      </p:transition>
    </mc:Choice>
    <mc:Fallback xmlns="">
      <p:transition spd="slow" advClick="0" advTm="2000">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a:t>Uredite stil naslova matrice</a:t>
            </a:r>
            <a:endParaRPr lang="en-US" dirty="0"/>
          </a:p>
        </p:txBody>
      </p:sp>
      <p:sp>
        <p:nvSpPr>
          <p:cNvPr id="3" name="Date Placeholder 2"/>
          <p:cNvSpPr>
            <a:spLocks noGrp="1"/>
          </p:cNvSpPr>
          <p:nvPr>
            <p:ph type="dt" sz="half" idx="10"/>
          </p:nvPr>
        </p:nvSpPr>
        <p:spPr/>
        <p:txBody>
          <a:bodyPr/>
          <a:lstStyle/>
          <a:p>
            <a:fld id="{E98AFD69-E945-4ED3-8CBF-D2C4359E0110}" type="datetimeFigureOut">
              <a:rPr lang="hr-HR" smtClean="0"/>
              <a:t>13.01.2022</a:t>
            </a:fld>
            <a:endParaRPr lang="hr-HR"/>
          </a:p>
        </p:txBody>
      </p:sp>
      <p:sp>
        <p:nvSpPr>
          <p:cNvPr id="4" name="Footer Placeholder 3"/>
          <p:cNvSpPr>
            <a:spLocks noGrp="1"/>
          </p:cNvSpPr>
          <p:nvPr>
            <p:ph type="ftr" sz="quarter" idx="11"/>
          </p:nvPr>
        </p:nvSpPr>
        <p:spPr/>
        <p:txBody>
          <a:bodyPr/>
          <a:lstStyle/>
          <a:p>
            <a:endParaRPr lang="hr-HR"/>
          </a:p>
        </p:txBody>
      </p:sp>
      <p:sp>
        <p:nvSpPr>
          <p:cNvPr id="5" name="Slide Number Placeholder 4"/>
          <p:cNvSpPr>
            <a:spLocks noGrp="1"/>
          </p:cNvSpPr>
          <p:nvPr>
            <p:ph type="sldNum" sz="quarter" idx="12"/>
          </p:nvPr>
        </p:nvSpPr>
        <p:spPr/>
        <p:txBody>
          <a:bodyPr/>
          <a:lstStyle/>
          <a:p>
            <a:fld id="{2C3E36C9-52E5-4713-8F7B-9E13F9E6F4C3}" type="slidenum">
              <a:rPr lang="hr-HR" smtClean="0"/>
              <a:t>‹#›</a:t>
            </a:fld>
            <a:endParaRPr lang="hr-HR"/>
          </a:p>
        </p:txBody>
      </p:sp>
    </p:spTree>
    <p:extLst>
      <p:ext uri="{BB962C8B-B14F-4D97-AF65-F5344CB8AC3E}">
        <p14:creationId xmlns:p14="http://schemas.microsoft.com/office/powerpoint/2010/main" val="4264318554"/>
      </p:ext>
    </p:extLst>
  </p:cSld>
  <p:clrMapOvr>
    <a:masterClrMapping/>
  </p:clrMapOvr>
  <mc:AlternateContent xmlns:mc="http://schemas.openxmlformats.org/markup-compatibility/2006" xmlns:p14="http://schemas.microsoft.com/office/powerpoint/2010/main">
    <mc:Choice Requires="p14">
      <p:transition spd="slow" p14:dur="1300" advClick="0" advTm="2000">
        <p14:ripple/>
      </p:transition>
    </mc:Choice>
    <mc:Fallback xmlns="">
      <p:transition spd="slow" advClick="0" advTm="2000">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n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8AFD69-E945-4ED3-8CBF-D2C4359E0110}" type="datetimeFigureOut">
              <a:rPr lang="hr-HR" smtClean="0"/>
              <a:t>13.01.2022</a:t>
            </a:fld>
            <a:endParaRPr lang="hr-HR"/>
          </a:p>
        </p:txBody>
      </p:sp>
      <p:sp>
        <p:nvSpPr>
          <p:cNvPr id="3" name="Footer Placeholder 2"/>
          <p:cNvSpPr>
            <a:spLocks noGrp="1"/>
          </p:cNvSpPr>
          <p:nvPr>
            <p:ph type="ftr" sz="quarter" idx="11"/>
          </p:nvPr>
        </p:nvSpPr>
        <p:spPr/>
        <p:txBody>
          <a:bodyPr/>
          <a:lstStyle/>
          <a:p>
            <a:endParaRPr lang="hr-HR"/>
          </a:p>
        </p:txBody>
      </p:sp>
      <p:sp>
        <p:nvSpPr>
          <p:cNvPr id="4" name="Slide Number Placeholder 3"/>
          <p:cNvSpPr>
            <a:spLocks noGrp="1"/>
          </p:cNvSpPr>
          <p:nvPr>
            <p:ph type="sldNum" sz="quarter" idx="12"/>
          </p:nvPr>
        </p:nvSpPr>
        <p:spPr/>
        <p:txBody>
          <a:bodyPr/>
          <a:lstStyle/>
          <a:p>
            <a:fld id="{2C3E36C9-52E5-4713-8F7B-9E13F9E6F4C3}" type="slidenum">
              <a:rPr lang="hr-HR" smtClean="0"/>
              <a:t>‹#›</a:t>
            </a:fld>
            <a:endParaRPr lang="hr-HR"/>
          </a:p>
        </p:txBody>
      </p:sp>
    </p:spTree>
    <p:extLst>
      <p:ext uri="{BB962C8B-B14F-4D97-AF65-F5344CB8AC3E}">
        <p14:creationId xmlns:p14="http://schemas.microsoft.com/office/powerpoint/2010/main" val="2862198921"/>
      </p:ext>
    </p:extLst>
  </p:cSld>
  <p:clrMapOvr>
    <a:masterClrMapping/>
  </p:clrMapOvr>
  <mc:AlternateContent xmlns:mc="http://schemas.openxmlformats.org/markup-compatibility/2006" xmlns:p14="http://schemas.microsoft.com/office/powerpoint/2010/main">
    <mc:Choice Requires="p14">
      <p:transition spd="slow" p14:dur="1300" advClick="0" advTm="2000">
        <p14:ripple/>
      </p:transition>
    </mc:Choice>
    <mc:Fallback xmlns="">
      <p:transition spd="slow" advClick="0" advTm="2000">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držaj s opisom">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hr-HR"/>
              <a:t>Uredite stil naslova matrice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a:t>Uredite stilove teksta matrice</a:t>
            </a:r>
          </a:p>
        </p:txBody>
      </p:sp>
      <p:sp>
        <p:nvSpPr>
          <p:cNvPr id="5" name="Date Placeholder 4"/>
          <p:cNvSpPr>
            <a:spLocks noGrp="1"/>
          </p:cNvSpPr>
          <p:nvPr>
            <p:ph type="dt" sz="half" idx="10"/>
          </p:nvPr>
        </p:nvSpPr>
        <p:spPr/>
        <p:txBody>
          <a:bodyPr/>
          <a:lstStyle/>
          <a:p>
            <a:fld id="{E98AFD69-E945-4ED3-8CBF-D2C4359E0110}" type="datetimeFigureOut">
              <a:rPr lang="hr-HR" smtClean="0"/>
              <a:t>13.01.2022</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2C3E36C9-52E5-4713-8F7B-9E13F9E6F4C3}" type="slidenum">
              <a:rPr lang="hr-HR" smtClean="0"/>
              <a:t>‹#›</a:t>
            </a:fld>
            <a:endParaRPr lang="hr-HR"/>
          </a:p>
        </p:txBody>
      </p:sp>
    </p:spTree>
    <p:extLst>
      <p:ext uri="{BB962C8B-B14F-4D97-AF65-F5344CB8AC3E}">
        <p14:creationId xmlns:p14="http://schemas.microsoft.com/office/powerpoint/2010/main" val="2667856805"/>
      </p:ext>
    </p:extLst>
  </p:cSld>
  <p:clrMapOvr>
    <a:masterClrMapping/>
  </p:clrMapOvr>
  <mc:AlternateContent xmlns:mc="http://schemas.openxmlformats.org/markup-compatibility/2006" xmlns:p14="http://schemas.microsoft.com/office/powerpoint/2010/main">
    <mc:Choice Requires="p14">
      <p:transition spd="slow" p14:dur="1300" advClick="0" advTm="2000">
        <p14:ripple/>
      </p:transition>
    </mc:Choice>
    <mc:Fallback xmlns="">
      <p:transition spd="slow" advClick="0" advTm="2000">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Slika s opisom">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hr-HR"/>
              <a:t>Uredite stil naslova matrice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hr-HR"/>
              <a:t>Kliknite ikonu da biste dodali  sliku</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a:t>Uredite stilove teksta matrice</a:t>
            </a:r>
          </a:p>
        </p:txBody>
      </p:sp>
      <p:sp>
        <p:nvSpPr>
          <p:cNvPr id="5" name="Date Placeholder 4"/>
          <p:cNvSpPr>
            <a:spLocks noGrp="1"/>
          </p:cNvSpPr>
          <p:nvPr>
            <p:ph type="dt" sz="half" idx="10"/>
          </p:nvPr>
        </p:nvSpPr>
        <p:spPr/>
        <p:txBody>
          <a:bodyPr/>
          <a:lstStyle/>
          <a:p>
            <a:fld id="{E98AFD69-E945-4ED3-8CBF-D2C4359E0110}" type="datetimeFigureOut">
              <a:rPr lang="hr-HR" smtClean="0"/>
              <a:t>13.01.2022</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2C3E36C9-52E5-4713-8F7B-9E13F9E6F4C3}" type="slidenum">
              <a:rPr lang="hr-HR" smtClean="0"/>
              <a:t>‹#›</a:t>
            </a:fld>
            <a:endParaRPr lang="hr-HR"/>
          </a:p>
        </p:txBody>
      </p:sp>
    </p:spTree>
    <p:extLst>
      <p:ext uri="{BB962C8B-B14F-4D97-AF65-F5344CB8AC3E}">
        <p14:creationId xmlns:p14="http://schemas.microsoft.com/office/powerpoint/2010/main" val="1823108757"/>
      </p:ext>
    </p:extLst>
  </p:cSld>
  <p:clrMapOvr>
    <a:masterClrMapping/>
  </p:clrMapOvr>
  <mc:AlternateContent xmlns:mc="http://schemas.openxmlformats.org/markup-compatibility/2006" xmlns:p14="http://schemas.microsoft.com/office/powerpoint/2010/main">
    <mc:Choice Requires="p14">
      <p:transition spd="slow" p14:dur="1300" advClick="0" advTm="2000">
        <p14:ripple/>
      </p:transition>
    </mc:Choice>
    <mc:Fallback xmlns="">
      <p:transition spd="slow" advClick="0" advTm="2000">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hr-HR"/>
              <a:t>Uredite stil naslova matrice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E98AFD69-E945-4ED3-8CBF-D2C4359E0110}" type="datetimeFigureOut">
              <a:rPr lang="hr-HR" smtClean="0"/>
              <a:t>13.01.2022</a:t>
            </a:fld>
            <a:endParaRPr lang="hr-HR"/>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hr-HR"/>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2C3E36C9-52E5-4713-8F7B-9E13F9E6F4C3}" type="slidenum">
              <a:rPr lang="hr-HR" smtClean="0"/>
              <a:t>‹#›</a:t>
            </a:fld>
            <a:endParaRPr lang="hr-HR"/>
          </a:p>
        </p:txBody>
      </p:sp>
    </p:spTree>
    <p:extLst>
      <p:ext uri="{BB962C8B-B14F-4D97-AF65-F5344CB8AC3E}">
        <p14:creationId xmlns:p14="http://schemas.microsoft.com/office/powerpoint/2010/main" val="4130916805"/>
      </p:ext>
    </p:extLst>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 id="2147483713" r:id="rId17"/>
  </p:sldLayoutIdLst>
  <mc:AlternateContent xmlns:mc="http://schemas.openxmlformats.org/markup-compatibility/2006" xmlns:p14="http://schemas.microsoft.com/office/powerpoint/2010/main">
    <mc:Choice Requires="p14">
      <p:transition spd="slow" p14:dur="1300" advClick="0" advTm="2000">
        <p14:ripple/>
      </p:transition>
    </mc:Choice>
    <mc:Fallback xmlns="">
      <p:transition spd="slow" advClick="0" advTm="2000">
        <p:fade/>
      </p:transition>
    </mc:Fallback>
  </mc:AlternateConten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mailto:nacelnik@humnasutli.hr" TargetMode="External"/><Relationship Id="rId2" Type="http://schemas.openxmlformats.org/officeDocument/2006/relationships/hyperlink" Target="mailto:racunovodstvo@humnasutli.hr" TargetMode="Externa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Slika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4416" y="228601"/>
            <a:ext cx="967317" cy="1270837"/>
          </a:xfrm>
          <a:prstGeom prst="rect">
            <a:avLst/>
          </a:prstGeom>
        </p:spPr>
      </p:pic>
      <p:sp>
        <p:nvSpPr>
          <p:cNvPr id="3" name="Podnaslov 2"/>
          <p:cNvSpPr>
            <a:spLocks noGrp="1"/>
          </p:cNvSpPr>
          <p:nvPr>
            <p:ph type="subTitle" idx="1"/>
          </p:nvPr>
        </p:nvSpPr>
        <p:spPr>
          <a:xfrm>
            <a:off x="1591733" y="1845734"/>
            <a:ext cx="7987696" cy="3748040"/>
          </a:xfrm>
        </p:spPr>
        <p:txBody>
          <a:bodyPr>
            <a:normAutofit/>
          </a:bodyPr>
          <a:lstStyle/>
          <a:p>
            <a:pPr algn="ctr"/>
            <a:endParaRPr lang="hr-HR" sz="3600" dirty="0">
              <a:solidFill>
                <a:schemeClr val="tx1"/>
              </a:solidFill>
              <a:effectLst>
                <a:outerShdw blurRad="38100" dist="38100" dir="2700000" algn="tl">
                  <a:srgbClr val="000000">
                    <a:alpha val="43137"/>
                  </a:srgbClr>
                </a:outerShdw>
              </a:effectLst>
            </a:endParaRPr>
          </a:p>
          <a:p>
            <a:pPr algn="ctr"/>
            <a:r>
              <a:rPr lang="hr-HR" sz="4400" dirty="0">
                <a:solidFill>
                  <a:schemeClr val="tx1"/>
                </a:solidFill>
                <a:effectLst>
                  <a:outerShdw blurRad="38100" dist="38100" dir="2700000" algn="tl">
                    <a:srgbClr val="000000">
                      <a:alpha val="43137"/>
                    </a:srgbClr>
                  </a:outerShdw>
                </a:effectLst>
              </a:rPr>
              <a:t>OPĆINA HUM NA SUTLI</a:t>
            </a:r>
            <a:endParaRPr lang="hr-HR" sz="3600" dirty="0">
              <a:solidFill>
                <a:schemeClr val="tx1"/>
              </a:solidFill>
              <a:effectLst>
                <a:outerShdw blurRad="38100" dist="38100" dir="2700000" algn="tl">
                  <a:srgbClr val="000000">
                    <a:alpha val="43137"/>
                  </a:srgbClr>
                </a:outerShdw>
              </a:effectLst>
            </a:endParaRPr>
          </a:p>
          <a:p>
            <a:pPr algn="ctr"/>
            <a:r>
              <a:rPr lang="hr-HR" sz="3600" dirty="0">
                <a:solidFill>
                  <a:schemeClr val="tx1"/>
                </a:solidFill>
                <a:effectLst>
                  <a:outerShdw blurRad="38100" dist="38100" dir="2700000" algn="tl">
                    <a:srgbClr val="000000">
                      <a:alpha val="43137"/>
                    </a:srgbClr>
                  </a:outerShdw>
                </a:effectLst>
              </a:rPr>
              <a:t>VODIČ ZA GRAĐANE UZ PRORAČUN ZA </a:t>
            </a:r>
          </a:p>
          <a:p>
            <a:pPr algn="ctr"/>
            <a:r>
              <a:rPr lang="hr-HR" sz="3600" dirty="0" smtClean="0">
                <a:solidFill>
                  <a:schemeClr val="tx1"/>
                </a:solidFill>
                <a:effectLst>
                  <a:outerShdw blurRad="38100" dist="38100" dir="2700000" algn="tl">
                    <a:srgbClr val="000000">
                      <a:alpha val="43137"/>
                    </a:srgbClr>
                  </a:outerShdw>
                </a:effectLst>
              </a:rPr>
              <a:t>2022. </a:t>
            </a:r>
            <a:r>
              <a:rPr lang="hr-HR" sz="3600" dirty="0">
                <a:solidFill>
                  <a:schemeClr val="tx1"/>
                </a:solidFill>
                <a:effectLst>
                  <a:outerShdw blurRad="38100" dist="38100" dir="2700000" algn="tl">
                    <a:srgbClr val="000000">
                      <a:alpha val="43137"/>
                    </a:srgbClr>
                  </a:outerShdw>
                </a:effectLst>
              </a:rPr>
              <a:t>GODINU</a:t>
            </a:r>
          </a:p>
        </p:txBody>
      </p:sp>
      <p:sp>
        <p:nvSpPr>
          <p:cNvPr id="2" name="Naslov 1"/>
          <p:cNvSpPr>
            <a:spLocks noGrp="1"/>
          </p:cNvSpPr>
          <p:nvPr>
            <p:ph type="ctrTitle"/>
          </p:nvPr>
        </p:nvSpPr>
        <p:spPr>
          <a:xfrm>
            <a:off x="448733" y="1659466"/>
            <a:ext cx="1896534" cy="1257905"/>
          </a:xfrm>
        </p:spPr>
        <p:txBody>
          <a:bodyPr>
            <a:noAutofit/>
          </a:bodyPr>
          <a:lstStyle/>
          <a:p>
            <a:r>
              <a:rPr lang="hr-HR" sz="1200" dirty="0">
                <a:solidFill>
                  <a:srgbClr val="002060"/>
                </a:solidFill>
              </a:rPr>
              <a:t>Općina hum na </a:t>
            </a:r>
            <a:r>
              <a:rPr lang="hr-HR" sz="1200" dirty="0" err="1">
                <a:solidFill>
                  <a:srgbClr val="002060"/>
                </a:solidFill>
              </a:rPr>
              <a:t>sutli</a:t>
            </a:r>
            <a:r>
              <a:rPr lang="hr-HR" sz="1200" dirty="0">
                <a:solidFill>
                  <a:srgbClr val="002060"/>
                </a:solidFill>
              </a:rPr>
              <a:t/>
            </a:r>
            <a:br>
              <a:rPr lang="hr-HR" sz="1200" dirty="0">
                <a:solidFill>
                  <a:srgbClr val="002060"/>
                </a:solidFill>
              </a:rPr>
            </a:br>
            <a:r>
              <a:rPr lang="hr-HR" sz="1200" dirty="0">
                <a:solidFill>
                  <a:srgbClr val="002060"/>
                </a:solidFill>
              </a:rPr>
              <a:t>hum na </a:t>
            </a:r>
            <a:r>
              <a:rPr lang="hr-HR" sz="1200" dirty="0" err="1">
                <a:solidFill>
                  <a:srgbClr val="002060"/>
                </a:solidFill>
              </a:rPr>
              <a:t>sutli</a:t>
            </a:r>
            <a:r>
              <a:rPr lang="hr-HR" sz="1200" dirty="0">
                <a:solidFill>
                  <a:srgbClr val="002060"/>
                </a:solidFill>
              </a:rPr>
              <a:t> 175</a:t>
            </a:r>
            <a:br>
              <a:rPr lang="hr-HR" sz="1200" dirty="0">
                <a:solidFill>
                  <a:srgbClr val="002060"/>
                </a:solidFill>
              </a:rPr>
            </a:br>
            <a:r>
              <a:rPr lang="hr-HR" sz="1200" dirty="0">
                <a:solidFill>
                  <a:srgbClr val="002060"/>
                </a:solidFill>
              </a:rPr>
              <a:t>49231 hum na </a:t>
            </a:r>
            <a:r>
              <a:rPr lang="hr-HR" sz="1200" dirty="0" err="1">
                <a:solidFill>
                  <a:srgbClr val="002060"/>
                </a:solidFill>
              </a:rPr>
              <a:t>sutli</a:t>
            </a:r>
            <a:r>
              <a:rPr lang="hr-HR" sz="1200" dirty="0">
                <a:solidFill>
                  <a:srgbClr val="002060"/>
                </a:solidFill>
              </a:rPr>
              <a:t/>
            </a:r>
            <a:br>
              <a:rPr lang="hr-HR" sz="1200" dirty="0">
                <a:solidFill>
                  <a:srgbClr val="002060"/>
                </a:solidFill>
              </a:rPr>
            </a:br>
            <a:r>
              <a:rPr lang="hr-HR" sz="1200" dirty="0" err="1">
                <a:solidFill>
                  <a:srgbClr val="002060"/>
                </a:solidFill>
              </a:rPr>
              <a:t>mb</a:t>
            </a:r>
            <a:r>
              <a:rPr lang="hr-HR" sz="1200" dirty="0">
                <a:solidFill>
                  <a:srgbClr val="002060"/>
                </a:solidFill>
              </a:rPr>
              <a:t>:02621223</a:t>
            </a:r>
            <a:br>
              <a:rPr lang="hr-HR" sz="1200" dirty="0">
                <a:solidFill>
                  <a:srgbClr val="002060"/>
                </a:solidFill>
              </a:rPr>
            </a:br>
            <a:r>
              <a:rPr lang="hr-HR" sz="1200" dirty="0" err="1">
                <a:solidFill>
                  <a:srgbClr val="002060"/>
                </a:solidFill>
              </a:rPr>
              <a:t>oib</a:t>
            </a:r>
            <a:r>
              <a:rPr lang="hr-HR" sz="1200" dirty="0">
                <a:solidFill>
                  <a:srgbClr val="002060"/>
                </a:solidFill>
              </a:rPr>
              <a:t>: 61743726362</a:t>
            </a:r>
            <a:br>
              <a:rPr lang="hr-HR" sz="1200" dirty="0">
                <a:solidFill>
                  <a:srgbClr val="002060"/>
                </a:solidFill>
              </a:rPr>
            </a:br>
            <a:r>
              <a:rPr lang="hr-HR" sz="1200" dirty="0">
                <a:solidFill>
                  <a:srgbClr val="002060"/>
                </a:solidFill>
              </a:rPr>
              <a:t> </a:t>
            </a:r>
            <a:r>
              <a:rPr lang="hr-HR" sz="1200" u="sng" cap="none" dirty="0">
                <a:solidFill>
                  <a:srgbClr val="002060"/>
                </a:solidFill>
              </a:rPr>
              <a:t>www.humnasutli.hr</a:t>
            </a:r>
          </a:p>
        </p:txBody>
      </p:sp>
    </p:spTree>
    <p:extLst>
      <p:ext uri="{BB962C8B-B14F-4D97-AF65-F5344CB8AC3E}">
        <p14:creationId xmlns:p14="http://schemas.microsoft.com/office/powerpoint/2010/main" val="3790123735"/>
      </p:ext>
    </p:extLst>
  </p:cSld>
  <p:clrMapOvr>
    <a:masterClrMapping/>
  </p:clrMapOvr>
  <mc:AlternateContent xmlns:mc="http://schemas.openxmlformats.org/markup-compatibility/2006" xmlns:p14="http://schemas.microsoft.com/office/powerpoint/2010/main">
    <mc:Choice Requires="p14">
      <p:transition spd="slow" p14:dur="1300" advClick="0" advTm="5000">
        <p14:ripple/>
      </p:transition>
    </mc:Choice>
    <mc:Fallback xmlns="">
      <p:transition spd="slow" advClick="0" advTm="5000">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925513" y="357369"/>
            <a:ext cx="8488651" cy="485919"/>
          </a:xfrm>
        </p:spPr>
        <p:txBody>
          <a:bodyPr>
            <a:normAutofit fontScale="90000"/>
          </a:bodyPr>
          <a:lstStyle/>
          <a:p>
            <a:pPr algn="ctr"/>
            <a:r>
              <a:rPr lang="pl-PL" sz="2200" dirty="0"/>
              <a:t/>
            </a:r>
            <a:br>
              <a:rPr lang="pl-PL" sz="2200" dirty="0"/>
            </a:br>
            <a:r>
              <a:rPr lang="pl-PL" sz="2200" dirty="0"/>
              <a:t/>
            </a:r>
            <a:br>
              <a:rPr lang="pl-PL" sz="2200" dirty="0"/>
            </a:br>
            <a:r>
              <a:rPr lang="pl-PL" sz="2200" dirty="0"/>
              <a:t/>
            </a:r>
            <a:br>
              <a:rPr lang="pl-PL" sz="2200" dirty="0"/>
            </a:br>
            <a:r>
              <a:rPr lang="pl-PL" sz="2400" dirty="0">
                <a:effectLst>
                  <a:outerShdw blurRad="38100" dist="38100" dir="2700000" algn="tl">
                    <a:srgbClr val="000000">
                      <a:alpha val="43137"/>
                    </a:srgbClr>
                  </a:outerShdw>
                </a:effectLst>
              </a:rPr>
              <a:t>Proračun općine Hum na Sutli za </a:t>
            </a:r>
            <a:r>
              <a:rPr lang="pl-PL" sz="2400" dirty="0" smtClean="0">
                <a:effectLst>
                  <a:outerShdw blurRad="38100" dist="38100" dir="2700000" algn="tl">
                    <a:srgbClr val="000000">
                      <a:alpha val="43137"/>
                    </a:srgbClr>
                  </a:outerShdw>
                </a:effectLst>
              </a:rPr>
              <a:t>2022. </a:t>
            </a:r>
            <a:r>
              <a:rPr lang="pl-PL" sz="2400" dirty="0">
                <a:effectLst>
                  <a:outerShdw blurRad="38100" dist="38100" dir="2700000" algn="tl">
                    <a:srgbClr val="000000">
                      <a:alpha val="43137"/>
                    </a:srgbClr>
                  </a:outerShdw>
                </a:effectLst>
              </a:rPr>
              <a:t>godinu</a:t>
            </a:r>
            <a:r>
              <a:rPr lang="pl-PL" sz="2400" dirty="0"/>
              <a:t/>
            </a:r>
            <a:br>
              <a:rPr lang="pl-PL" sz="2400" dirty="0"/>
            </a:br>
            <a:r>
              <a:rPr lang="pl-PL" sz="2400" dirty="0"/>
              <a:t/>
            </a:r>
            <a:br>
              <a:rPr lang="pl-PL" sz="2400" dirty="0"/>
            </a:br>
            <a:r>
              <a:rPr lang="pl-PL" dirty="0"/>
              <a:t/>
            </a:r>
            <a:br>
              <a:rPr lang="pl-PL" dirty="0"/>
            </a:br>
            <a:endParaRPr lang="hr-HR" dirty="0"/>
          </a:p>
        </p:txBody>
      </p:sp>
      <p:sp>
        <p:nvSpPr>
          <p:cNvPr id="3" name="Rezervirano mjesto teksta 2"/>
          <p:cNvSpPr>
            <a:spLocks noGrp="1"/>
          </p:cNvSpPr>
          <p:nvPr>
            <p:ph type="body" idx="1"/>
          </p:nvPr>
        </p:nvSpPr>
        <p:spPr>
          <a:xfrm>
            <a:off x="2257602" y="435264"/>
            <a:ext cx="4649787" cy="576262"/>
          </a:xfrm>
        </p:spPr>
        <p:txBody>
          <a:bodyPr/>
          <a:lstStyle/>
          <a:p>
            <a:pPr algn="r"/>
            <a:r>
              <a:rPr lang="hr-HR" sz="1800" dirty="0"/>
              <a:t>Proračunski rashodi i izdaci:</a:t>
            </a:r>
          </a:p>
        </p:txBody>
      </p:sp>
      <p:graphicFrame>
        <p:nvGraphicFramePr>
          <p:cNvPr id="8" name="Rezervirano mjesto sadržaja 7"/>
          <p:cNvGraphicFramePr>
            <a:graphicFrameLocks noGrp="1"/>
          </p:cNvGraphicFramePr>
          <p:nvPr>
            <p:ph sz="half" idx="2"/>
            <p:extLst>
              <p:ext uri="{D42A27DB-BD31-4B8C-83A1-F6EECF244321}">
                <p14:modId xmlns:p14="http://schemas.microsoft.com/office/powerpoint/2010/main" val="2483595265"/>
              </p:ext>
            </p:extLst>
          </p:nvPr>
        </p:nvGraphicFramePr>
        <p:xfrm>
          <a:off x="1670195" y="1079259"/>
          <a:ext cx="7202872" cy="5613192"/>
        </p:xfrm>
        <a:graphic>
          <a:graphicData uri="http://schemas.openxmlformats.org/drawingml/2006/table">
            <a:tbl>
              <a:tblPr firstRow="1" bandRow="1">
                <a:tableStyleId>{5C22544A-7EE6-4342-B048-85BDC9FD1C3A}</a:tableStyleId>
              </a:tblPr>
              <a:tblGrid>
                <a:gridCol w="4252031">
                  <a:extLst>
                    <a:ext uri="{9D8B030D-6E8A-4147-A177-3AD203B41FA5}">
                      <a16:colId xmlns="" xmlns:a16="http://schemas.microsoft.com/office/drawing/2014/main" val="20000"/>
                    </a:ext>
                  </a:extLst>
                </a:gridCol>
                <a:gridCol w="1697774">
                  <a:extLst>
                    <a:ext uri="{9D8B030D-6E8A-4147-A177-3AD203B41FA5}">
                      <a16:colId xmlns="" xmlns:a16="http://schemas.microsoft.com/office/drawing/2014/main" val="20001"/>
                    </a:ext>
                  </a:extLst>
                </a:gridCol>
                <a:gridCol w="1253067">
                  <a:extLst>
                    <a:ext uri="{9D8B030D-6E8A-4147-A177-3AD203B41FA5}">
                      <a16:colId xmlns="" xmlns:a16="http://schemas.microsoft.com/office/drawing/2014/main" val="20002"/>
                    </a:ext>
                  </a:extLst>
                </a:gridCol>
              </a:tblGrid>
              <a:tr h="344041">
                <a:tc>
                  <a:txBody>
                    <a:bodyPr/>
                    <a:lstStyle/>
                    <a:p>
                      <a:pPr algn="ctr"/>
                      <a:r>
                        <a:rPr lang="hr-HR" sz="1600" b="0" dirty="0"/>
                        <a:t>Rashodi i izdaci</a:t>
                      </a:r>
                    </a:p>
                  </a:txBody>
                  <a:tcPr/>
                </a:tc>
                <a:tc>
                  <a:txBody>
                    <a:bodyPr/>
                    <a:lstStyle/>
                    <a:p>
                      <a:pPr algn="ctr"/>
                      <a:r>
                        <a:rPr lang="hr-HR" sz="1600" b="0" dirty="0"/>
                        <a:t>Iznos</a:t>
                      </a:r>
                    </a:p>
                  </a:txBody>
                  <a:tcPr/>
                </a:tc>
                <a:tc>
                  <a:txBody>
                    <a:bodyPr/>
                    <a:lstStyle/>
                    <a:p>
                      <a:pPr algn="ctr"/>
                      <a:r>
                        <a:rPr lang="hr-HR" sz="1600" b="0" dirty="0"/>
                        <a:t>U %</a:t>
                      </a:r>
                    </a:p>
                  </a:txBody>
                  <a:tcPr/>
                </a:tc>
                <a:extLst>
                  <a:ext uri="{0D108BD9-81ED-4DB2-BD59-A6C34878D82A}">
                    <a16:rowId xmlns="" xmlns:a16="http://schemas.microsoft.com/office/drawing/2014/main" val="10000"/>
                  </a:ext>
                </a:extLst>
              </a:tr>
              <a:tr h="494320">
                <a:tc>
                  <a:txBody>
                    <a:bodyPr/>
                    <a:lstStyle/>
                    <a:p>
                      <a:r>
                        <a:rPr lang="hr-HR" sz="1100" dirty="0">
                          <a:effectLst>
                            <a:outerShdw blurRad="38100" dist="38100" dir="2700000" algn="tl">
                              <a:srgbClr val="000000">
                                <a:alpha val="43137"/>
                              </a:srgbClr>
                            </a:outerShdw>
                          </a:effectLst>
                        </a:rPr>
                        <a:t>Rashodi tekući</a:t>
                      </a:r>
                    </a:p>
                  </a:txBody>
                  <a:tcPr anchor="ctr"/>
                </a:tc>
                <a:tc>
                  <a:txBody>
                    <a:bodyPr/>
                    <a:lstStyle/>
                    <a:p>
                      <a:pPr algn="r"/>
                      <a:r>
                        <a:rPr lang="hr-HR" sz="1100" dirty="0">
                          <a:effectLst>
                            <a:outerShdw blurRad="38100" dist="38100" dir="2700000" algn="tl">
                              <a:srgbClr val="000000">
                                <a:alpha val="43137"/>
                              </a:srgbClr>
                            </a:outerShdw>
                          </a:effectLst>
                        </a:rPr>
                        <a:t> </a:t>
                      </a:r>
                      <a:r>
                        <a:rPr lang="hr-HR" sz="1100" dirty="0" smtClean="0">
                          <a:effectLst>
                            <a:outerShdw blurRad="38100" dist="38100" dir="2700000" algn="tl">
                              <a:srgbClr val="000000">
                                <a:alpha val="43137"/>
                              </a:srgbClr>
                            </a:outerShdw>
                          </a:effectLst>
                        </a:rPr>
                        <a:t>13.402.570,00 </a:t>
                      </a:r>
                      <a:r>
                        <a:rPr lang="hr-HR" sz="1100" dirty="0">
                          <a:effectLst>
                            <a:outerShdw blurRad="38100" dist="38100" dir="2700000" algn="tl">
                              <a:srgbClr val="000000">
                                <a:alpha val="43137"/>
                              </a:srgbClr>
                            </a:outerShdw>
                          </a:effectLst>
                        </a:rPr>
                        <a:t>kn</a:t>
                      </a:r>
                    </a:p>
                  </a:txBody>
                  <a:tcPr anchor="ctr"/>
                </a:tc>
                <a:tc>
                  <a:txBody>
                    <a:bodyPr/>
                    <a:lstStyle/>
                    <a:p>
                      <a:pPr algn="r"/>
                      <a:r>
                        <a:rPr lang="hr-HR" sz="1100" dirty="0" smtClean="0">
                          <a:effectLst>
                            <a:outerShdw blurRad="38100" dist="38100" dir="2700000" algn="tl">
                              <a:srgbClr val="000000">
                                <a:alpha val="43137"/>
                              </a:srgbClr>
                            </a:outerShdw>
                          </a:effectLst>
                        </a:rPr>
                        <a:t>71,35 </a:t>
                      </a:r>
                      <a:r>
                        <a:rPr lang="hr-HR" sz="1100" dirty="0">
                          <a:effectLst>
                            <a:outerShdw blurRad="38100" dist="38100" dir="2700000" algn="tl">
                              <a:srgbClr val="000000">
                                <a:alpha val="43137"/>
                              </a:srgbClr>
                            </a:outerShdw>
                          </a:effectLst>
                        </a:rPr>
                        <a:t>%</a:t>
                      </a:r>
                    </a:p>
                  </a:txBody>
                  <a:tcPr anchor="ctr"/>
                </a:tc>
                <a:extLst>
                  <a:ext uri="{0D108BD9-81ED-4DB2-BD59-A6C34878D82A}">
                    <a16:rowId xmlns="" xmlns:a16="http://schemas.microsoft.com/office/drawing/2014/main" val="10001"/>
                  </a:ext>
                </a:extLst>
              </a:tr>
              <a:tr h="247160">
                <a:tc>
                  <a:txBody>
                    <a:bodyPr/>
                    <a:lstStyle/>
                    <a:p>
                      <a:r>
                        <a:rPr lang="hr-HR" sz="1100" dirty="0">
                          <a:solidFill>
                            <a:srgbClr val="002060"/>
                          </a:solidFill>
                          <a:effectLst/>
                        </a:rPr>
                        <a:t>&gt; Rashodi za</a:t>
                      </a:r>
                      <a:r>
                        <a:rPr lang="hr-HR" sz="1100" baseline="0" dirty="0">
                          <a:solidFill>
                            <a:srgbClr val="002060"/>
                          </a:solidFill>
                          <a:effectLst/>
                        </a:rPr>
                        <a:t> </a:t>
                      </a:r>
                      <a:r>
                        <a:rPr lang="hr-HR" sz="1100" baseline="0" dirty="0" smtClean="0">
                          <a:solidFill>
                            <a:srgbClr val="002060"/>
                          </a:solidFill>
                          <a:effectLst/>
                        </a:rPr>
                        <a:t>zaposlene </a:t>
                      </a:r>
                      <a:endParaRPr lang="hr-HR" sz="1100" dirty="0">
                        <a:solidFill>
                          <a:srgbClr val="002060"/>
                        </a:solidFill>
                        <a:effectLst/>
                      </a:endParaRPr>
                    </a:p>
                  </a:txBody>
                  <a:tcPr anchor="ctr"/>
                </a:tc>
                <a:tc>
                  <a:txBody>
                    <a:bodyPr/>
                    <a:lstStyle/>
                    <a:p>
                      <a:pPr algn="r"/>
                      <a:r>
                        <a:rPr lang="hr-HR" sz="1100" dirty="0">
                          <a:solidFill>
                            <a:srgbClr val="002060"/>
                          </a:solidFill>
                          <a:effectLst/>
                        </a:rPr>
                        <a:t> </a:t>
                      </a:r>
                      <a:r>
                        <a:rPr lang="hr-HR" sz="1100" dirty="0" smtClean="0">
                          <a:solidFill>
                            <a:srgbClr val="002060"/>
                          </a:solidFill>
                          <a:effectLst/>
                        </a:rPr>
                        <a:t>4.314.000,00 </a:t>
                      </a:r>
                      <a:r>
                        <a:rPr lang="hr-HR" sz="1100" dirty="0">
                          <a:solidFill>
                            <a:srgbClr val="002060"/>
                          </a:solidFill>
                          <a:effectLst/>
                        </a:rPr>
                        <a:t>kn</a:t>
                      </a:r>
                    </a:p>
                  </a:txBody>
                  <a:tcPr anchor="ctr"/>
                </a:tc>
                <a:tc>
                  <a:txBody>
                    <a:bodyPr/>
                    <a:lstStyle/>
                    <a:p>
                      <a:pPr algn="r"/>
                      <a:r>
                        <a:rPr lang="hr-HR" sz="1100" dirty="0" smtClean="0">
                          <a:solidFill>
                            <a:srgbClr val="002060"/>
                          </a:solidFill>
                        </a:rPr>
                        <a:t>22,97 </a:t>
                      </a:r>
                      <a:r>
                        <a:rPr lang="hr-HR" sz="1100" dirty="0">
                          <a:solidFill>
                            <a:srgbClr val="002060"/>
                          </a:solidFill>
                        </a:rPr>
                        <a:t>%</a:t>
                      </a:r>
                    </a:p>
                  </a:txBody>
                  <a:tcPr anchor="ctr"/>
                </a:tc>
                <a:extLst>
                  <a:ext uri="{0D108BD9-81ED-4DB2-BD59-A6C34878D82A}">
                    <a16:rowId xmlns="" xmlns:a16="http://schemas.microsoft.com/office/drawing/2014/main" val="10002"/>
                  </a:ext>
                </a:extLst>
              </a:tr>
              <a:tr h="247160">
                <a:tc>
                  <a:txBody>
                    <a:bodyPr/>
                    <a:lstStyle/>
                    <a:p>
                      <a:r>
                        <a:rPr lang="hr-HR" sz="1100" dirty="0">
                          <a:solidFill>
                            <a:srgbClr val="002060"/>
                          </a:solidFill>
                          <a:effectLst/>
                        </a:rPr>
                        <a:t>&gt; Materijalni rashodi</a:t>
                      </a:r>
                    </a:p>
                  </a:txBody>
                  <a:tcPr anchor="ctr"/>
                </a:tc>
                <a:tc>
                  <a:txBody>
                    <a:bodyPr/>
                    <a:lstStyle/>
                    <a:p>
                      <a:pPr algn="r"/>
                      <a:r>
                        <a:rPr lang="hr-HR" sz="1100" dirty="0" smtClean="0">
                          <a:solidFill>
                            <a:srgbClr val="002060"/>
                          </a:solidFill>
                          <a:effectLst/>
                        </a:rPr>
                        <a:t>4.991.460,00 </a:t>
                      </a:r>
                      <a:r>
                        <a:rPr lang="hr-HR" sz="1100" dirty="0">
                          <a:solidFill>
                            <a:srgbClr val="002060"/>
                          </a:solidFill>
                          <a:effectLst/>
                        </a:rPr>
                        <a:t>kn</a:t>
                      </a:r>
                    </a:p>
                  </a:txBody>
                  <a:tcPr anchor="ctr"/>
                </a:tc>
                <a:tc>
                  <a:txBody>
                    <a:bodyPr/>
                    <a:lstStyle/>
                    <a:p>
                      <a:pPr algn="r"/>
                      <a:r>
                        <a:rPr lang="hr-HR" sz="1100" dirty="0" smtClean="0">
                          <a:solidFill>
                            <a:srgbClr val="002060"/>
                          </a:solidFill>
                        </a:rPr>
                        <a:t>26,57 </a:t>
                      </a:r>
                      <a:r>
                        <a:rPr lang="hr-HR" sz="1100" dirty="0">
                          <a:solidFill>
                            <a:srgbClr val="002060"/>
                          </a:solidFill>
                        </a:rPr>
                        <a:t>%</a:t>
                      </a:r>
                    </a:p>
                  </a:txBody>
                  <a:tcPr anchor="ctr"/>
                </a:tc>
                <a:extLst>
                  <a:ext uri="{0D108BD9-81ED-4DB2-BD59-A6C34878D82A}">
                    <a16:rowId xmlns="" xmlns:a16="http://schemas.microsoft.com/office/drawing/2014/main" val="10003"/>
                  </a:ext>
                </a:extLst>
              </a:tr>
              <a:tr h="247160">
                <a:tc>
                  <a:txBody>
                    <a:bodyPr/>
                    <a:lstStyle/>
                    <a:p>
                      <a:r>
                        <a:rPr lang="hr-HR" sz="1100" dirty="0">
                          <a:solidFill>
                            <a:srgbClr val="002060"/>
                          </a:solidFill>
                          <a:effectLst/>
                        </a:rPr>
                        <a:t>&gt; Financijski rashodi</a:t>
                      </a:r>
                    </a:p>
                  </a:txBody>
                  <a:tcPr anchor="ctr"/>
                </a:tc>
                <a:tc>
                  <a:txBody>
                    <a:bodyPr/>
                    <a:lstStyle/>
                    <a:p>
                      <a:pPr algn="r"/>
                      <a:r>
                        <a:rPr lang="hr-HR" sz="1100" dirty="0" smtClean="0">
                          <a:solidFill>
                            <a:srgbClr val="002060"/>
                          </a:solidFill>
                          <a:effectLst/>
                        </a:rPr>
                        <a:t>159.510,00 </a:t>
                      </a:r>
                      <a:r>
                        <a:rPr lang="hr-HR" sz="1100" dirty="0">
                          <a:solidFill>
                            <a:srgbClr val="002060"/>
                          </a:solidFill>
                          <a:effectLst/>
                        </a:rPr>
                        <a:t>kn</a:t>
                      </a:r>
                    </a:p>
                  </a:txBody>
                  <a:tcPr anchor="ctr"/>
                </a:tc>
                <a:tc>
                  <a:txBody>
                    <a:bodyPr/>
                    <a:lstStyle/>
                    <a:p>
                      <a:pPr algn="r"/>
                      <a:r>
                        <a:rPr lang="hr-HR" sz="1100" dirty="0" smtClean="0">
                          <a:solidFill>
                            <a:srgbClr val="002060"/>
                          </a:solidFill>
                        </a:rPr>
                        <a:t>0,85 </a:t>
                      </a:r>
                      <a:r>
                        <a:rPr lang="hr-HR" sz="1100" dirty="0">
                          <a:solidFill>
                            <a:srgbClr val="002060"/>
                          </a:solidFill>
                        </a:rPr>
                        <a:t>%</a:t>
                      </a:r>
                    </a:p>
                  </a:txBody>
                  <a:tcPr anchor="ctr"/>
                </a:tc>
                <a:extLst>
                  <a:ext uri="{0D108BD9-81ED-4DB2-BD59-A6C34878D82A}">
                    <a16:rowId xmlns="" xmlns:a16="http://schemas.microsoft.com/office/drawing/2014/main" val="10004"/>
                  </a:ext>
                </a:extLst>
              </a:tr>
              <a:tr h="247160">
                <a:tc>
                  <a:txBody>
                    <a:bodyPr/>
                    <a:lstStyle/>
                    <a:p>
                      <a:r>
                        <a:rPr lang="hr-HR" sz="1100" dirty="0">
                          <a:solidFill>
                            <a:srgbClr val="002060"/>
                          </a:solidFill>
                          <a:effectLst/>
                        </a:rPr>
                        <a:t>&gt; Subvencije</a:t>
                      </a:r>
                    </a:p>
                  </a:txBody>
                  <a:tcPr anchor="ctr"/>
                </a:tc>
                <a:tc>
                  <a:txBody>
                    <a:bodyPr/>
                    <a:lstStyle/>
                    <a:p>
                      <a:pPr algn="r"/>
                      <a:r>
                        <a:rPr lang="hr-HR" sz="1100" dirty="0">
                          <a:solidFill>
                            <a:srgbClr val="002060"/>
                          </a:solidFill>
                          <a:effectLst/>
                        </a:rPr>
                        <a:t>1</a:t>
                      </a:r>
                      <a:r>
                        <a:rPr lang="hr-HR" sz="1100" dirty="0" smtClean="0">
                          <a:solidFill>
                            <a:srgbClr val="002060"/>
                          </a:solidFill>
                          <a:effectLst/>
                        </a:rPr>
                        <a:t>20.000,00 </a:t>
                      </a:r>
                      <a:r>
                        <a:rPr lang="hr-HR" sz="1100" dirty="0">
                          <a:solidFill>
                            <a:srgbClr val="002060"/>
                          </a:solidFill>
                          <a:effectLst/>
                        </a:rPr>
                        <a:t>kn</a:t>
                      </a:r>
                    </a:p>
                  </a:txBody>
                  <a:tcPr anchor="ctr"/>
                </a:tc>
                <a:tc>
                  <a:txBody>
                    <a:bodyPr/>
                    <a:lstStyle/>
                    <a:p>
                      <a:pPr algn="r"/>
                      <a:r>
                        <a:rPr lang="hr-HR" sz="1100" dirty="0" smtClean="0">
                          <a:solidFill>
                            <a:srgbClr val="002060"/>
                          </a:solidFill>
                        </a:rPr>
                        <a:t>0,64 </a:t>
                      </a:r>
                      <a:r>
                        <a:rPr lang="hr-HR" sz="1100" dirty="0">
                          <a:solidFill>
                            <a:srgbClr val="002060"/>
                          </a:solidFill>
                        </a:rPr>
                        <a:t>%</a:t>
                      </a:r>
                    </a:p>
                  </a:txBody>
                  <a:tcPr anchor="ctr"/>
                </a:tc>
                <a:extLst>
                  <a:ext uri="{0D108BD9-81ED-4DB2-BD59-A6C34878D82A}">
                    <a16:rowId xmlns="" xmlns:a16="http://schemas.microsoft.com/office/drawing/2014/main" val="10005"/>
                  </a:ext>
                </a:extLst>
              </a:tr>
              <a:tr h="369418">
                <a:tc>
                  <a:txBody>
                    <a:bodyPr/>
                    <a:lstStyle/>
                    <a:p>
                      <a:r>
                        <a:rPr lang="hr-HR" sz="1100" dirty="0">
                          <a:solidFill>
                            <a:srgbClr val="002060"/>
                          </a:solidFill>
                          <a:effectLst/>
                        </a:rPr>
                        <a:t>&gt; Pomoći dane u inozemstvo i unutar općeg proračuna</a:t>
                      </a:r>
                    </a:p>
                  </a:txBody>
                  <a:tcPr anchor="ctr"/>
                </a:tc>
                <a:tc>
                  <a:txBody>
                    <a:bodyPr/>
                    <a:lstStyle/>
                    <a:p>
                      <a:pPr algn="r"/>
                      <a:r>
                        <a:rPr lang="hr-HR" sz="1100" dirty="0" smtClean="0">
                          <a:solidFill>
                            <a:srgbClr val="002060"/>
                          </a:solidFill>
                          <a:effectLst/>
                        </a:rPr>
                        <a:t>485.000,00 </a:t>
                      </a:r>
                      <a:r>
                        <a:rPr lang="hr-HR" sz="1100" dirty="0">
                          <a:solidFill>
                            <a:srgbClr val="002060"/>
                          </a:solidFill>
                          <a:effectLst/>
                        </a:rPr>
                        <a:t>kn</a:t>
                      </a:r>
                    </a:p>
                  </a:txBody>
                  <a:tcPr anchor="ctr"/>
                </a:tc>
                <a:tc>
                  <a:txBody>
                    <a:bodyPr/>
                    <a:lstStyle/>
                    <a:p>
                      <a:pPr algn="r"/>
                      <a:r>
                        <a:rPr lang="hr-HR" sz="1100" dirty="0" smtClean="0">
                          <a:solidFill>
                            <a:srgbClr val="002060"/>
                          </a:solidFill>
                        </a:rPr>
                        <a:t>2,58 </a:t>
                      </a:r>
                      <a:r>
                        <a:rPr lang="hr-HR" sz="1100" dirty="0">
                          <a:solidFill>
                            <a:srgbClr val="002060"/>
                          </a:solidFill>
                        </a:rPr>
                        <a:t>%</a:t>
                      </a:r>
                    </a:p>
                  </a:txBody>
                  <a:tcPr anchor="ctr"/>
                </a:tc>
                <a:extLst>
                  <a:ext uri="{0D108BD9-81ED-4DB2-BD59-A6C34878D82A}">
                    <a16:rowId xmlns="" xmlns:a16="http://schemas.microsoft.com/office/drawing/2014/main" val="10006"/>
                  </a:ext>
                </a:extLst>
              </a:tr>
              <a:tr h="279543">
                <a:tc>
                  <a:txBody>
                    <a:bodyPr/>
                    <a:lstStyle/>
                    <a:p>
                      <a:r>
                        <a:rPr lang="hr-HR" sz="1100" dirty="0">
                          <a:solidFill>
                            <a:srgbClr val="002060"/>
                          </a:solidFill>
                          <a:effectLst/>
                        </a:rPr>
                        <a:t>&gt; Naknade građanima i kućanstvima</a:t>
                      </a:r>
                    </a:p>
                  </a:txBody>
                  <a:tcPr anchor="ctr"/>
                </a:tc>
                <a:tc>
                  <a:txBody>
                    <a:bodyPr/>
                    <a:lstStyle/>
                    <a:p>
                      <a:pPr algn="r"/>
                      <a:r>
                        <a:rPr lang="hr-HR" sz="1100" dirty="0">
                          <a:solidFill>
                            <a:srgbClr val="002060"/>
                          </a:solidFill>
                          <a:effectLst/>
                        </a:rPr>
                        <a:t> </a:t>
                      </a:r>
                      <a:r>
                        <a:rPr lang="hr-HR" sz="1100" dirty="0" smtClean="0">
                          <a:solidFill>
                            <a:srgbClr val="002060"/>
                          </a:solidFill>
                          <a:effectLst/>
                        </a:rPr>
                        <a:t>1.598.000,00 </a:t>
                      </a:r>
                      <a:r>
                        <a:rPr lang="hr-HR" sz="1100" dirty="0">
                          <a:solidFill>
                            <a:srgbClr val="002060"/>
                          </a:solidFill>
                          <a:effectLst/>
                        </a:rPr>
                        <a:t>kn</a:t>
                      </a:r>
                    </a:p>
                  </a:txBody>
                  <a:tcPr anchor="ctr"/>
                </a:tc>
                <a:tc>
                  <a:txBody>
                    <a:bodyPr/>
                    <a:lstStyle/>
                    <a:p>
                      <a:pPr algn="r"/>
                      <a:r>
                        <a:rPr lang="hr-HR" sz="1100" dirty="0" smtClean="0">
                          <a:solidFill>
                            <a:srgbClr val="002060"/>
                          </a:solidFill>
                        </a:rPr>
                        <a:t>8,51 </a:t>
                      </a:r>
                      <a:r>
                        <a:rPr lang="hr-HR" sz="1100" dirty="0">
                          <a:solidFill>
                            <a:srgbClr val="002060"/>
                          </a:solidFill>
                        </a:rPr>
                        <a:t>%</a:t>
                      </a:r>
                    </a:p>
                  </a:txBody>
                  <a:tcPr anchor="ctr"/>
                </a:tc>
                <a:extLst>
                  <a:ext uri="{0D108BD9-81ED-4DB2-BD59-A6C34878D82A}">
                    <a16:rowId xmlns="" xmlns:a16="http://schemas.microsoft.com/office/drawing/2014/main" val="10007"/>
                  </a:ext>
                </a:extLst>
              </a:tr>
              <a:tr h="247160">
                <a:tc>
                  <a:txBody>
                    <a:bodyPr/>
                    <a:lstStyle/>
                    <a:p>
                      <a:r>
                        <a:rPr lang="hr-HR" sz="1100" dirty="0">
                          <a:solidFill>
                            <a:srgbClr val="002060"/>
                          </a:solidFill>
                          <a:effectLst/>
                        </a:rPr>
                        <a:t>&gt; Ostali rashodi</a:t>
                      </a:r>
                    </a:p>
                  </a:txBody>
                  <a:tcPr anchor="ctr"/>
                </a:tc>
                <a:tc>
                  <a:txBody>
                    <a:bodyPr/>
                    <a:lstStyle/>
                    <a:p>
                      <a:pPr algn="r"/>
                      <a:r>
                        <a:rPr lang="hr-HR" sz="1100" dirty="0" smtClean="0">
                          <a:solidFill>
                            <a:srgbClr val="002060"/>
                          </a:solidFill>
                          <a:effectLst/>
                        </a:rPr>
                        <a:t>1.734.600,00 </a:t>
                      </a:r>
                      <a:r>
                        <a:rPr lang="hr-HR" sz="1100" dirty="0">
                          <a:solidFill>
                            <a:srgbClr val="002060"/>
                          </a:solidFill>
                          <a:effectLst/>
                        </a:rPr>
                        <a:t>kn</a:t>
                      </a:r>
                    </a:p>
                  </a:txBody>
                  <a:tcPr anchor="ctr"/>
                </a:tc>
                <a:tc>
                  <a:txBody>
                    <a:bodyPr/>
                    <a:lstStyle/>
                    <a:p>
                      <a:pPr algn="r"/>
                      <a:r>
                        <a:rPr lang="hr-HR" sz="1100" dirty="0" smtClean="0">
                          <a:solidFill>
                            <a:srgbClr val="002060"/>
                          </a:solidFill>
                        </a:rPr>
                        <a:t>9,23 </a:t>
                      </a:r>
                      <a:r>
                        <a:rPr lang="hr-HR" sz="1100" dirty="0">
                          <a:solidFill>
                            <a:srgbClr val="002060"/>
                          </a:solidFill>
                        </a:rPr>
                        <a:t>%</a:t>
                      </a:r>
                    </a:p>
                  </a:txBody>
                  <a:tcPr anchor="ctr"/>
                </a:tc>
                <a:extLst>
                  <a:ext uri="{0D108BD9-81ED-4DB2-BD59-A6C34878D82A}">
                    <a16:rowId xmlns="" xmlns:a16="http://schemas.microsoft.com/office/drawing/2014/main" val="10008"/>
                  </a:ext>
                </a:extLst>
              </a:tr>
              <a:tr h="494320">
                <a:tc>
                  <a:txBody>
                    <a:bodyPr/>
                    <a:lstStyle/>
                    <a:p>
                      <a:r>
                        <a:rPr lang="hr-HR" sz="1100" dirty="0">
                          <a:effectLst>
                            <a:outerShdw blurRad="38100" dist="38100" dir="2700000" algn="tl">
                              <a:srgbClr val="000000">
                                <a:alpha val="43137"/>
                              </a:srgbClr>
                            </a:outerShdw>
                          </a:effectLst>
                        </a:rPr>
                        <a:t>Rashodi za nabavu nefinancijske imovine</a:t>
                      </a:r>
                    </a:p>
                  </a:txBody>
                  <a:tcPr anchor="ctr"/>
                </a:tc>
                <a:tc>
                  <a:txBody>
                    <a:bodyPr/>
                    <a:lstStyle/>
                    <a:p>
                      <a:pPr algn="r"/>
                      <a:r>
                        <a:rPr lang="hr-HR" sz="1100" dirty="0" smtClean="0">
                          <a:effectLst>
                            <a:outerShdw blurRad="38100" dist="38100" dir="2700000" algn="tl">
                              <a:srgbClr val="000000">
                                <a:alpha val="43137"/>
                              </a:srgbClr>
                            </a:outerShdw>
                          </a:effectLst>
                        </a:rPr>
                        <a:t>5.114.750,00 </a:t>
                      </a:r>
                      <a:r>
                        <a:rPr lang="hr-HR" sz="1100" dirty="0">
                          <a:effectLst>
                            <a:outerShdw blurRad="38100" dist="38100" dir="2700000" algn="tl">
                              <a:srgbClr val="000000">
                                <a:alpha val="43137"/>
                              </a:srgbClr>
                            </a:outerShdw>
                          </a:effectLst>
                        </a:rPr>
                        <a:t>kn</a:t>
                      </a:r>
                    </a:p>
                  </a:txBody>
                  <a:tcPr anchor="ctr"/>
                </a:tc>
                <a:tc>
                  <a:txBody>
                    <a:bodyPr/>
                    <a:lstStyle/>
                    <a:p>
                      <a:pPr algn="r"/>
                      <a:r>
                        <a:rPr lang="hr-HR" sz="1100" dirty="0" smtClean="0">
                          <a:effectLst>
                            <a:outerShdw blurRad="38100" dist="38100" dir="2700000" algn="tl">
                              <a:srgbClr val="000000">
                                <a:alpha val="43137"/>
                              </a:srgbClr>
                            </a:outerShdw>
                          </a:effectLst>
                        </a:rPr>
                        <a:t>27,23 </a:t>
                      </a:r>
                      <a:r>
                        <a:rPr lang="hr-HR" sz="1100" dirty="0">
                          <a:effectLst>
                            <a:outerShdw blurRad="38100" dist="38100" dir="2700000" algn="tl">
                              <a:srgbClr val="000000">
                                <a:alpha val="43137"/>
                              </a:srgbClr>
                            </a:outerShdw>
                          </a:effectLst>
                        </a:rPr>
                        <a:t>%</a:t>
                      </a:r>
                    </a:p>
                  </a:txBody>
                  <a:tcPr anchor="ctr"/>
                </a:tc>
                <a:extLst>
                  <a:ext uri="{0D108BD9-81ED-4DB2-BD59-A6C34878D82A}">
                    <a16:rowId xmlns="" xmlns:a16="http://schemas.microsoft.com/office/drawing/2014/main" val="10009"/>
                  </a:ext>
                </a:extLst>
              </a:tr>
              <a:tr h="398496">
                <a:tc>
                  <a:txBody>
                    <a:bodyPr/>
                    <a:lstStyle/>
                    <a:p>
                      <a:r>
                        <a:rPr lang="hr-HR" sz="1100" dirty="0">
                          <a:solidFill>
                            <a:srgbClr val="002060"/>
                          </a:solidFill>
                          <a:effectLst/>
                        </a:rPr>
                        <a:t>&gt; Rashodi za nabavu </a:t>
                      </a:r>
                      <a:r>
                        <a:rPr lang="hr-HR" sz="1100" dirty="0" err="1">
                          <a:solidFill>
                            <a:srgbClr val="002060"/>
                          </a:solidFill>
                          <a:effectLst/>
                        </a:rPr>
                        <a:t>neproizvedene</a:t>
                      </a:r>
                      <a:r>
                        <a:rPr lang="hr-HR" sz="1100" dirty="0">
                          <a:solidFill>
                            <a:srgbClr val="002060"/>
                          </a:solidFill>
                          <a:effectLst/>
                        </a:rPr>
                        <a:t> dugotrajne imovine</a:t>
                      </a:r>
                    </a:p>
                  </a:txBody>
                  <a:tcPr anchor="ctr"/>
                </a:tc>
                <a:tc>
                  <a:txBody>
                    <a:bodyPr/>
                    <a:lstStyle/>
                    <a:p>
                      <a:pPr algn="r"/>
                      <a:r>
                        <a:rPr lang="hr-HR" sz="1100" dirty="0">
                          <a:solidFill>
                            <a:srgbClr val="002060"/>
                          </a:solidFill>
                          <a:effectLst/>
                        </a:rPr>
                        <a:t> </a:t>
                      </a:r>
                      <a:r>
                        <a:rPr lang="hr-HR" sz="1100" dirty="0" smtClean="0">
                          <a:solidFill>
                            <a:srgbClr val="002060"/>
                          </a:solidFill>
                          <a:effectLst/>
                        </a:rPr>
                        <a:t>753.000,00 </a:t>
                      </a:r>
                      <a:r>
                        <a:rPr lang="hr-HR" sz="1100" dirty="0">
                          <a:solidFill>
                            <a:srgbClr val="002060"/>
                          </a:solidFill>
                          <a:effectLst/>
                        </a:rPr>
                        <a:t>kn</a:t>
                      </a:r>
                    </a:p>
                  </a:txBody>
                  <a:tcPr anchor="ctr"/>
                </a:tc>
                <a:tc>
                  <a:txBody>
                    <a:bodyPr/>
                    <a:lstStyle/>
                    <a:p>
                      <a:pPr algn="r"/>
                      <a:r>
                        <a:rPr lang="hr-HR" sz="1100" dirty="0" smtClean="0">
                          <a:solidFill>
                            <a:srgbClr val="002060"/>
                          </a:solidFill>
                        </a:rPr>
                        <a:t>4,01 </a:t>
                      </a:r>
                      <a:r>
                        <a:rPr lang="hr-HR" sz="1100" dirty="0">
                          <a:solidFill>
                            <a:srgbClr val="002060"/>
                          </a:solidFill>
                        </a:rPr>
                        <a:t>%</a:t>
                      </a:r>
                    </a:p>
                  </a:txBody>
                  <a:tcPr anchor="ctr"/>
                </a:tc>
                <a:extLst>
                  <a:ext uri="{0D108BD9-81ED-4DB2-BD59-A6C34878D82A}">
                    <a16:rowId xmlns="" xmlns:a16="http://schemas.microsoft.com/office/drawing/2014/main" val="10010"/>
                  </a:ext>
                </a:extLst>
              </a:tr>
              <a:tr h="457312">
                <a:tc>
                  <a:txBody>
                    <a:bodyPr/>
                    <a:lstStyle/>
                    <a:p>
                      <a:r>
                        <a:rPr lang="hr-HR" sz="1100" dirty="0">
                          <a:solidFill>
                            <a:srgbClr val="002060"/>
                          </a:solidFill>
                          <a:effectLst/>
                        </a:rPr>
                        <a:t>&gt; Rashodi za nabavu proizvedene dugotrajne imovine</a:t>
                      </a:r>
                    </a:p>
                  </a:txBody>
                  <a:tcPr anchor="ctr"/>
                </a:tc>
                <a:tc>
                  <a:txBody>
                    <a:bodyPr/>
                    <a:lstStyle/>
                    <a:p>
                      <a:pPr algn="r"/>
                      <a:r>
                        <a:rPr lang="hr-HR" sz="1100" dirty="0" smtClean="0">
                          <a:solidFill>
                            <a:srgbClr val="002060"/>
                          </a:solidFill>
                          <a:effectLst/>
                        </a:rPr>
                        <a:t>3.761.750,00</a:t>
                      </a:r>
                      <a:r>
                        <a:rPr lang="hr-HR" sz="1100" baseline="0" dirty="0" smtClean="0">
                          <a:solidFill>
                            <a:srgbClr val="002060"/>
                          </a:solidFill>
                          <a:effectLst/>
                        </a:rPr>
                        <a:t> </a:t>
                      </a:r>
                      <a:r>
                        <a:rPr lang="hr-HR" sz="1100" dirty="0">
                          <a:solidFill>
                            <a:srgbClr val="002060"/>
                          </a:solidFill>
                          <a:effectLst/>
                        </a:rPr>
                        <a:t>kn</a:t>
                      </a:r>
                    </a:p>
                  </a:txBody>
                  <a:tcPr anchor="ctr"/>
                </a:tc>
                <a:tc>
                  <a:txBody>
                    <a:bodyPr/>
                    <a:lstStyle/>
                    <a:p>
                      <a:pPr algn="r"/>
                      <a:r>
                        <a:rPr lang="hr-HR" sz="1100" dirty="0" smtClean="0">
                          <a:solidFill>
                            <a:srgbClr val="002060"/>
                          </a:solidFill>
                        </a:rPr>
                        <a:t>20,03 </a:t>
                      </a:r>
                      <a:r>
                        <a:rPr lang="hr-HR" sz="1100" dirty="0">
                          <a:solidFill>
                            <a:srgbClr val="002060"/>
                          </a:solidFill>
                        </a:rPr>
                        <a:t>%</a:t>
                      </a:r>
                    </a:p>
                  </a:txBody>
                  <a:tcPr anchor="ctr"/>
                </a:tc>
                <a:extLst>
                  <a:ext uri="{0D108BD9-81ED-4DB2-BD59-A6C34878D82A}">
                    <a16:rowId xmlns="" xmlns:a16="http://schemas.microsoft.com/office/drawing/2014/main" val="10011"/>
                  </a:ext>
                </a:extLst>
              </a:tr>
              <a:tr h="247160">
                <a:tc>
                  <a:txBody>
                    <a:bodyPr/>
                    <a:lstStyle/>
                    <a:p>
                      <a:r>
                        <a:rPr lang="hr-HR" sz="1100" dirty="0">
                          <a:solidFill>
                            <a:srgbClr val="002060"/>
                          </a:solidFill>
                          <a:effectLst/>
                        </a:rPr>
                        <a:t>&gt; Dodatna ulaganja</a:t>
                      </a:r>
                    </a:p>
                  </a:txBody>
                  <a:tcPr anchor="ctr"/>
                </a:tc>
                <a:tc>
                  <a:txBody>
                    <a:bodyPr/>
                    <a:lstStyle/>
                    <a:p>
                      <a:pPr algn="r"/>
                      <a:r>
                        <a:rPr lang="hr-HR" sz="1100" dirty="0" smtClean="0">
                          <a:solidFill>
                            <a:srgbClr val="002060"/>
                          </a:solidFill>
                          <a:effectLst/>
                        </a:rPr>
                        <a:t>600.000,00 </a:t>
                      </a:r>
                      <a:r>
                        <a:rPr lang="hr-HR" sz="1100" dirty="0">
                          <a:solidFill>
                            <a:srgbClr val="002060"/>
                          </a:solidFill>
                          <a:effectLst/>
                        </a:rPr>
                        <a:t>kn</a:t>
                      </a:r>
                    </a:p>
                  </a:txBody>
                  <a:tcPr anchor="ctr"/>
                </a:tc>
                <a:tc>
                  <a:txBody>
                    <a:bodyPr/>
                    <a:lstStyle/>
                    <a:p>
                      <a:pPr algn="r"/>
                      <a:r>
                        <a:rPr lang="hr-HR" sz="1100" dirty="0" smtClean="0">
                          <a:solidFill>
                            <a:srgbClr val="002060"/>
                          </a:solidFill>
                          <a:effectLst/>
                        </a:rPr>
                        <a:t>3,19 </a:t>
                      </a:r>
                      <a:r>
                        <a:rPr lang="hr-HR" sz="1100" baseline="0" dirty="0">
                          <a:solidFill>
                            <a:srgbClr val="002060"/>
                          </a:solidFill>
                          <a:effectLst/>
                        </a:rPr>
                        <a:t>%</a:t>
                      </a:r>
                      <a:endParaRPr lang="hr-HR" sz="1100" dirty="0">
                        <a:solidFill>
                          <a:srgbClr val="002060"/>
                        </a:solidFill>
                        <a:effectLst/>
                      </a:endParaRPr>
                    </a:p>
                  </a:txBody>
                  <a:tcPr anchor="ctr"/>
                </a:tc>
                <a:extLst>
                  <a:ext uri="{0D108BD9-81ED-4DB2-BD59-A6C34878D82A}">
                    <a16:rowId xmlns="" xmlns:a16="http://schemas.microsoft.com/office/drawing/2014/main" val="10012"/>
                  </a:ext>
                </a:extLst>
              </a:tr>
              <a:tr h="465243">
                <a:tc>
                  <a:txBody>
                    <a:bodyPr/>
                    <a:lstStyle/>
                    <a:p>
                      <a:pPr algn="just"/>
                      <a:r>
                        <a:rPr lang="pl-PL" sz="1100" dirty="0">
                          <a:effectLst>
                            <a:outerShdw blurRad="38100" dist="38100" dir="2700000" algn="tl">
                              <a:srgbClr val="000000">
                                <a:alpha val="43137"/>
                              </a:srgbClr>
                            </a:outerShdw>
                          </a:effectLst>
                        </a:rPr>
                        <a:t>Izdaci za financijsku imovinu i otplate zajmova</a:t>
                      </a:r>
                      <a:endParaRPr lang="hr-HR" sz="1100" dirty="0">
                        <a:effectLst>
                          <a:outerShdw blurRad="38100" dist="38100" dir="2700000" algn="tl">
                            <a:srgbClr val="000000">
                              <a:alpha val="43137"/>
                            </a:srgbClr>
                          </a:outerShdw>
                        </a:effectLst>
                      </a:endParaRPr>
                    </a:p>
                  </a:txBody>
                  <a:tcPr anchor="ctr"/>
                </a:tc>
                <a:tc>
                  <a:txBody>
                    <a:bodyPr/>
                    <a:lstStyle/>
                    <a:p>
                      <a:pPr algn="r"/>
                      <a:r>
                        <a:rPr lang="hr-HR" sz="1100" dirty="0" smtClean="0">
                          <a:effectLst>
                            <a:outerShdw blurRad="38100" dist="38100" dir="2700000" algn="tl">
                              <a:srgbClr val="000000">
                                <a:alpha val="43137"/>
                              </a:srgbClr>
                            </a:outerShdw>
                          </a:effectLst>
                        </a:rPr>
                        <a:t>266.670,00 </a:t>
                      </a:r>
                      <a:r>
                        <a:rPr lang="hr-HR" sz="1100" dirty="0">
                          <a:effectLst>
                            <a:outerShdw blurRad="38100" dist="38100" dir="2700000" algn="tl">
                              <a:srgbClr val="000000">
                                <a:alpha val="43137"/>
                              </a:srgbClr>
                            </a:outerShdw>
                          </a:effectLst>
                        </a:rPr>
                        <a:t>kn</a:t>
                      </a:r>
                    </a:p>
                  </a:txBody>
                  <a:tcPr anchor="ctr"/>
                </a:tc>
                <a:tc>
                  <a:txBody>
                    <a:bodyPr/>
                    <a:lstStyle/>
                    <a:p>
                      <a:pPr algn="r"/>
                      <a:endParaRPr lang="hr-HR" sz="1100" dirty="0"/>
                    </a:p>
                    <a:p>
                      <a:pPr algn="r"/>
                      <a:r>
                        <a:rPr lang="hr-HR" sz="1100" baseline="0" dirty="0" smtClean="0">
                          <a:effectLst>
                            <a:outerShdw blurRad="38100" dist="38100" dir="2700000" algn="tl">
                              <a:srgbClr val="000000">
                                <a:alpha val="43137"/>
                              </a:srgbClr>
                            </a:outerShdw>
                          </a:effectLst>
                        </a:rPr>
                        <a:t>1,42 </a:t>
                      </a:r>
                      <a:r>
                        <a:rPr lang="hr-HR" sz="1100" baseline="0" dirty="0">
                          <a:effectLst>
                            <a:outerShdw blurRad="38100" dist="38100" dir="2700000" algn="tl">
                              <a:srgbClr val="000000">
                                <a:alpha val="43137"/>
                              </a:srgbClr>
                            </a:outerShdw>
                          </a:effectLst>
                        </a:rPr>
                        <a:t>%</a:t>
                      </a:r>
                      <a:endParaRPr lang="hr-HR" sz="1100" dirty="0">
                        <a:effectLst>
                          <a:outerShdw blurRad="38100" dist="38100" dir="2700000" algn="tl">
                            <a:srgbClr val="000000">
                              <a:alpha val="43137"/>
                            </a:srgbClr>
                          </a:outerShdw>
                        </a:effectLst>
                      </a:endParaRPr>
                    </a:p>
                  </a:txBody>
                  <a:tcPr/>
                </a:tc>
                <a:extLst>
                  <a:ext uri="{0D108BD9-81ED-4DB2-BD59-A6C34878D82A}">
                    <a16:rowId xmlns="" xmlns:a16="http://schemas.microsoft.com/office/drawing/2014/main" val="10013"/>
                  </a:ext>
                </a:extLst>
              </a:tr>
              <a:tr h="261699">
                <a:tc>
                  <a:txBody>
                    <a:bodyPr/>
                    <a:lstStyle/>
                    <a:p>
                      <a:r>
                        <a:rPr lang="hr-HR" sz="1100" dirty="0">
                          <a:solidFill>
                            <a:srgbClr val="002060"/>
                          </a:solidFill>
                        </a:rPr>
                        <a:t>&gt; </a:t>
                      </a:r>
                      <a:r>
                        <a:rPr lang="pl-PL" sz="1100" dirty="0">
                          <a:solidFill>
                            <a:srgbClr val="002060"/>
                          </a:solidFill>
                        </a:rPr>
                        <a:t>Izdaci za otplatu glavnice primljenih kredita i zajmova</a:t>
                      </a:r>
                      <a:endParaRPr lang="hr-HR" sz="1100" dirty="0">
                        <a:solidFill>
                          <a:srgbClr val="002060"/>
                        </a:solidFill>
                      </a:endParaRPr>
                    </a:p>
                  </a:txBody>
                  <a:tcPr/>
                </a:tc>
                <a:tc>
                  <a:txBody>
                    <a:bodyPr/>
                    <a:lstStyle/>
                    <a:p>
                      <a:pPr algn="r"/>
                      <a:r>
                        <a:rPr lang="hr-HR" sz="1100" dirty="0" smtClean="0"/>
                        <a:t>266.670,00 </a:t>
                      </a:r>
                      <a:r>
                        <a:rPr lang="hr-HR" sz="1100" dirty="0"/>
                        <a:t>kn</a:t>
                      </a:r>
                    </a:p>
                  </a:txBody>
                  <a:tcPr/>
                </a:tc>
                <a:tc>
                  <a:txBody>
                    <a:bodyPr/>
                    <a:lstStyle/>
                    <a:p>
                      <a:pPr algn="r"/>
                      <a:r>
                        <a:rPr lang="hr-HR" sz="1100" dirty="0" smtClean="0"/>
                        <a:t>1,42 </a:t>
                      </a:r>
                      <a:r>
                        <a:rPr lang="hr-HR" sz="1100" dirty="0"/>
                        <a:t>% </a:t>
                      </a:r>
                    </a:p>
                  </a:txBody>
                  <a:tcPr/>
                </a:tc>
                <a:extLst>
                  <a:ext uri="{0D108BD9-81ED-4DB2-BD59-A6C34878D82A}">
                    <a16:rowId xmlns="" xmlns:a16="http://schemas.microsoft.com/office/drawing/2014/main" val="10014"/>
                  </a:ext>
                </a:extLst>
              </a:tr>
              <a:tr h="494320">
                <a:tc>
                  <a:txBody>
                    <a:bodyPr/>
                    <a:lstStyle/>
                    <a:p>
                      <a:pPr algn="r"/>
                      <a:r>
                        <a:rPr lang="hr-HR" sz="1100" dirty="0">
                          <a:effectLst>
                            <a:outerShdw blurRad="38100" dist="38100" dir="2700000" algn="tl">
                              <a:srgbClr val="000000">
                                <a:alpha val="43137"/>
                              </a:srgbClr>
                            </a:outerShdw>
                          </a:effectLst>
                        </a:rPr>
                        <a:t>UKUPNO</a:t>
                      </a:r>
                    </a:p>
                  </a:txBody>
                  <a:tcPr anchor="ctr"/>
                </a:tc>
                <a:tc>
                  <a:txBody>
                    <a:bodyPr/>
                    <a:lstStyle/>
                    <a:p>
                      <a:pPr algn="r"/>
                      <a:r>
                        <a:rPr lang="hr-HR" sz="1100" b="0" dirty="0" smtClean="0">
                          <a:effectLst>
                            <a:outerShdw blurRad="38100" dist="38100" dir="2700000" algn="tl">
                              <a:srgbClr val="000000">
                                <a:alpha val="43137"/>
                              </a:srgbClr>
                            </a:outerShdw>
                          </a:effectLst>
                        </a:rPr>
                        <a:t>18.783.990,00 </a:t>
                      </a:r>
                      <a:r>
                        <a:rPr lang="hr-HR" sz="1100" b="0" dirty="0">
                          <a:effectLst>
                            <a:outerShdw blurRad="38100" dist="38100" dir="2700000" algn="tl">
                              <a:srgbClr val="000000">
                                <a:alpha val="43137"/>
                              </a:srgbClr>
                            </a:outerShdw>
                          </a:effectLst>
                        </a:rPr>
                        <a:t>kn</a:t>
                      </a:r>
                    </a:p>
                  </a:txBody>
                  <a:tcPr anchor="ctr"/>
                </a:tc>
                <a:tc>
                  <a:txBody>
                    <a:bodyPr/>
                    <a:lstStyle/>
                    <a:p>
                      <a:pPr algn="r"/>
                      <a:endParaRPr lang="hr-HR" sz="1100" dirty="0"/>
                    </a:p>
                  </a:txBody>
                  <a:tcPr/>
                </a:tc>
                <a:extLst>
                  <a:ext uri="{0D108BD9-81ED-4DB2-BD59-A6C34878D82A}">
                    <a16:rowId xmlns="" xmlns:a16="http://schemas.microsoft.com/office/drawing/2014/main" val="10015"/>
                  </a:ext>
                </a:extLst>
              </a:tr>
            </a:tbl>
          </a:graphicData>
        </a:graphic>
      </p:graphicFrame>
    </p:spTree>
    <p:extLst>
      <p:ext uri="{BB962C8B-B14F-4D97-AF65-F5344CB8AC3E}">
        <p14:creationId xmlns:p14="http://schemas.microsoft.com/office/powerpoint/2010/main" val="1980530658"/>
      </p:ext>
    </p:extLst>
  </p:cSld>
  <p:clrMapOvr>
    <a:masterClrMapping/>
  </p:clrMapOvr>
  <mc:AlternateContent xmlns:mc="http://schemas.openxmlformats.org/markup-compatibility/2006" xmlns:p14="http://schemas.microsoft.com/office/powerpoint/2010/main">
    <mc:Choice Requires="p14">
      <p:transition spd="slow" p14:dur="1300" advClick="0" advTm="15000">
        <p14:ripple/>
      </p:transition>
    </mc:Choice>
    <mc:Fallback xmlns="">
      <p:transition spd="slow" advClick="0" advTm="15000">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1430867" y="321734"/>
            <a:ext cx="8678333" cy="508000"/>
          </a:xfrm>
        </p:spPr>
        <p:txBody>
          <a:bodyPr>
            <a:noAutofit/>
          </a:bodyPr>
          <a:lstStyle/>
          <a:p>
            <a:pPr algn="ctr"/>
            <a:r>
              <a:rPr lang="hr-HR" sz="2400" dirty="0" smtClean="0">
                <a:effectLst>
                  <a:outerShdw blurRad="38100" dist="38100" dir="2700000" algn="tl">
                    <a:srgbClr val="000000">
                      <a:alpha val="43137"/>
                    </a:srgbClr>
                  </a:outerShdw>
                </a:effectLst>
              </a:rPr>
              <a:t>Rashodi i izdaci</a:t>
            </a:r>
            <a:br>
              <a:rPr lang="hr-HR" sz="2400" dirty="0" smtClean="0">
                <a:effectLst>
                  <a:outerShdw blurRad="38100" dist="38100" dir="2700000" algn="tl">
                    <a:srgbClr val="000000">
                      <a:alpha val="43137"/>
                    </a:srgbClr>
                  </a:outerShdw>
                </a:effectLst>
              </a:rPr>
            </a:br>
            <a:r>
              <a:rPr lang="hr-HR" sz="2400" dirty="0" smtClean="0">
                <a:effectLst>
                  <a:outerShdw blurRad="38100" dist="38100" dir="2700000" algn="tl">
                    <a:srgbClr val="000000">
                      <a:alpha val="43137"/>
                    </a:srgbClr>
                  </a:outerShdw>
                </a:effectLst>
              </a:rPr>
              <a:t>  OPIS </a:t>
            </a:r>
            <a:r>
              <a:rPr lang="hr-HR" sz="2400" dirty="0">
                <a:effectLst>
                  <a:outerShdw blurRad="38100" dist="38100" dir="2700000" algn="tl">
                    <a:srgbClr val="000000">
                      <a:alpha val="43137"/>
                    </a:srgbClr>
                  </a:outerShdw>
                </a:effectLst>
              </a:rPr>
              <a:t>POSEBNOG DIJELA PRORAČUNA </a:t>
            </a:r>
          </a:p>
        </p:txBody>
      </p:sp>
      <p:sp>
        <p:nvSpPr>
          <p:cNvPr id="3" name="Rezervirano mjesto sadržaja 2"/>
          <p:cNvSpPr>
            <a:spLocks noGrp="1"/>
          </p:cNvSpPr>
          <p:nvPr>
            <p:ph idx="1"/>
          </p:nvPr>
        </p:nvSpPr>
        <p:spPr>
          <a:xfrm>
            <a:off x="683107" y="1094950"/>
            <a:ext cx="10721365" cy="5673436"/>
          </a:xfrm>
        </p:spPr>
        <p:txBody>
          <a:bodyPr>
            <a:normAutofit fontScale="55000" lnSpcReduction="20000"/>
          </a:bodyPr>
          <a:lstStyle/>
          <a:p>
            <a:pPr algn="just">
              <a:buFont typeface="Wingdings" panose="05000000000000000000" pitchFamily="2" charset="2"/>
              <a:buChar char="v"/>
            </a:pPr>
            <a:r>
              <a:rPr lang="hr-HR" sz="3400" dirty="0">
                <a:solidFill>
                  <a:schemeClr val="tx1"/>
                </a:solidFill>
                <a:effectLst>
                  <a:outerShdw blurRad="38100" dist="38100" dir="2700000" algn="tl">
                    <a:srgbClr val="000000">
                      <a:alpha val="43137"/>
                    </a:srgbClr>
                  </a:outerShdw>
                </a:effectLst>
              </a:rPr>
              <a:t>Razdjel: 001 OPĆE JAVNE USLUGE planirana sredstva u iznosu od  </a:t>
            </a:r>
            <a:r>
              <a:rPr lang="hr-HR" sz="3400" dirty="0" smtClean="0">
                <a:solidFill>
                  <a:schemeClr val="tx1"/>
                </a:solidFill>
                <a:effectLst>
                  <a:outerShdw blurRad="38100" dist="38100" dir="2700000" algn="tl">
                    <a:srgbClr val="000000">
                      <a:alpha val="43137"/>
                    </a:srgbClr>
                  </a:outerShdw>
                </a:effectLst>
              </a:rPr>
              <a:t>14.790.820,00 </a:t>
            </a:r>
            <a:r>
              <a:rPr lang="hr-HR" sz="3400" dirty="0">
                <a:solidFill>
                  <a:schemeClr val="tx1"/>
                </a:solidFill>
                <a:effectLst>
                  <a:outerShdw blurRad="38100" dist="38100" dir="2700000" algn="tl">
                    <a:srgbClr val="000000">
                      <a:alpha val="43137"/>
                    </a:srgbClr>
                  </a:outerShdw>
                </a:effectLst>
              </a:rPr>
              <a:t>kuna</a:t>
            </a:r>
          </a:p>
          <a:p>
            <a:pPr marL="0" indent="0" algn="just">
              <a:buNone/>
            </a:pPr>
            <a:endParaRPr lang="hr-HR" sz="3400" dirty="0">
              <a:solidFill>
                <a:schemeClr val="tx1"/>
              </a:solidFill>
              <a:effectLst>
                <a:outerShdw blurRad="38100" dist="38100" dir="2700000" algn="tl">
                  <a:srgbClr val="000000">
                    <a:alpha val="43137"/>
                  </a:srgbClr>
                </a:outerShdw>
              </a:effectLst>
            </a:endParaRPr>
          </a:p>
          <a:p>
            <a:pPr algn="just">
              <a:buFont typeface="Wingdings" panose="05000000000000000000" pitchFamily="2" charset="2"/>
              <a:buChar char="Ø"/>
            </a:pPr>
            <a:r>
              <a:rPr lang="hr-HR" sz="2500" dirty="0">
                <a:solidFill>
                  <a:srgbClr val="002060"/>
                </a:solidFill>
                <a:effectLst>
                  <a:outerShdw blurRad="38100" dist="38100" dir="2700000" algn="tl">
                    <a:srgbClr val="000000">
                      <a:alpha val="43137"/>
                    </a:srgbClr>
                  </a:outerShdw>
                </a:effectLst>
              </a:rPr>
              <a:t>PROGRAM 1001 PRIPREME I DONOŠENJE AKATA IZ DJELOKRUGA TIJELA planirani rashodi u iznosu od  </a:t>
            </a:r>
            <a:r>
              <a:rPr lang="hr-HR" sz="2500" dirty="0" smtClean="0">
                <a:solidFill>
                  <a:srgbClr val="002060"/>
                </a:solidFill>
                <a:effectLst>
                  <a:outerShdw blurRad="38100" dist="38100" dir="2700000" algn="tl">
                    <a:srgbClr val="000000">
                      <a:alpha val="43137"/>
                    </a:srgbClr>
                  </a:outerShdw>
                </a:effectLst>
              </a:rPr>
              <a:t>2.227.600,00 </a:t>
            </a:r>
            <a:r>
              <a:rPr lang="hr-HR" sz="2500" dirty="0">
                <a:solidFill>
                  <a:srgbClr val="002060"/>
                </a:solidFill>
                <a:effectLst>
                  <a:outerShdw blurRad="38100" dist="38100" dir="2700000" algn="tl">
                    <a:srgbClr val="000000">
                      <a:alpha val="43137"/>
                    </a:srgbClr>
                  </a:outerShdw>
                </a:effectLst>
              </a:rPr>
              <a:t>kuna odnose se na</a:t>
            </a:r>
          </a:p>
          <a:p>
            <a:pPr lvl="1" indent="-172800" algn="just">
              <a:lnSpc>
                <a:spcPct val="108000"/>
              </a:lnSpc>
              <a:buFont typeface="Wingdings" panose="05000000000000000000" pitchFamily="2" charset="2"/>
              <a:buChar char="ü"/>
            </a:pPr>
            <a:r>
              <a:rPr lang="pl-PL" sz="2200" dirty="0">
                <a:solidFill>
                  <a:srgbClr val="002060"/>
                </a:solidFill>
              </a:rPr>
              <a:t>Rashode za zaposlene i općinskog načelnika koji su planirani u iznosu od </a:t>
            </a:r>
            <a:r>
              <a:rPr lang="hr-HR" sz="2200" dirty="0" smtClean="0">
                <a:solidFill>
                  <a:srgbClr val="002060"/>
                </a:solidFill>
              </a:rPr>
              <a:t>1.384.000,00 </a:t>
            </a:r>
            <a:r>
              <a:rPr lang="hr-HR" sz="2200" dirty="0">
                <a:solidFill>
                  <a:srgbClr val="002060"/>
                </a:solidFill>
              </a:rPr>
              <a:t>kn,</a:t>
            </a:r>
          </a:p>
          <a:p>
            <a:pPr lvl="1" indent="-172800" algn="just">
              <a:lnSpc>
                <a:spcPct val="108000"/>
              </a:lnSpc>
              <a:buFont typeface="Wingdings" panose="05000000000000000000" pitchFamily="2" charset="2"/>
              <a:buChar char="ü"/>
            </a:pPr>
            <a:r>
              <a:rPr lang="pl-PL" sz="2200" dirty="0">
                <a:solidFill>
                  <a:srgbClr val="002060"/>
                </a:solidFill>
              </a:rPr>
              <a:t>Materijalni rashodi planirani u iznosu od </a:t>
            </a:r>
            <a:r>
              <a:rPr lang="pl-PL" sz="2200" dirty="0" smtClean="0">
                <a:solidFill>
                  <a:srgbClr val="002060"/>
                </a:solidFill>
              </a:rPr>
              <a:t>682</a:t>
            </a:r>
            <a:r>
              <a:rPr lang="hr-HR" sz="2200" dirty="0" smtClean="0">
                <a:solidFill>
                  <a:srgbClr val="002060"/>
                </a:solidFill>
              </a:rPr>
              <a:t>.600,00 </a:t>
            </a:r>
            <a:r>
              <a:rPr lang="hr-HR" sz="2200" dirty="0">
                <a:solidFill>
                  <a:srgbClr val="002060"/>
                </a:solidFill>
              </a:rPr>
              <a:t>kn, a čine ih rashodi za računalne usluge, premije osiguranja, troškovi telefona i poštarina, usluge promidžbe i informiranja, rashode za energiju svih objekata,  bankarske usluge, pristojbe i naknade,</a:t>
            </a:r>
          </a:p>
          <a:p>
            <a:pPr lvl="1" indent="-172800" algn="just">
              <a:lnSpc>
                <a:spcPct val="108000"/>
              </a:lnSpc>
              <a:buFont typeface="Wingdings" panose="05000000000000000000" pitchFamily="2" charset="2"/>
              <a:buChar char="ü"/>
            </a:pPr>
            <a:r>
              <a:rPr lang="pl-PL" sz="2200" dirty="0">
                <a:solidFill>
                  <a:srgbClr val="002060"/>
                </a:solidFill>
              </a:rPr>
              <a:t>Rashodi za nabavu uredske opreme, ulaganje u računalne programe planirani su u iznosu od </a:t>
            </a:r>
            <a:r>
              <a:rPr lang="pl-PL" sz="2200" dirty="0" smtClean="0">
                <a:solidFill>
                  <a:srgbClr val="002060"/>
                </a:solidFill>
              </a:rPr>
              <a:t>3</a:t>
            </a:r>
            <a:r>
              <a:rPr lang="hr-HR" sz="2200" dirty="0" smtClean="0">
                <a:solidFill>
                  <a:srgbClr val="002060"/>
                </a:solidFill>
              </a:rPr>
              <a:t>6.000,00 </a:t>
            </a:r>
            <a:r>
              <a:rPr lang="hr-HR" sz="2200" dirty="0">
                <a:solidFill>
                  <a:srgbClr val="002060"/>
                </a:solidFill>
              </a:rPr>
              <a:t>kn,</a:t>
            </a:r>
          </a:p>
          <a:p>
            <a:pPr lvl="1" indent="-172800" algn="just">
              <a:lnSpc>
                <a:spcPct val="108000"/>
              </a:lnSpc>
              <a:buFont typeface="Wingdings" panose="05000000000000000000" pitchFamily="2" charset="2"/>
              <a:buChar char="ü"/>
            </a:pPr>
            <a:r>
              <a:rPr lang="hr-HR" sz="2200" dirty="0">
                <a:solidFill>
                  <a:srgbClr val="002060"/>
                </a:solidFill>
              </a:rPr>
              <a:t>Rashodi za intelektualne usluge planirani su u iznosu od </a:t>
            </a:r>
            <a:r>
              <a:rPr lang="hr-HR" sz="2200" dirty="0" smtClean="0">
                <a:solidFill>
                  <a:srgbClr val="002060"/>
                </a:solidFill>
              </a:rPr>
              <a:t>125.000,00 </a:t>
            </a:r>
            <a:r>
              <a:rPr lang="hr-HR" sz="2200" dirty="0">
                <a:solidFill>
                  <a:srgbClr val="002060"/>
                </a:solidFill>
              </a:rPr>
              <a:t>kn odnose se na </a:t>
            </a:r>
            <a:r>
              <a:rPr lang="da-DK" sz="2200" dirty="0">
                <a:solidFill>
                  <a:srgbClr val="002060"/>
                </a:solidFill>
              </a:rPr>
              <a:t>odvjetničke usluge, projekt</a:t>
            </a:r>
            <a:r>
              <a:rPr lang="hr-HR" sz="2200" dirty="0">
                <a:solidFill>
                  <a:srgbClr val="002060"/>
                </a:solidFill>
              </a:rPr>
              <a:t>e</a:t>
            </a:r>
            <a:r>
              <a:rPr lang="da-DK" sz="2200" dirty="0">
                <a:solidFill>
                  <a:srgbClr val="002060"/>
                </a:solidFill>
              </a:rPr>
              <a:t> koji nisu drugdje svrstani, geodetsko- katastarske usluge</a:t>
            </a:r>
            <a:r>
              <a:rPr lang="hr-HR" sz="2200" dirty="0">
                <a:solidFill>
                  <a:srgbClr val="002060"/>
                </a:solidFill>
              </a:rPr>
              <a:t>.</a:t>
            </a:r>
          </a:p>
          <a:p>
            <a:pPr marL="0" indent="0" algn="just">
              <a:buNone/>
            </a:pPr>
            <a:endParaRPr lang="hr-HR" sz="1500" dirty="0">
              <a:solidFill>
                <a:schemeClr val="tx1"/>
              </a:solidFill>
            </a:endParaRPr>
          </a:p>
          <a:p>
            <a:pPr algn="just">
              <a:buFont typeface="Wingdings" panose="05000000000000000000" pitchFamily="2" charset="2"/>
              <a:buChar char="Ø"/>
            </a:pPr>
            <a:r>
              <a:rPr lang="hr-HR" sz="2500" dirty="0">
                <a:solidFill>
                  <a:srgbClr val="002060"/>
                </a:solidFill>
                <a:effectLst>
                  <a:outerShdw blurRad="38100" dist="38100" dir="2700000" algn="tl">
                    <a:srgbClr val="000000">
                      <a:alpha val="43137"/>
                    </a:srgbClr>
                  </a:outerShdw>
                </a:effectLst>
              </a:rPr>
              <a:t>PROGRAM 1002  TIJELA I KOMISIJE </a:t>
            </a:r>
            <a:r>
              <a:rPr lang="pl-PL" sz="2500" dirty="0">
                <a:solidFill>
                  <a:srgbClr val="002060"/>
                </a:solidFill>
                <a:effectLst>
                  <a:outerShdw blurRad="38100" dist="38100" dir="2700000" algn="tl">
                    <a:srgbClr val="000000">
                      <a:alpha val="43137"/>
                    </a:srgbClr>
                  </a:outerShdw>
                </a:effectLst>
              </a:rPr>
              <a:t>planirani rashodi u iznosu od </a:t>
            </a:r>
            <a:r>
              <a:rPr lang="pl-PL" sz="2500" dirty="0" smtClean="0">
                <a:solidFill>
                  <a:srgbClr val="002060"/>
                </a:solidFill>
                <a:effectLst>
                  <a:outerShdw blurRad="38100" dist="38100" dir="2700000" algn="tl">
                    <a:srgbClr val="000000">
                      <a:alpha val="43137"/>
                    </a:srgbClr>
                  </a:outerShdw>
                </a:effectLst>
              </a:rPr>
              <a:t>654.500,00 </a:t>
            </a:r>
            <a:r>
              <a:rPr lang="pl-PL" sz="2500" dirty="0">
                <a:solidFill>
                  <a:srgbClr val="002060"/>
                </a:solidFill>
                <a:effectLst>
                  <a:outerShdw blurRad="38100" dist="38100" dir="2700000" algn="tl">
                    <a:srgbClr val="000000">
                      <a:alpha val="43137"/>
                    </a:srgbClr>
                  </a:outerShdw>
                </a:effectLst>
              </a:rPr>
              <a:t>kuna, a odnose se na</a:t>
            </a:r>
            <a:endParaRPr lang="hr-HR" sz="2500" dirty="0">
              <a:solidFill>
                <a:srgbClr val="002060"/>
              </a:solidFill>
              <a:effectLst>
                <a:outerShdw blurRad="38100" dist="38100" dir="2700000" algn="tl">
                  <a:srgbClr val="000000">
                    <a:alpha val="43137"/>
                  </a:srgbClr>
                </a:outerShdw>
              </a:effectLst>
            </a:endParaRPr>
          </a:p>
          <a:p>
            <a:pPr lvl="1" indent="-172800" algn="just">
              <a:lnSpc>
                <a:spcPct val="108000"/>
              </a:lnSpc>
              <a:buFont typeface="Wingdings" panose="05000000000000000000" pitchFamily="2" charset="2"/>
              <a:buChar char="ü"/>
            </a:pPr>
            <a:r>
              <a:rPr lang="hr-HR" sz="2200" dirty="0">
                <a:solidFill>
                  <a:srgbClr val="002060"/>
                </a:solidFill>
              </a:rPr>
              <a:t>Rashodi za redovnu djelatnost općinskog vijeća i radnih tijela planirani su iznosu od </a:t>
            </a:r>
            <a:r>
              <a:rPr lang="hr-HR" sz="2200" dirty="0" smtClean="0">
                <a:solidFill>
                  <a:srgbClr val="002060"/>
                </a:solidFill>
              </a:rPr>
              <a:t>210.000,00 </a:t>
            </a:r>
            <a:r>
              <a:rPr lang="hr-HR" sz="2200" dirty="0">
                <a:solidFill>
                  <a:srgbClr val="002060"/>
                </a:solidFill>
              </a:rPr>
              <a:t>kn</a:t>
            </a:r>
            <a:r>
              <a:rPr lang="hr-HR" sz="2200" dirty="0" smtClean="0">
                <a:solidFill>
                  <a:srgbClr val="002060"/>
                </a:solidFill>
              </a:rPr>
              <a:t>,</a:t>
            </a:r>
          </a:p>
          <a:p>
            <a:pPr lvl="1" indent="-172800" algn="just">
              <a:lnSpc>
                <a:spcPct val="108000"/>
              </a:lnSpc>
              <a:buFont typeface="Wingdings" panose="05000000000000000000" pitchFamily="2" charset="2"/>
              <a:buChar char="ü"/>
            </a:pPr>
            <a:r>
              <a:rPr lang="pl-PL" sz="2200" dirty="0" smtClean="0">
                <a:solidFill>
                  <a:srgbClr val="002060"/>
                </a:solidFill>
              </a:rPr>
              <a:t>Za </a:t>
            </a:r>
            <a:r>
              <a:rPr lang="pl-PL" sz="2200" dirty="0">
                <a:solidFill>
                  <a:srgbClr val="002060"/>
                </a:solidFill>
              </a:rPr>
              <a:t>sredstva za rad političkih stranaka planirano je </a:t>
            </a:r>
            <a:r>
              <a:rPr lang="pl-PL" sz="2200" dirty="0" smtClean="0">
                <a:solidFill>
                  <a:srgbClr val="002060"/>
                </a:solidFill>
              </a:rPr>
              <a:t>15.000,00 </a:t>
            </a:r>
            <a:r>
              <a:rPr lang="pl-PL" sz="2200" dirty="0">
                <a:solidFill>
                  <a:srgbClr val="002060"/>
                </a:solidFill>
              </a:rPr>
              <a:t>kn za tekuće donacije,</a:t>
            </a:r>
            <a:r>
              <a:rPr lang="hr-HR" sz="2200" dirty="0">
                <a:solidFill>
                  <a:srgbClr val="002060"/>
                </a:solidFill>
              </a:rPr>
              <a:t> </a:t>
            </a:r>
          </a:p>
          <a:p>
            <a:pPr lvl="1" indent="-172800" algn="just">
              <a:lnSpc>
                <a:spcPct val="108000"/>
              </a:lnSpc>
              <a:buFont typeface="Wingdings" panose="05000000000000000000" pitchFamily="2" charset="2"/>
              <a:buChar char="ü"/>
            </a:pPr>
            <a:r>
              <a:rPr lang="hr-HR" sz="2200" dirty="0">
                <a:solidFill>
                  <a:srgbClr val="002060"/>
                </a:solidFill>
              </a:rPr>
              <a:t>Sredstva planirana za obilježavanje Dana općine (rashodi protokola i donacije Udrugama) planirana su u iznosu od </a:t>
            </a:r>
            <a:r>
              <a:rPr lang="hr-HR" sz="2200" dirty="0" smtClean="0">
                <a:solidFill>
                  <a:srgbClr val="002060"/>
                </a:solidFill>
              </a:rPr>
              <a:t>57.000,00 </a:t>
            </a:r>
            <a:r>
              <a:rPr lang="hr-HR" sz="2200" dirty="0">
                <a:solidFill>
                  <a:srgbClr val="002060"/>
                </a:solidFill>
              </a:rPr>
              <a:t>kn,</a:t>
            </a:r>
          </a:p>
          <a:p>
            <a:pPr lvl="1" indent="-172800" algn="just">
              <a:lnSpc>
                <a:spcPct val="108000"/>
              </a:lnSpc>
              <a:buFont typeface="Wingdings" panose="05000000000000000000" pitchFamily="2" charset="2"/>
              <a:buChar char="ü"/>
            </a:pPr>
            <a:r>
              <a:rPr lang="hr-HR" sz="2200" dirty="0">
                <a:solidFill>
                  <a:srgbClr val="002060"/>
                </a:solidFill>
              </a:rPr>
              <a:t>Za djelovanje aktivnosti Savjeta mladih planiran su sredstva u iznosu od 15.000,00 kn</a:t>
            </a:r>
          </a:p>
          <a:p>
            <a:pPr lvl="1" indent="-172800" algn="just">
              <a:lnSpc>
                <a:spcPct val="108000"/>
              </a:lnSpc>
              <a:buFont typeface="Wingdings" panose="05000000000000000000" pitchFamily="2" charset="2"/>
              <a:buChar char="ü"/>
            </a:pPr>
            <a:r>
              <a:rPr lang="hr-HR" sz="2200" dirty="0">
                <a:solidFill>
                  <a:srgbClr val="002060"/>
                </a:solidFill>
              </a:rPr>
              <a:t>Izrada  i tiskanje monografije Općine u iznosu od </a:t>
            </a:r>
            <a:r>
              <a:rPr lang="hr-HR" sz="2200" dirty="0" smtClean="0">
                <a:solidFill>
                  <a:srgbClr val="002060"/>
                </a:solidFill>
              </a:rPr>
              <a:t>70.000,00 </a:t>
            </a:r>
            <a:r>
              <a:rPr lang="hr-HR" sz="2200" dirty="0">
                <a:solidFill>
                  <a:srgbClr val="002060"/>
                </a:solidFill>
              </a:rPr>
              <a:t>kn,</a:t>
            </a:r>
          </a:p>
          <a:p>
            <a:pPr lvl="1" indent="-172800" algn="just">
              <a:lnSpc>
                <a:spcPct val="108000"/>
              </a:lnSpc>
              <a:buFont typeface="Wingdings" panose="05000000000000000000" pitchFamily="2" charset="2"/>
              <a:buChar char="ü"/>
            </a:pPr>
            <a:r>
              <a:rPr lang="hr-HR" sz="2200" dirty="0">
                <a:solidFill>
                  <a:srgbClr val="002060"/>
                </a:solidFill>
              </a:rPr>
              <a:t>1% prihoda od poreza na dohodak Poreznoj upravi u iznosu od  105.000,00 kn,</a:t>
            </a:r>
          </a:p>
          <a:p>
            <a:pPr lvl="1" indent="-172800" algn="just">
              <a:lnSpc>
                <a:spcPct val="108000"/>
              </a:lnSpc>
              <a:buFont typeface="Wingdings" panose="05000000000000000000" pitchFamily="2" charset="2"/>
              <a:buChar char="ü"/>
            </a:pPr>
            <a:r>
              <a:rPr lang="hr-HR" sz="2200" dirty="0">
                <a:solidFill>
                  <a:srgbClr val="002060"/>
                </a:solidFill>
              </a:rPr>
              <a:t>Participativni proračun za mlade  planira se u iznosu od </a:t>
            </a:r>
            <a:r>
              <a:rPr lang="hr-HR" sz="2200" dirty="0" smtClean="0">
                <a:solidFill>
                  <a:srgbClr val="002060"/>
                </a:solidFill>
              </a:rPr>
              <a:t>20.000,00 kn,</a:t>
            </a:r>
          </a:p>
          <a:p>
            <a:pPr lvl="1" indent="-172800" algn="just">
              <a:lnSpc>
                <a:spcPct val="108000"/>
              </a:lnSpc>
              <a:buFont typeface="Wingdings" panose="05000000000000000000" pitchFamily="2" charset="2"/>
              <a:buChar char="ü"/>
            </a:pPr>
            <a:r>
              <a:rPr lang="hr-HR" sz="2200" dirty="0" smtClean="0">
                <a:solidFill>
                  <a:srgbClr val="002060"/>
                </a:solidFill>
              </a:rPr>
              <a:t>Prostorni plan općine Hum na Sutli planirana sredstva za izradu istog  iznose 137.500,00 kn,</a:t>
            </a:r>
            <a:endParaRPr lang="hr-HR" sz="2200" dirty="0">
              <a:solidFill>
                <a:srgbClr val="002060"/>
              </a:solidFill>
            </a:endParaRPr>
          </a:p>
          <a:p>
            <a:pPr lvl="1" indent="-172800" algn="just">
              <a:lnSpc>
                <a:spcPct val="108000"/>
              </a:lnSpc>
              <a:buFont typeface="Wingdings" panose="05000000000000000000" pitchFamily="2" charset="2"/>
              <a:buChar char="ü"/>
            </a:pPr>
            <a:r>
              <a:rPr lang="hr-HR" sz="2200" dirty="0">
                <a:solidFill>
                  <a:srgbClr val="002060"/>
                </a:solidFill>
              </a:rPr>
              <a:t>Proračunska rezerva planirana je u iznosu od 25.000,00 </a:t>
            </a:r>
            <a:r>
              <a:rPr lang="hr-HR" sz="2200" dirty="0" smtClean="0">
                <a:solidFill>
                  <a:srgbClr val="002060"/>
                </a:solidFill>
              </a:rPr>
              <a:t>kn.</a:t>
            </a:r>
            <a:endParaRPr lang="hr-HR" sz="2200" dirty="0">
              <a:solidFill>
                <a:srgbClr val="002060"/>
              </a:solidFill>
            </a:endParaRPr>
          </a:p>
          <a:p>
            <a:pPr indent="-172800" algn="just">
              <a:lnSpc>
                <a:spcPct val="108000"/>
              </a:lnSpc>
              <a:buFont typeface="Wingdings" panose="05000000000000000000" pitchFamily="2" charset="2"/>
              <a:buChar char="ü"/>
            </a:pPr>
            <a:endParaRPr lang="hr-HR" sz="1500" dirty="0">
              <a:solidFill>
                <a:srgbClr val="00206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168360445"/>
      </p:ext>
    </p:extLst>
  </p:cSld>
  <p:clrMapOvr>
    <a:masterClrMapping/>
  </p:clrMapOvr>
  <mc:AlternateContent xmlns:mc="http://schemas.openxmlformats.org/markup-compatibility/2006" xmlns:p14="http://schemas.microsoft.com/office/powerpoint/2010/main">
    <mc:Choice Requires="p14">
      <p:transition spd="slow" p14:dur="1300" advClick="0" advTm="20000">
        <p14:ripple/>
      </p:transition>
    </mc:Choice>
    <mc:Fallback xmlns="">
      <p:transition spd="slow" advClick="0" advTm="20000">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sadržaja 2"/>
          <p:cNvSpPr>
            <a:spLocks noGrp="1"/>
          </p:cNvSpPr>
          <p:nvPr>
            <p:ph idx="1"/>
          </p:nvPr>
        </p:nvSpPr>
        <p:spPr>
          <a:xfrm>
            <a:off x="550717" y="488372"/>
            <a:ext cx="10868892" cy="5735783"/>
          </a:xfrm>
        </p:spPr>
        <p:txBody>
          <a:bodyPr>
            <a:normAutofit/>
          </a:bodyPr>
          <a:lstStyle/>
          <a:p>
            <a:pPr algn="just">
              <a:buFont typeface="Wingdings" panose="05000000000000000000" pitchFamily="2" charset="2"/>
              <a:buChar char="Ø"/>
            </a:pPr>
            <a:r>
              <a:rPr lang="hr-HR" sz="1400" dirty="0">
                <a:solidFill>
                  <a:srgbClr val="002060"/>
                </a:solidFill>
                <a:effectLst>
                  <a:outerShdw blurRad="38100" dist="38100" dir="2700000" algn="tl">
                    <a:srgbClr val="000000">
                      <a:alpha val="43137"/>
                    </a:srgbClr>
                  </a:outerShdw>
                </a:effectLst>
              </a:rPr>
              <a:t>PROGRAM 1003 KOMUNALNO GOSPODARSTVO ukupno planirana sredstva za </a:t>
            </a:r>
            <a:r>
              <a:rPr lang="hr-HR" sz="1400" dirty="0" smtClean="0">
                <a:solidFill>
                  <a:srgbClr val="002060"/>
                </a:solidFill>
                <a:effectLst>
                  <a:outerShdw blurRad="38100" dist="38100" dir="2700000" algn="tl">
                    <a:srgbClr val="000000">
                      <a:alpha val="43137"/>
                    </a:srgbClr>
                  </a:outerShdw>
                </a:effectLst>
              </a:rPr>
              <a:t>2022. </a:t>
            </a:r>
            <a:r>
              <a:rPr lang="hr-HR" sz="1400" dirty="0">
                <a:solidFill>
                  <a:srgbClr val="002060"/>
                </a:solidFill>
                <a:effectLst>
                  <a:outerShdw blurRad="38100" dist="38100" dir="2700000" algn="tl">
                    <a:srgbClr val="000000">
                      <a:alpha val="43137"/>
                    </a:srgbClr>
                  </a:outerShdw>
                </a:effectLst>
              </a:rPr>
              <a:t>godinu iznose </a:t>
            </a:r>
            <a:r>
              <a:rPr lang="hr-HR" sz="1400" dirty="0" smtClean="0">
                <a:solidFill>
                  <a:srgbClr val="002060"/>
                </a:solidFill>
                <a:effectLst>
                  <a:outerShdw blurRad="38100" dist="38100" dir="2700000" algn="tl">
                    <a:srgbClr val="000000">
                      <a:alpha val="43137"/>
                    </a:srgbClr>
                  </a:outerShdw>
                </a:effectLst>
              </a:rPr>
              <a:t>2.560.200,00 </a:t>
            </a:r>
            <a:r>
              <a:rPr lang="hr-HR" sz="1400" dirty="0">
                <a:solidFill>
                  <a:srgbClr val="002060"/>
                </a:solidFill>
                <a:effectLst>
                  <a:outerShdw blurRad="38100" dist="38100" dir="2700000" algn="tl">
                    <a:srgbClr val="000000">
                      <a:alpha val="43137"/>
                    </a:srgbClr>
                  </a:outerShdw>
                </a:effectLst>
              </a:rPr>
              <a:t>kuna, a odnose se na godišnje programe kojima je obuhvaćeno:</a:t>
            </a:r>
          </a:p>
          <a:p>
            <a:pPr lvl="1" indent="-172800" algn="just">
              <a:buFont typeface="Wingdings" panose="05000000000000000000" pitchFamily="2" charset="2"/>
              <a:buChar char="ü"/>
            </a:pPr>
            <a:r>
              <a:rPr lang="hr-HR" sz="1200" dirty="0">
                <a:solidFill>
                  <a:srgbClr val="002060"/>
                </a:solidFill>
              </a:rPr>
              <a:t>Rashodi za tekuće i investicijsko održavanje nerazvrstanih cesta, održavanje nogostupa, košnja trave i korova uz prometnice, troškovi zimske službe, kameni materijal, </a:t>
            </a:r>
            <a:r>
              <a:rPr lang="hr-HR" sz="1200" dirty="0" smtClean="0">
                <a:solidFill>
                  <a:srgbClr val="002060"/>
                </a:solidFill>
              </a:rPr>
              <a:t>sanacija </a:t>
            </a:r>
            <a:r>
              <a:rPr lang="hr-HR" sz="1200" dirty="0">
                <a:solidFill>
                  <a:srgbClr val="002060"/>
                </a:solidFill>
              </a:rPr>
              <a:t>klizišta planirana su i iznosu od </a:t>
            </a:r>
            <a:r>
              <a:rPr lang="hr-HR" sz="1200" dirty="0" smtClean="0">
                <a:solidFill>
                  <a:srgbClr val="002060"/>
                </a:solidFill>
              </a:rPr>
              <a:t>1.475.200,00 </a:t>
            </a:r>
            <a:r>
              <a:rPr lang="hr-HR" sz="1200" dirty="0">
                <a:solidFill>
                  <a:srgbClr val="002060"/>
                </a:solidFill>
              </a:rPr>
              <a:t>kn,</a:t>
            </a:r>
          </a:p>
          <a:p>
            <a:pPr lvl="1" indent="-172800" algn="just">
              <a:buFont typeface="Wingdings" panose="05000000000000000000" pitchFamily="2" charset="2"/>
              <a:buChar char="ü"/>
            </a:pPr>
            <a:r>
              <a:rPr lang="pl-PL" sz="1200" dirty="0">
                <a:solidFill>
                  <a:srgbClr val="002060"/>
                </a:solidFill>
              </a:rPr>
              <a:t>Za održavanje i uređenje javnih površina na području općine predviđeno je </a:t>
            </a:r>
            <a:r>
              <a:rPr lang="pl-PL" sz="1200" dirty="0" smtClean="0">
                <a:solidFill>
                  <a:srgbClr val="002060"/>
                </a:solidFill>
              </a:rPr>
              <a:t>365.000,00 </a:t>
            </a:r>
            <a:r>
              <a:rPr lang="pl-PL" sz="1200" dirty="0">
                <a:solidFill>
                  <a:srgbClr val="002060"/>
                </a:solidFill>
              </a:rPr>
              <a:t>kn</a:t>
            </a:r>
            <a:r>
              <a:rPr lang="pl-PL" sz="1200" dirty="0" smtClean="0">
                <a:solidFill>
                  <a:srgbClr val="002060"/>
                </a:solidFill>
              </a:rPr>
              <a:t>, </a:t>
            </a:r>
            <a:endParaRPr lang="hr-HR" sz="1200" dirty="0" smtClean="0">
              <a:solidFill>
                <a:srgbClr val="002060"/>
              </a:solidFill>
            </a:endParaRPr>
          </a:p>
          <a:p>
            <a:pPr lvl="1" indent="-172800" algn="just">
              <a:buFont typeface="Wingdings" panose="05000000000000000000" pitchFamily="2" charset="2"/>
              <a:buChar char="ü"/>
            </a:pPr>
            <a:r>
              <a:rPr lang="hr-HR" sz="1200" dirty="0" smtClean="0">
                <a:solidFill>
                  <a:srgbClr val="002060"/>
                </a:solidFill>
              </a:rPr>
              <a:t>Za </a:t>
            </a:r>
            <a:r>
              <a:rPr lang="hr-HR" sz="1200" dirty="0">
                <a:solidFill>
                  <a:srgbClr val="002060"/>
                </a:solidFill>
              </a:rPr>
              <a:t>troškove utroška električne energije javne rasvjete, investicijsko i redovno održavanja javne rasvjete planirana su sredstva u iznosu od </a:t>
            </a:r>
            <a:r>
              <a:rPr lang="hr-HR" sz="1200" dirty="0" smtClean="0">
                <a:solidFill>
                  <a:srgbClr val="002060"/>
                </a:solidFill>
              </a:rPr>
              <a:t>315.000,00 </a:t>
            </a:r>
            <a:r>
              <a:rPr lang="hr-HR" sz="1200" dirty="0">
                <a:solidFill>
                  <a:srgbClr val="002060"/>
                </a:solidFill>
              </a:rPr>
              <a:t>kn,</a:t>
            </a:r>
          </a:p>
          <a:p>
            <a:pPr lvl="1" indent="-172800" algn="just">
              <a:buFont typeface="Wingdings" panose="05000000000000000000" pitchFamily="2" charset="2"/>
              <a:buChar char="ü"/>
            </a:pPr>
            <a:r>
              <a:rPr lang="hr-HR" sz="1200" dirty="0">
                <a:solidFill>
                  <a:srgbClr val="002060"/>
                </a:solidFill>
              </a:rPr>
              <a:t>Za sufinanciranje održavanja županijskih cesta planiran je iznos od </a:t>
            </a:r>
            <a:r>
              <a:rPr lang="hr-HR" sz="1200" dirty="0" smtClean="0">
                <a:solidFill>
                  <a:srgbClr val="002060"/>
                </a:solidFill>
              </a:rPr>
              <a:t>200.000,00 </a:t>
            </a:r>
            <a:r>
              <a:rPr lang="hr-HR" sz="1200" dirty="0">
                <a:solidFill>
                  <a:srgbClr val="002060"/>
                </a:solidFill>
              </a:rPr>
              <a:t>kn, </a:t>
            </a:r>
          </a:p>
          <a:p>
            <a:pPr lvl="1" indent="-172800" algn="just">
              <a:buFont typeface="Wingdings" panose="05000000000000000000" pitchFamily="2" charset="2"/>
              <a:buChar char="ü"/>
            </a:pPr>
            <a:r>
              <a:rPr lang="hr-HR" sz="1200" dirty="0" smtClean="0">
                <a:solidFill>
                  <a:srgbClr val="002060"/>
                </a:solidFill>
              </a:rPr>
              <a:t>Za </a:t>
            </a:r>
            <a:r>
              <a:rPr lang="hr-HR" sz="1200" dirty="0">
                <a:solidFill>
                  <a:srgbClr val="002060"/>
                </a:solidFill>
              </a:rPr>
              <a:t>provođenje deratizacije, troškove skloništa životinja te veterinarsko </a:t>
            </a:r>
            <a:r>
              <a:rPr lang="hr-HR" sz="1200" dirty="0" smtClean="0">
                <a:solidFill>
                  <a:srgbClr val="002060"/>
                </a:solidFill>
              </a:rPr>
              <a:t>- </a:t>
            </a:r>
            <a:r>
              <a:rPr lang="hr-HR" sz="1200" dirty="0">
                <a:solidFill>
                  <a:srgbClr val="002060"/>
                </a:solidFill>
              </a:rPr>
              <a:t>higijeničarsku službu  planirano je 115.000,00 </a:t>
            </a:r>
            <a:r>
              <a:rPr lang="hr-HR" sz="1200" dirty="0" smtClean="0">
                <a:solidFill>
                  <a:srgbClr val="002060"/>
                </a:solidFill>
              </a:rPr>
              <a:t>kn</a:t>
            </a:r>
          </a:p>
          <a:p>
            <a:pPr lvl="1" indent="-172800" algn="just">
              <a:buFont typeface="Wingdings" panose="05000000000000000000" pitchFamily="2" charset="2"/>
              <a:buChar char="ü"/>
            </a:pPr>
            <a:r>
              <a:rPr lang="hr-HR" sz="1200" dirty="0" smtClean="0">
                <a:solidFill>
                  <a:srgbClr val="002060"/>
                </a:solidFill>
              </a:rPr>
              <a:t>Za redovno i investicijsko održavanje groblja planira se iznos od 90.000,00 kn.</a:t>
            </a:r>
            <a:endParaRPr lang="hr-HR" sz="1200" dirty="0">
              <a:solidFill>
                <a:srgbClr val="002060"/>
              </a:solidFill>
            </a:endParaRPr>
          </a:p>
          <a:p>
            <a:pPr marL="457200" lvl="1" indent="0">
              <a:buNone/>
            </a:pPr>
            <a:endParaRPr lang="hr-HR" sz="2200" dirty="0"/>
          </a:p>
        </p:txBody>
      </p:sp>
    </p:spTree>
    <p:extLst>
      <p:ext uri="{BB962C8B-B14F-4D97-AF65-F5344CB8AC3E}">
        <p14:creationId xmlns:p14="http://schemas.microsoft.com/office/powerpoint/2010/main" val="2527153808"/>
      </p:ext>
    </p:extLst>
  </p:cSld>
  <p:clrMapOvr>
    <a:masterClrMapping/>
  </p:clrMapOvr>
  <mc:AlternateContent xmlns:mc="http://schemas.openxmlformats.org/markup-compatibility/2006" xmlns:p14="http://schemas.microsoft.com/office/powerpoint/2010/main">
    <mc:Choice Requires="p14">
      <p:transition spd="slow" p14:dur="1300" advClick="0" advTm="15000">
        <p14:ripple/>
      </p:transition>
    </mc:Choice>
    <mc:Fallback xmlns="">
      <p:transition spd="slow" advClick="0" advTm="15000">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teksta 2"/>
          <p:cNvSpPr>
            <a:spLocks noGrp="1"/>
          </p:cNvSpPr>
          <p:nvPr>
            <p:ph type="body" idx="1"/>
          </p:nvPr>
        </p:nvSpPr>
        <p:spPr>
          <a:xfrm>
            <a:off x="735453" y="617077"/>
            <a:ext cx="10780424" cy="6107876"/>
          </a:xfrm>
        </p:spPr>
        <p:txBody>
          <a:bodyPr>
            <a:normAutofit/>
          </a:bodyPr>
          <a:lstStyle/>
          <a:p>
            <a:pPr marL="361950" lvl="2" indent="-361950" algn="just">
              <a:spcBef>
                <a:spcPts val="288"/>
              </a:spcBef>
              <a:buClr>
                <a:prstClr val="white"/>
              </a:buClr>
              <a:buFont typeface="Wingdings" panose="05000000000000000000" pitchFamily="2" charset="2"/>
              <a:buChar char="Ø"/>
            </a:pPr>
            <a:r>
              <a:rPr lang="hr-HR" sz="1400" cap="all" dirty="0">
                <a:ln w="3175" cmpd="sng">
                  <a:noFill/>
                </a:ln>
                <a:solidFill>
                  <a:srgbClr val="146194">
                    <a:lumMod val="50000"/>
                  </a:srgbClr>
                </a:solidFill>
                <a:effectLst>
                  <a:outerShdw blurRad="38100" dist="38100" dir="2700000" algn="tl">
                    <a:srgbClr val="000000">
                      <a:alpha val="43137"/>
                    </a:srgbClr>
                  </a:outerShdw>
                </a:effectLst>
              </a:rPr>
              <a:t>PROGRAM 1004 IZGRADNJA KOMUNALNE INFRASTRUKTURE I GRAĐEVINSKIH OBJEKATA </a:t>
            </a:r>
            <a:r>
              <a:rPr lang="hr-HR" sz="1400" dirty="0">
                <a:solidFill>
                  <a:srgbClr val="146194">
                    <a:lumMod val="75000"/>
                  </a:srgbClr>
                </a:solidFill>
                <a:effectLst>
                  <a:outerShdw blurRad="38100" dist="38100" dir="2700000" algn="tl">
                    <a:srgbClr val="000000">
                      <a:alpha val="43137"/>
                    </a:srgbClr>
                  </a:outerShdw>
                </a:effectLst>
              </a:rPr>
              <a:t>ukupno planirana sredstva za </a:t>
            </a:r>
            <a:r>
              <a:rPr lang="hr-HR" sz="1400" dirty="0" smtClean="0">
                <a:solidFill>
                  <a:srgbClr val="146194">
                    <a:lumMod val="75000"/>
                  </a:srgbClr>
                </a:solidFill>
                <a:effectLst>
                  <a:outerShdw blurRad="38100" dist="38100" dir="2700000" algn="tl">
                    <a:srgbClr val="000000">
                      <a:alpha val="43137"/>
                    </a:srgbClr>
                  </a:outerShdw>
                </a:effectLst>
              </a:rPr>
              <a:t>2022. </a:t>
            </a:r>
            <a:r>
              <a:rPr lang="hr-HR" sz="1400" dirty="0">
                <a:solidFill>
                  <a:srgbClr val="146194">
                    <a:lumMod val="75000"/>
                  </a:srgbClr>
                </a:solidFill>
                <a:effectLst>
                  <a:outerShdw blurRad="38100" dist="38100" dir="2700000" algn="tl">
                    <a:srgbClr val="000000">
                      <a:alpha val="43137"/>
                    </a:srgbClr>
                  </a:outerShdw>
                </a:effectLst>
              </a:rPr>
              <a:t>godinu iznose </a:t>
            </a:r>
            <a:r>
              <a:rPr lang="hr-HR" sz="1400" dirty="0" smtClean="0">
                <a:solidFill>
                  <a:srgbClr val="146194">
                    <a:lumMod val="75000"/>
                  </a:srgbClr>
                </a:solidFill>
                <a:effectLst>
                  <a:outerShdw blurRad="38100" dist="38100" dir="2700000" algn="tl">
                    <a:srgbClr val="000000">
                      <a:alpha val="43137"/>
                    </a:srgbClr>
                  </a:outerShdw>
                </a:effectLst>
              </a:rPr>
              <a:t>5.465.920,00 </a:t>
            </a:r>
            <a:r>
              <a:rPr lang="hr-HR" sz="1400" dirty="0">
                <a:solidFill>
                  <a:srgbClr val="146194">
                    <a:lumMod val="75000"/>
                  </a:srgbClr>
                </a:solidFill>
                <a:effectLst>
                  <a:outerShdw blurRad="38100" dist="38100" dir="2700000" algn="tl">
                    <a:srgbClr val="000000">
                      <a:alpha val="43137"/>
                    </a:srgbClr>
                  </a:outerShdw>
                </a:effectLst>
              </a:rPr>
              <a:t>kuna, a odnose se na tekuće aktivnosti  i kapitalne projekte</a:t>
            </a:r>
            <a:r>
              <a:rPr lang="hr-HR" sz="1400" dirty="0" smtClean="0">
                <a:solidFill>
                  <a:srgbClr val="146194">
                    <a:lumMod val="75000"/>
                  </a:srgbClr>
                </a:solidFill>
                <a:effectLst>
                  <a:outerShdw blurRad="38100" dist="38100" dir="2700000" algn="tl">
                    <a:srgbClr val="000000">
                      <a:alpha val="43137"/>
                    </a:srgbClr>
                  </a:outerShdw>
                </a:effectLst>
              </a:rPr>
              <a:t>:</a:t>
            </a:r>
            <a:endParaRPr lang="hr-HR" sz="1400" dirty="0">
              <a:solidFill>
                <a:srgbClr val="146194">
                  <a:lumMod val="75000"/>
                </a:srgbClr>
              </a:solidFill>
              <a:effectLst>
                <a:outerShdw blurRad="38100" dist="38100" dir="2700000" algn="tl">
                  <a:srgbClr val="000000">
                    <a:alpha val="43137"/>
                  </a:srgbClr>
                </a:outerShdw>
              </a:effectLst>
            </a:endParaRPr>
          </a:p>
          <a:p>
            <a:pPr marL="741600" lvl="2" indent="-171450" algn="just">
              <a:spcBef>
                <a:spcPts val="288"/>
              </a:spcBef>
              <a:buClr>
                <a:prstClr val="white"/>
              </a:buClr>
              <a:buFont typeface="Wingdings" panose="05000000000000000000" pitchFamily="2" charset="2"/>
              <a:buChar char="ü"/>
            </a:pPr>
            <a:r>
              <a:rPr lang="pl-PL" sz="1200" dirty="0" smtClean="0">
                <a:solidFill>
                  <a:srgbClr val="002060"/>
                </a:solidFill>
              </a:rPr>
              <a:t>Rashodi </a:t>
            </a:r>
            <a:r>
              <a:rPr lang="pl-PL" sz="1200" dirty="0">
                <a:solidFill>
                  <a:srgbClr val="002060"/>
                </a:solidFill>
              </a:rPr>
              <a:t>za tekuće održavanje objekata planirani su u iznosu od </a:t>
            </a:r>
            <a:r>
              <a:rPr lang="pl-PL" sz="1200" dirty="0" smtClean="0">
                <a:solidFill>
                  <a:srgbClr val="002060"/>
                </a:solidFill>
              </a:rPr>
              <a:t>95.000,00 </a:t>
            </a:r>
            <a:r>
              <a:rPr lang="pl-PL" sz="1200" dirty="0">
                <a:solidFill>
                  <a:srgbClr val="002060"/>
                </a:solidFill>
              </a:rPr>
              <a:t>kn,</a:t>
            </a:r>
            <a:endParaRPr lang="hr-HR" sz="1200" dirty="0">
              <a:solidFill>
                <a:srgbClr val="002060"/>
              </a:solidFill>
            </a:endParaRPr>
          </a:p>
          <a:p>
            <a:pPr marL="741600" lvl="2" indent="-171450" algn="just">
              <a:spcBef>
                <a:spcPts val="288"/>
              </a:spcBef>
              <a:buClr>
                <a:prstClr val="white"/>
              </a:buClr>
              <a:buFont typeface="Wingdings" panose="05000000000000000000" pitchFamily="2" charset="2"/>
              <a:buChar char="ü"/>
            </a:pPr>
            <a:r>
              <a:rPr lang="hr-HR" sz="1200" dirty="0">
                <a:solidFill>
                  <a:srgbClr val="002060"/>
                </a:solidFill>
              </a:rPr>
              <a:t>Izdaci za otplatu glavnice</a:t>
            </a:r>
            <a:r>
              <a:rPr lang="pl-PL" sz="1200" dirty="0">
                <a:solidFill>
                  <a:srgbClr val="002060"/>
                </a:solidFill>
              </a:rPr>
              <a:t> i kamata po </a:t>
            </a:r>
            <a:r>
              <a:rPr lang="pl-PL" sz="1200" dirty="0" smtClean="0">
                <a:solidFill>
                  <a:srgbClr val="002060"/>
                </a:solidFill>
              </a:rPr>
              <a:t>kreditima planirani </a:t>
            </a:r>
            <a:r>
              <a:rPr lang="pl-PL" sz="1200" dirty="0">
                <a:solidFill>
                  <a:srgbClr val="002060"/>
                </a:solidFill>
              </a:rPr>
              <a:t>su u iznosu od </a:t>
            </a:r>
            <a:r>
              <a:rPr lang="pl-PL" sz="1200" dirty="0" smtClean="0">
                <a:solidFill>
                  <a:srgbClr val="002060"/>
                </a:solidFill>
              </a:rPr>
              <a:t>336.670,00 kn,</a:t>
            </a:r>
            <a:endParaRPr lang="pl-PL" sz="1200" dirty="0">
              <a:solidFill>
                <a:srgbClr val="002060"/>
              </a:solidFill>
            </a:endParaRPr>
          </a:p>
          <a:p>
            <a:pPr marL="741600" lvl="2" indent="-171450" algn="just">
              <a:spcBef>
                <a:spcPts val="288"/>
              </a:spcBef>
              <a:buClr>
                <a:prstClr val="white"/>
              </a:buClr>
              <a:buFont typeface="Wingdings" panose="05000000000000000000" pitchFamily="2" charset="2"/>
              <a:buChar char="ü"/>
            </a:pPr>
            <a:r>
              <a:rPr lang="pl-PL" sz="1200" dirty="0" smtClean="0">
                <a:solidFill>
                  <a:srgbClr val="002060"/>
                </a:solidFill>
              </a:rPr>
              <a:t>Održavnje </a:t>
            </a:r>
            <a:r>
              <a:rPr lang="pl-PL" sz="1200" dirty="0">
                <a:solidFill>
                  <a:srgbClr val="002060"/>
                </a:solidFill>
              </a:rPr>
              <a:t>objekta  Škole Taborsko planirana su sredstva u iznosu od </a:t>
            </a:r>
            <a:r>
              <a:rPr lang="pl-PL" sz="1200" dirty="0" smtClean="0">
                <a:solidFill>
                  <a:srgbClr val="002060"/>
                </a:solidFill>
              </a:rPr>
              <a:t>20.000,00 </a:t>
            </a:r>
            <a:r>
              <a:rPr lang="pl-PL" sz="1200" dirty="0">
                <a:solidFill>
                  <a:srgbClr val="002060"/>
                </a:solidFill>
              </a:rPr>
              <a:t>kn</a:t>
            </a:r>
            <a:r>
              <a:rPr lang="pl-PL" sz="1200" dirty="0" smtClean="0">
                <a:solidFill>
                  <a:srgbClr val="002060"/>
                </a:solidFill>
              </a:rPr>
              <a:t>,</a:t>
            </a:r>
          </a:p>
          <a:p>
            <a:pPr marL="741600" lvl="2" indent="-171450" algn="just">
              <a:spcBef>
                <a:spcPts val="288"/>
              </a:spcBef>
              <a:buClr>
                <a:prstClr val="white"/>
              </a:buClr>
              <a:buFont typeface="Wingdings" panose="05000000000000000000" pitchFamily="2" charset="2"/>
              <a:buChar char="ü"/>
            </a:pPr>
            <a:r>
              <a:rPr lang="pl-PL" sz="1200" dirty="0">
                <a:solidFill>
                  <a:srgbClr val="002060"/>
                </a:solidFill>
              </a:rPr>
              <a:t>Za izgradnju nogostupa planira se  iznos od  </a:t>
            </a:r>
            <a:r>
              <a:rPr lang="pl-PL" sz="1200" dirty="0" smtClean="0">
                <a:solidFill>
                  <a:srgbClr val="002060"/>
                </a:solidFill>
              </a:rPr>
              <a:t>500.000,00 </a:t>
            </a:r>
            <a:r>
              <a:rPr lang="pl-PL" sz="1200" dirty="0">
                <a:solidFill>
                  <a:srgbClr val="002060"/>
                </a:solidFill>
              </a:rPr>
              <a:t>kn</a:t>
            </a:r>
            <a:r>
              <a:rPr lang="pl-PL" sz="1200" dirty="0" smtClean="0">
                <a:solidFill>
                  <a:srgbClr val="002060"/>
                </a:solidFill>
              </a:rPr>
              <a:t>,</a:t>
            </a:r>
            <a:endParaRPr lang="pl-PL" sz="1200" dirty="0">
              <a:solidFill>
                <a:srgbClr val="002060"/>
              </a:solidFill>
            </a:endParaRPr>
          </a:p>
          <a:p>
            <a:pPr marL="741600" lvl="1" indent="-172800">
              <a:lnSpc>
                <a:spcPct val="108000"/>
              </a:lnSpc>
              <a:spcBef>
                <a:spcPts val="288"/>
              </a:spcBef>
              <a:buClr>
                <a:prstClr val="white"/>
              </a:buClr>
              <a:buFont typeface="Wingdings" panose="05000000000000000000" pitchFamily="2" charset="2"/>
              <a:buChar char="ü"/>
            </a:pPr>
            <a:r>
              <a:rPr lang="pl-PL" sz="1200" dirty="0" smtClean="0">
                <a:solidFill>
                  <a:srgbClr val="002060"/>
                </a:solidFill>
              </a:rPr>
              <a:t>Za </a:t>
            </a:r>
            <a:r>
              <a:rPr lang="pl-PL" sz="1200" dirty="0">
                <a:solidFill>
                  <a:srgbClr val="002060"/>
                </a:solidFill>
              </a:rPr>
              <a:t>sufinanciranje </a:t>
            </a:r>
            <a:r>
              <a:rPr lang="pl-PL" sz="1200" dirty="0" smtClean="0">
                <a:solidFill>
                  <a:srgbClr val="002060"/>
                </a:solidFill>
              </a:rPr>
              <a:t>izgradnje vodoopskrbnog sustava planirano </a:t>
            </a:r>
            <a:r>
              <a:rPr lang="pl-PL" sz="1200" dirty="0">
                <a:solidFill>
                  <a:srgbClr val="002060"/>
                </a:solidFill>
              </a:rPr>
              <a:t>je </a:t>
            </a:r>
            <a:r>
              <a:rPr lang="pl-PL" sz="1200" dirty="0" smtClean="0">
                <a:solidFill>
                  <a:srgbClr val="002060"/>
                </a:solidFill>
              </a:rPr>
              <a:t>50.000,00 </a:t>
            </a:r>
            <a:r>
              <a:rPr lang="pl-PL" sz="1200" dirty="0">
                <a:solidFill>
                  <a:srgbClr val="002060"/>
                </a:solidFill>
              </a:rPr>
              <a:t>kn, </a:t>
            </a:r>
          </a:p>
          <a:p>
            <a:pPr marL="741600" lvl="1" indent="-172800">
              <a:lnSpc>
                <a:spcPct val="108000"/>
              </a:lnSpc>
              <a:spcBef>
                <a:spcPts val="288"/>
              </a:spcBef>
              <a:buClr>
                <a:prstClr val="white"/>
              </a:buClr>
              <a:buFont typeface="Wingdings" panose="05000000000000000000" pitchFamily="2" charset="2"/>
              <a:buChar char="ü"/>
            </a:pPr>
            <a:r>
              <a:rPr lang="pl-PL" sz="1200" dirty="0">
                <a:solidFill>
                  <a:srgbClr val="002060"/>
                </a:solidFill>
              </a:rPr>
              <a:t>Za  sufinanciranje izgradnje fekalne odvodnje </a:t>
            </a:r>
            <a:r>
              <a:rPr lang="pl-PL" sz="1200" dirty="0" smtClean="0">
                <a:solidFill>
                  <a:srgbClr val="002060"/>
                </a:solidFill>
              </a:rPr>
              <a:t>i </a:t>
            </a:r>
            <a:r>
              <a:rPr lang="pl-PL" sz="1200" dirty="0" smtClean="0">
                <a:solidFill>
                  <a:srgbClr val="002060"/>
                </a:solidFill>
              </a:rPr>
              <a:t>izrade </a:t>
            </a:r>
            <a:r>
              <a:rPr lang="pl-PL" sz="1200" dirty="0" smtClean="0">
                <a:solidFill>
                  <a:srgbClr val="002060"/>
                </a:solidFill>
              </a:rPr>
              <a:t>projektne dokumentacije planirana </a:t>
            </a:r>
            <a:r>
              <a:rPr lang="pl-PL" sz="1200" dirty="0">
                <a:solidFill>
                  <a:srgbClr val="002060"/>
                </a:solidFill>
              </a:rPr>
              <a:t>su sredstva u iznosu od  </a:t>
            </a:r>
            <a:r>
              <a:rPr lang="pl-PL" sz="1200" dirty="0" smtClean="0">
                <a:solidFill>
                  <a:srgbClr val="002060"/>
                </a:solidFill>
              </a:rPr>
              <a:t>450.000,00 </a:t>
            </a:r>
            <a:r>
              <a:rPr lang="pl-PL" sz="1200" dirty="0">
                <a:solidFill>
                  <a:srgbClr val="002060"/>
                </a:solidFill>
              </a:rPr>
              <a:t>kn,</a:t>
            </a:r>
            <a:endParaRPr lang="hr-HR" sz="1200" dirty="0">
              <a:solidFill>
                <a:srgbClr val="002060"/>
              </a:solidFill>
            </a:endParaRPr>
          </a:p>
          <a:p>
            <a:pPr marL="741600" lvl="1" indent="-172800">
              <a:lnSpc>
                <a:spcPct val="108000"/>
              </a:lnSpc>
              <a:spcBef>
                <a:spcPts val="288"/>
              </a:spcBef>
              <a:buClr>
                <a:prstClr val="white"/>
              </a:buClr>
              <a:buFont typeface="Wingdings" panose="05000000000000000000" pitchFamily="2" charset="2"/>
              <a:buChar char="ü"/>
            </a:pPr>
            <a:r>
              <a:rPr lang="hr-HR" sz="1200" dirty="0">
                <a:solidFill>
                  <a:srgbClr val="002060"/>
                </a:solidFill>
              </a:rPr>
              <a:t>Za rekonstrukciju i proširenje javne rasvjete planiran je iznos od </a:t>
            </a:r>
            <a:r>
              <a:rPr lang="hr-HR" sz="1200" dirty="0" smtClean="0">
                <a:solidFill>
                  <a:srgbClr val="002060"/>
                </a:solidFill>
              </a:rPr>
              <a:t>130.000,00 </a:t>
            </a:r>
            <a:r>
              <a:rPr lang="hr-HR" sz="1200" dirty="0">
                <a:solidFill>
                  <a:srgbClr val="002060"/>
                </a:solidFill>
              </a:rPr>
              <a:t>kn,</a:t>
            </a:r>
          </a:p>
          <a:p>
            <a:pPr marL="741600" lvl="1" indent="-172800">
              <a:lnSpc>
                <a:spcPct val="108000"/>
              </a:lnSpc>
              <a:spcBef>
                <a:spcPts val="288"/>
              </a:spcBef>
              <a:buClr>
                <a:prstClr val="white"/>
              </a:buClr>
              <a:buFont typeface="Wingdings" panose="05000000000000000000" pitchFamily="2" charset="2"/>
              <a:buChar char="ü"/>
            </a:pPr>
            <a:r>
              <a:rPr lang="hr-HR" sz="1200" dirty="0" smtClean="0">
                <a:solidFill>
                  <a:srgbClr val="002060"/>
                </a:solidFill>
              </a:rPr>
              <a:t>Za završetak gradnje </a:t>
            </a:r>
            <a:r>
              <a:rPr lang="hr-HR" sz="1200" dirty="0">
                <a:solidFill>
                  <a:srgbClr val="002060"/>
                </a:solidFill>
              </a:rPr>
              <a:t>pomoćnog objekta uz nogometno igralište NK Straže u </a:t>
            </a:r>
            <a:r>
              <a:rPr lang="hr-HR" sz="1200" dirty="0" err="1">
                <a:solidFill>
                  <a:srgbClr val="002060"/>
                </a:solidFill>
              </a:rPr>
              <a:t>Lastinama</a:t>
            </a:r>
            <a:r>
              <a:rPr lang="hr-HR" sz="1200" dirty="0">
                <a:solidFill>
                  <a:srgbClr val="002060"/>
                </a:solidFill>
              </a:rPr>
              <a:t> predviđena je iznosom od </a:t>
            </a:r>
            <a:r>
              <a:rPr lang="hr-HR" sz="1200" dirty="0" smtClean="0">
                <a:solidFill>
                  <a:srgbClr val="002060"/>
                </a:solidFill>
              </a:rPr>
              <a:t>2.620.000,00 kn,</a:t>
            </a:r>
          </a:p>
          <a:p>
            <a:pPr marL="741600" lvl="1" indent="-172800">
              <a:lnSpc>
                <a:spcPct val="108000"/>
              </a:lnSpc>
              <a:spcBef>
                <a:spcPts val="288"/>
              </a:spcBef>
              <a:buClr>
                <a:prstClr val="white"/>
              </a:buClr>
              <a:buFont typeface="Wingdings" panose="05000000000000000000" pitchFamily="2" charset="2"/>
              <a:buChar char="ü"/>
            </a:pPr>
            <a:r>
              <a:rPr lang="pl-PL" sz="1200" dirty="0">
                <a:solidFill>
                  <a:srgbClr val="002060"/>
                </a:solidFill>
              </a:rPr>
              <a:t>Prema Programu asfaltiranja planiran je iznos od </a:t>
            </a:r>
            <a:r>
              <a:rPr lang="pl-PL" sz="1200" dirty="0" smtClean="0">
                <a:solidFill>
                  <a:srgbClr val="002060"/>
                </a:solidFill>
              </a:rPr>
              <a:t>200.000,00 </a:t>
            </a:r>
            <a:r>
              <a:rPr lang="pl-PL" sz="1200" dirty="0">
                <a:solidFill>
                  <a:srgbClr val="002060"/>
                </a:solidFill>
              </a:rPr>
              <a:t>kn</a:t>
            </a:r>
            <a:r>
              <a:rPr lang="pl-PL" sz="1200" dirty="0" smtClean="0">
                <a:solidFill>
                  <a:srgbClr val="002060"/>
                </a:solidFill>
              </a:rPr>
              <a:t>,</a:t>
            </a:r>
            <a:endParaRPr lang="hr-HR" sz="1200" dirty="0">
              <a:solidFill>
                <a:srgbClr val="002060"/>
              </a:solidFill>
            </a:endParaRPr>
          </a:p>
          <a:p>
            <a:pPr marL="741600" lvl="1" indent="-172800">
              <a:lnSpc>
                <a:spcPct val="108000"/>
              </a:lnSpc>
              <a:spcBef>
                <a:spcPts val="288"/>
              </a:spcBef>
              <a:buClr>
                <a:prstClr val="white"/>
              </a:buClr>
              <a:buFont typeface="Wingdings" panose="05000000000000000000" pitchFamily="2" charset="2"/>
              <a:buChar char="ü"/>
            </a:pPr>
            <a:r>
              <a:rPr lang="hr-HR" sz="1200" dirty="0">
                <a:solidFill>
                  <a:srgbClr val="002060"/>
                </a:solidFill>
              </a:rPr>
              <a:t>Za rekonstrukciju kinodvorane i uređenje platoa ispred iste </a:t>
            </a:r>
            <a:r>
              <a:rPr lang="hr-HR" sz="1200" dirty="0" smtClean="0">
                <a:solidFill>
                  <a:srgbClr val="002060"/>
                </a:solidFill>
              </a:rPr>
              <a:t>planira </a:t>
            </a:r>
            <a:r>
              <a:rPr lang="hr-HR" sz="1200" dirty="0">
                <a:solidFill>
                  <a:srgbClr val="002060"/>
                </a:solidFill>
              </a:rPr>
              <a:t>se iznos od </a:t>
            </a:r>
            <a:r>
              <a:rPr lang="hr-HR" sz="1200" dirty="0" smtClean="0">
                <a:solidFill>
                  <a:srgbClr val="002060"/>
                </a:solidFill>
              </a:rPr>
              <a:t>200.000,00 </a:t>
            </a:r>
            <a:r>
              <a:rPr lang="hr-HR" sz="1200" dirty="0">
                <a:solidFill>
                  <a:srgbClr val="002060"/>
                </a:solidFill>
              </a:rPr>
              <a:t>kn za izradu projektne dokumentacije,</a:t>
            </a:r>
          </a:p>
          <a:p>
            <a:pPr marL="741600" lvl="1" indent="-172800">
              <a:lnSpc>
                <a:spcPct val="108000"/>
              </a:lnSpc>
              <a:spcBef>
                <a:spcPts val="288"/>
              </a:spcBef>
              <a:buClr>
                <a:prstClr val="white"/>
              </a:buClr>
              <a:buFont typeface="Wingdings" panose="05000000000000000000" pitchFamily="2" charset="2"/>
              <a:buChar char="ü"/>
            </a:pPr>
            <a:r>
              <a:rPr lang="hr-HR" sz="1200" dirty="0" smtClean="0">
                <a:solidFill>
                  <a:srgbClr val="002060"/>
                </a:solidFill>
              </a:rPr>
              <a:t>Početak </a:t>
            </a:r>
            <a:r>
              <a:rPr lang="hr-HR" sz="1200" dirty="0">
                <a:solidFill>
                  <a:srgbClr val="002060"/>
                </a:solidFill>
              </a:rPr>
              <a:t>rješavanja prometnog rješenja Donjeg Huma (parkiralište, javna rasvjeta) planiran je iznosom od </a:t>
            </a:r>
            <a:r>
              <a:rPr lang="hr-HR" sz="1200" dirty="0" smtClean="0">
                <a:solidFill>
                  <a:srgbClr val="002060"/>
                </a:solidFill>
              </a:rPr>
              <a:t>614.250,00 </a:t>
            </a:r>
            <a:r>
              <a:rPr lang="hr-HR" sz="1200" dirty="0">
                <a:solidFill>
                  <a:srgbClr val="002060"/>
                </a:solidFill>
              </a:rPr>
              <a:t>kn,</a:t>
            </a:r>
          </a:p>
          <a:p>
            <a:pPr marL="741600" lvl="1" indent="-172800">
              <a:lnSpc>
                <a:spcPct val="108000"/>
              </a:lnSpc>
              <a:spcBef>
                <a:spcPts val="288"/>
              </a:spcBef>
              <a:buClr>
                <a:prstClr val="white"/>
              </a:buClr>
              <a:buFont typeface="Wingdings" panose="05000000000000000000" pitchFamily="2" charset="2"/>
              <a:buChar char="ü"/>
            </a:pPr>
            <a:r>
              <a:rPr lang="pl-PL" sz="1200" dirty="0" smtClean="0">
                <a:solidFill>
                  <a:srgbClr val="002060"/>
                </a:solidFill>
              </a:rPr>
              <a:t>Prometno rješenje cestovne infrastrukture planira se 250.000,00 kn za troškove projektne dokumentacije.</a:t>
            </a:r>
            <a:endParaRPr lang="pl-PL" sz="1200" dirty="0">
              <a:solidFill>
                <a:srgbClr val="002060"/>
              </a:solidFill>
            </a:endParaRPr>
          </a:p>
          <a:p>
            <a:pPr marL="568800" lvl="1">
              <a:lnSpc>
                <a:spcPct val="108000"/>
              </a:lnSpc>
              <a:spcBef>
                <a:spcPts val="288"/>
              </a:spcBef>
              <a:buClr>
                <a:prstClr val="white"/>
              </a:buClr>
            </a:pPr>
            <a:endParaRPr lang="hr-HR" sz="1100" dirty="0">
              <a:solidFill>
                <a:srgbClr val="002060"/>
              </a:solidFill>
            </a:endParaRPr>
          </a:p>
          <a:p>
            <a:pPr marL="570150" lvl="2" algn="just">
              <a:spcBef>
                <a:spcPts val="288"/>
              </a:spcBef>
              <a:buClr>
                <a:prstClr val="white"/>
              </a:buClr>
            </a:pPr>
            <a:endParaRPr lang="pl-PL" sz="1200" dirty="0">
              <a:solidFill>
                <a:srgbClr val="002060"/>
              </a:solidFill>
            </a:endParaRPr>
          </a:p>
          <a:p>
            <a:endParaRPr lang="hr-HR" dirty="0"/>
          </a:p>
        </p:txBody>
      </p:sp>
    </p:spTree>
    <p:extLst>
      <p:ext uri="{BB962C8B-B14F-4D97-AF65-F5344CB8AC3E}">
        <p14:creationId xmlns:p14="http://schemas.microsoft.com/office/powerpoint/2010/main" val="3664265267"/>
      </p:ext>
    </p:extLst>
  </p:cSld>
  <p:clrMapOvr>
    <a:masterClrMapping/>
  </p:clrMapOvr>
  <mc:AlternateContent xmlns:mc="http://schemas.openxmlformats.org/markup-compatibility/2006" xmlns:p14="http://schemas.microsoft.com/office/powerpoint/2010/main">
    <mc:Choice Requires="p14">
      <p:transition spd="slow" p14:dur="1300" advClick="0" advTm="20000">
        <p14:ripple/>
      </p:transition>
    </mc:Choice>
    <mc:Fallback xmlns="">
      <p:transition spd="slow" advClick="0" advTm="20000">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teksta 2"/>
          <p:cNvSpPr>
            <a:spLocks noGrp="1"/>
          </p:cNvSpPr>
          <p:nvPr>
            <p:ph type="body" idx="1"/>
          </p:nvPr>
        </p:nvSpPr>
        <p:spPr>
          <a:xfrm>
            <a:off x="684212" y="540327"/>
            <a:ext cx="10496406" cy="5943600"/>
          </a:xfrm>
        </p:spPr>
        <p:txBody>
          <a:bodyPr>
            <a:normAutofit/>
          </a:bodyPr>
          <a:lstStyle/>
          <a:p>
            <a:pPr marL="361950" lvl="1" indent="-361950" algn="just">
              <a:buFont typeface="Wingdings" panose="05000000000000000000" pitchFamily="2" charset="2"/>
              <a:buChar char="Ø"/>
            </a:pPr>
            <a:r>
              <a:rPr lang="pl-PL" sz="1400" dirty="0">
                <a:solidFill>
                  <a:schemeClr val="bg2">
                    <a:lumMod val="50000"/>
                  </a:schemeClr>
                </a:solidFill>
                <a:effectLst>
                  <a:outerShdw blurRad="38100" dist="38100" dir="2700000" algn="tl">
                    <a:srgbClr val="000000">
                      <a:alpha val="43137"/>
                    </a:srgbClr>
                  </a:outerShdw>
                </a:effectLst>
              </a:rPr>
              <a:t>PROGRAM 1005 SUFINANCIRANJE PREDŠKOLSKOG ODGOJA I OSNOVNO ŠKOLSTVO ukupno planirana sredstva za navedeni program iznose </a:t>
            </a:r>
            <a:r>
              <a:rPr lang="pl-PL" sz="1400" dirty="0" smtClean="0">
                <a:solidFill>
                  <a:schemeClr val="bg2">
                    <a:lumMod val="50000"/>
                  </a:schemeClr>
                </a:solidFill>
                <a:effectLst>
                  <a:outerShdw blurRad="38100" dist="38100" dir="2700000" algn="tl">
                    <a:srgbClr val="000000">
                      <a:alpha val="43137"/>
                    </a:srgbClr>
                  </a:outerShdw>
                </a:effectLst>
              </a:rPr>
              <a:t>815.000,00 </a:t>
            </a:r>
            <a:r>
              <a:rPr lang="pl-PL" sz="1400" dirty="0">
                <a:solidFill>
                  <a:schemeClr val="bg2">
                    <a:lumMod val="50000"/>
                  </a:schemeClr>
                </a:solidFill>
                <a:effectLst>
                  <a:outerShdw blurRad="38100" dist="38100" dir="2700000" algn="tl">
                    <a:srgbClr val="000000">
                      <a:alpha val="43137"/>
                    </a:srgbClr>
                  </a:outerShdw>
                </a:effectLst>
              </a:rPr>
              <a:t>kuna, </a:t>
            </a:r>
          </a:p>
          <a:p>
            <a:pPr marL="741600" lvl="2" indent="-171450" algn="just">
              <a:buFont typeface="Wingdings" panose="05000000000000000000" pitchFamily="2" charset="2"/>
              <a:buChar char="ü"/>
            </a:pPr>
            <a:r>
              <a:rPr lang="pl-PL" sz="1300" dirty="0">
                <a:solidFill>
                  <a:srgbClr val="002060"/>
                </a:solidFill>
              </a:rPr>
              <a:t>Planira se iznos od </a:t>
            </a:r>
            <a:r>
              <a:rPr lang="pl-PL" sz="1300" dirty="0" smtClean="0">
                <a:solidFill>
                  <a:srgbClr val="002060"/>
                </a:solidFill>
              </a:rPr>
              <a:t>350.000,00  </a:t>
            </a:r>
            <a:r>
              <a:rPr lang="pl-PL" sz="1300" dirty="0">
                <a:solidFill>
                  <a:srgbClr val="002060"/>
                </a:solidFill>
              </a:rPr>
              <a:t>kn  za sufinanciranje</a:t>
            </a:r>
            <a:r>
              <a:rPr lang="pl-PL" sz="1300" dirty="0" smtClean="0">
                <a:solidFill>
                  <a:srgbClr val="002060"/>
                </a:solidFill>
              </a:rPr>
              <a:t>:</a:t>
            </a:r>
            <a:endParaRPr lang="pl-PL" sz="1300" dirty="0">
              <a:solidFill>
                <a:srgbClr val="002060"/>
              </a:solidFill>
            </a:endParaRPr>
          </a:p>
          <a:p>
            <a:pPr marL="719138" lvl="2" indent="3175" algn="just"/>
            <a:r>
              <a:rPr lang="pl-PL" sz="1300" dirty="0" smtClean="0">
                <a:solidFill>
                  <a:srgbClr val="002060"/>
                </a:solidFill>
              </a:rPr>
              <a:t>     </a:t>
            </a:r>
            <a:r>
              <a:rPr lang="pl-PL" sz="1300" dirty="0">
                <a:solidFill>
                  <a:srgbClr val="002060"/>
                </a:solidFill>
              </a:rPr>
              <a:t>- o</a:t>
            </a:r>
            <a:r>
              <a:rPr lang="pl-PL" sz="1200" dirty="0">
                <a:solidFill>
                  <a:srgbClr val="002060"/>
                </a:solidFill>
              </a:rPr>
              <a:t>državanja Osnovne škole i njezinih Područnih škola, </a:t>
            </a:r>
            <a:endParaRPr lang="pl-PL" sz="1200" dirty="0" smtClean="0">
              <a:solidFill>
                <a:srgbClr val="002060"/>
              </a:solidFill>
            </a:endParaRPr>
          </a:p>
          <a:p>
            <a:pPr marL="719138" lvl="2" indent="3175" algn="just"/>
            <a:r>
              <a:rPr lang="pl-PL" sz="1200" dirty="0">
                <a:solidFill>
                  <a:srgbClr val="002060"/>
                </a:solidFill>
              </a:rPr>
              <a:t>	</a:t>
            </a:r>
            <a:r>
              <a:rPr lang="pl-PL" sz="1200" dirty="0" smtClean="0">
                <a:solidFill>
                  <a:srgbClr val="002060"/>
                </a:solidFill>
              </a:rPr>
              <a:t>-  održavanje igrališta uz PŠ Druškovec</a:t>
            </a:r>
            <a:endParaRPr lang="pl-PL" sz="1200" dirty="0">
              <a:solidFill>
                <a:srgbClr val="002060"/>
              </a:solidFill>
            </a:endParaRPr>
          </a:p>
          <a:p>
            <a:pPr marL="719138" lvl="2" indent="3175" algn="just"/>
            <a:r>
              <a:rPr lang="pl-PL" sz="1200" dirty="0">
                <a:solidFill>
                  <a:srgbClr val="002060"/>
                </a:solidFill>
              </a:rPr>
              <a:t>     - izdvajanje za troškove Osnovnoj školi iznad standarda, </a:t>
            </a:r>
          </a:p>
          <a:p>
            <a:pPr marL="719138" lvl="2" indent="3175" algn="just"/>
            <a:r>
              <a:rPr lang="pl-PL" sz="1200" dirty="0">
                <a:solidFill>
                  <a:srgbClr val="002060"/>
                </a:solidFill>
              </a:rPr>
              <a:t>     - rad djelatnika za dnevni boravak,    	</a:t>
            </a:r>
          </a:p>
          <a:p>
            <a:pPr marL="719138" lvl="2" indent="3175" algn="just"/>
            <a:r>
              <a:rPr lang="pl-PL" sz="1200" dirty="0">
                <a:solidFill>
                  <a:srgbClr val="002060"/>
                </a:solidFill>
              </a:rPr>
              <a:t>     - </a:t>
            </a:r>
            <a:r>
              <a:rPr lang="pl-PL" sz="1300" dirty="0" smtClean="0">
                <a:solidFill>
                  <a:srgbClr val="002060"/>
                </a:solidFill>
              </a:rPr>
              <a:t>te  iznos od 50.000,00 kn za sufinanciranje prehrane </a:t>
            </a:r>
            <a:r>
              <a:rPr lang="pl-PL" sz="1300" dirty="0">
                <a:solidFill>
                  <a:srgbClr val="002060"/>
                </a:solidFill>
              </a:rPr>
              <a:t>učenika slabijeg materijalnog </a:t>
            </a:r>
            <a:r>
              <a:rPr lang="pl-PL" sz="1300" dirty="0" smtClean="0">
                <a:solidFill>
                  <a:srgbClr val="002060"/>
                </a:solidFill>
              </a:rPr>
              <a:t>stanja</a:t>
            </a:r>
            <a:r>
              <a:rPr lang="pl-PL" sz="1300" dirty="0">
                <a:solidFill>
                  <a:srgbClr val="002060"/>
                </a:solidFill>
              </a:rPr>
              <a:t>.</a:t>
            </a:r>
          </a:p>
          <a:p>
            <a:pPr marL="741600" lvl="2" indent="-171450" algn="just">
              <a:buFont typeface="Wingdings" panose="05000000000000000000" pitchFamily="2" charset="2"/>
              <a:buChar char="ü"/>
            </a:pPr>
            <a:r>
              <a:rPr lang="pl-PL" sz="1300" dirty="0" smtClean="0">
                <a:solidFill>
                  <a:srgbClr val="002060"/>
                </a:solidFill>
              </a:rPr>
              <a:t>Sufinanciranje </a:t>
            </a:r>
            <a:r>
              <a:rPr lang="pl-PL" sz="1300" dirty="0">
                <a:solidFill>
                  <a:srgbClr val="002060"/>
                </a:solidFill>
              </a:rPr>
              <a:t>boravka djece sa područja općine Hum na Sutli u drugim vrtićima planira se u iznosu od </a:t>
            </a:r>
            <a:r>
              <a:rPr lang="pl-PL" sz="1300" dirty="0" smtClean="0">
                <a:solidFill>
                  <a:srgbClr val="002060"/>
                </a:solidFill>
              </a:rPr>
              <a:t>15.000,00 </a:t>
            </a:r>
            <a:r>
              <a:rPr lang="pl-PL" sz="1300" dirty="0">
                <a:solidFill>
                  <a:srgbClr val="002060"/>
                </a:solidFill>
              </a:rPr>
              <a:t>kn</a:t>
            </a:r>
            <a:r>
              <a:rPr lang="pl-PL" sz="1300" dirty="0" smtClean="0">
                <a:solidFill>
                  <a:srgbClr val="002060"/>
                </a:solidFill>
              </a:rPr>
              <a:t>.</a:t>
            </a:r>
          </a:p>
          <a:p>
            <a:pPr marL="741600" lvl="2" indent="-171450" algn="just">
              <a:buFont typeface="Wingdings" panose="05000000000000000000" pitchFamily="2" charset="2"/>
              <a:buChar char="ü"/>
            </a:pPr>
            <a:r>
              <a:rPr lang="pl-PL" sz="1300" dirty="0" smtClean="0">
                <a:solidFill>
                  <a:srgbClr val="002060"/>
                </a:solidFill>
              </a:rPr>
              <a:t>Projekt opremanja dvorišta unutar Dječjeg vrtića Balončica planiran je u iznosu od 400.000,00 kn.</a:t>
            </a:r>
            <a:endParaRPr lang="pl-PL" sz="1300" dirty="0">
              <a:solidFill>
                <a:srgbClr val="002060"/>
              </a:solidFill>
            </a:endParaRPr>
          </a:p>
          <a:p>
            <a:pPr marL="570150" lvl="2" algn="just"/>
            <a:endParaRPr lang="pl-PL" sz="1200" dirty="0">
              <a:solidFill>
                <a:srgbClr val="002060"/>
              </a:solidFill>
            </a:endParaRPr>
          </a:p>
        </p:txBody>
      </p:sp>
    </p:spTree>
    <p:extLst>
      <p:ext uri="{BB962C8B-B14F-4D97-AF65-F5344CB8AC3E}">
        <p14:creationId xmlns:p14="http://schemas.microsoft.com/office/powerpoint/2010/main" val="3465021563"/>
      </p:ext>
    </p:extLst>
  </p:cSld>
  <p:clrMapOvr>
    <a:masterClrMapping/>
  </p:clrMapOvr>
  <mc:AlternateContent xmlns:mc="http://schemas.openxmlformats.org/markup-compatibility/2006" xmlns:p14="http://schemas.microsoft.com/office/powerpoint/2010/main">
    <mc:Choice Requires="p14">
      <p:transition spd="slow" p14:dur="1300" advClick="0" advTm="15000">
        <p14:ripple/>
      </p:transition>
    </mc:Choice>
    <mc:Fallback xmlns="">
      <p:transition spd="slow" advClick="0" advTm="15000">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teksta 2"/>
          <p:cNvSpPr>
            <a:spLocks noGrp="1"/>
          </p:cNvSpPr>
          <p:nvPr>
            <p:ph type="body" idx="1"/>
          </p:nvPr>
        </p:nvSpPr>
        <p:spPr>
          <a:xfrm>
            <a:off x="663429" y="522514"/>
            <a:ext cx="10641880" cy="6086104"/>
          </a:xfrm>
        </p:spPr>
        <p:txBody>
          <a:bodyPr>
            <a:normAutofit/>
          </a:bodyPr>
          <a:lstStyle/>
          <a:p>
            <a:pPr marL="361950" lvl="1" indent="-361950" algn="just">
              <a:buClr>
                <a:prstClr val="white"/>
              </a:buClr>
              <a:buFont typeface="Wingdings" panose="05000000000000000000" pitchFamily="2" charset="2"/>
              <a:buChar char="Ø"/>
              <a:tabLst>
                <a:tab pos="361950" algn="l"/>
              </a:tabLst>
            </a:pPr>
            <a:r>
              <a:rPr lang="pl-PL" sz="1400" dirty="0">
                <a:solidFill>
                  <a:srgbClr val="002060"/>
                </a:solidFill>
                <a:effectLst>
                  <a:outerShdw blurRad="38100" dist="38100" dir="2700000" algn="tl">
                    <a:srgbClr val="000000">
                      <a:alpha val="43137"/>
                    </a:srgbClr>
                  </a:outerShdw>
                </a:effectLst>
              </a:rPr>
              <a:t>PROGRAM 1006  DONACIJE KULTURNE DJELATNOSTI sufinanciranje udruga i programa u kulturi planirano u iznosu od </a:t>
            </a:r>
            <a:r>
              <a:rPr lang="pl-PL" sz="1400" dirty="0" smtClean="0">
                <a:solidFill>
                  <a:srgbClr val="002060"/>
                </a:solidFill>
                <a:effectLst>
                  <a:outerShdw blurRad="38100" dist="38100" dir="2700000" algn="tl">
                    <a:srgbClr val="000000">
                      <a:alpha val="43137"/>
                    </a:srgbClr>
                  </a:outerShdw>
                </a:effectLst>
              </a:rPr>
              <a:t>170.000,00 </a:t>
            </a:r>
            <a:r>
              <a:rPr lang="pl-PL" sz="1400" dirty="0">
                <a:solidFill>
                  <a:srgbClr val="002060"/>
                </a:solidFill>
                <a:effectLst>
                  <a:outerShdw blurRad="38100" dist="38100" dir="2700000" algn="tl">
                    <a:srgbClr val="000000">
                      <a:alpha val="43137"/>
                    </a:srgbClr>
                  </a:outerShdw>
                </a:effectLst>
              </a:rPr>
              <a:t>kuna.</a:t>
            </a:r>
          </a:p>
          <a:p>
            <a:pPr marL="112950" lvl="1" algn="just">
              <a:buClr>
                <a:prstClr val="white"/>
              </a:buClr>
            </a:pPr>
            <a:endParaRPr lang="pl-PL" sz="1400" dirty="0">
              <a:solidFill>
                <a:srgbClr val="002060"/>
              </a:solidFill>
              <a:effectLst>
                <a:outerShdw blurRad="38100" dist="38100" dir="2700000" algn="tl">
                  <a:srgbClr val="000000">
                    <a:alpha val="43137"/>
                  </a:srgbClr>
                </a:outerShdw>
              </a:effectLst>
            </a:endParaRPr>
          </a:p>
          <a:p>
            <a:pPr marL="361950" lvl="1" indent="-361950" algn="just">
              <a:buClr>
                <a:prstClr val="white"/>
              </a:buClr>
              <a:buFont typeface="Wingdings" panose="05000000000000000000" pitchFamily="2" charset="2"/>
              <a:buChar char="Ø"/>
            </a:pPr>
            <a:r>
              <a:rPr lang="pl-PL" sz="1400" dirty="0">
                <a:solidFill>
                  <a:srgbClr val="002060"/>
                </a:solidFill>
                <a:effectLst>
                  <a:outerShdw blurRad="38100" dist="38100" dir="2700000" algn="tl">
                    <a:srgbClr val="000000">
                      <a:alpha val="43137"/>
                    </a:srgbClr>
                  </a:outerShdw>
                </a:effectLst>
              </a:rPr>
              <a:t>PROGRAM 1007 DONACIJE ŠPORTSKE DJELATNOSTI  sufinanciranje udruga i programa u športu planirano u iznosu od </a:t>
            </a:r>
            <a:r>
              <a:rPr lang="pl-PL" sz="1400" dirty="0" smtClean="0">
                <a:solidFill>
                  <a:srgbClr val="002060"/>
                </a:solidFill>
                <a:effectLst>
                  <a:outerShdw blurRad="38100" dist="38100" dir="2700000" algn="tl">
                    <a:srgbClr val="000000">
                      <a:alpha val="43137"/>
                    </a:srgbClr>
                  </a:outerShdw>
                </a:effectLst>
              </a:rPr>
              <a:t>281.000,00 </a:t>
            </a:r>
            <a:r>
              <a:rPr lang="pl-PL" sz="1400" dirty="0">
                <a:solidFill>
                  <a:srgbClr val="002060"/>
                </a:solidFill>
                <a:effectLst>
                  <a:outerShdw blurRad="38100" dist="38100" dir="2700000" algn="tl">
                    <a:srgbClr val="000000">
                      <a:alpha val="43137"/>
                    </a:srgbClr>
                  </a:outerShdw>
                </a:effectLst>
              </a:rPr>
              <a:t>kuna</a:t>
            </a:r>
            <a:r>
              <a:rPr lang="hr-HR" sz="1400" dirty="0">
                <a:solidFill>
                  <a:srgbClr val="002060"/>
                </a:solidFill>
              </a:rPr>
              <a:t>.</a:t>
            </a:r>
            <a:endParaRPr lang="pl-PL" sz="1400" dirty="0">
              <a:solidFill>
                <a:srgbClr val="002060"/>
              </a:solidFill>
              <a:effectLst>
                <a:outerShdw blurRad="38100" dist="38100" dir="2700000" algn="tl">
                  <a:srgbClr val="000000">
                    <a:alpha val="43137"/>
                  </a:srgbClr>
                </a:outerShdw>
              </a:effectLst>
            </a:endParaRPr>
          </a:p>
          <a:p>
            <a:pPr algn="just"/>
            <a:endParaRPr lang="hr-HR" sz="1400" dirty="0">
              <a:solidFill>
                <a:srgbClr val="002060"/>
              </a:solidFill>
              <a:effectLst>
                <a:outerShdw blurRad="38100" dist="38100" dir="2700000" algn="tl">
                  <a:srgbClr val="000000">
                    <a:alpha val="43137"/>
                  </a:srgbClr>
                </a:outerShdw>
              </a:effectLst>
            </a:endParaRPr>
          </a:p>
          <a:p>
            <a:pPr marL="361950" indent="-361950" algn="just">
              <a:buFont typeface="Wingdings" panose="05000000000000000000" pitchFamily="2" charset="2"/>
              <a:buChar char="Ø"/>
            </a:pPr>
            <a:r>
              <a:rPr lang="hr-HR" sz="1400" dirty="0">
                <a:solidFill>
                  <a:srgbClr val="002060"/>
                </a:solidFill>
                <a:effectLst>
                  <a:outerShdw blurRad="38100" dist="38100" dir="2700000" algn="tl">
                    <a:srgbClr val="000000">
                      <a:alpha val="43137"/>
                    </a:srgbClr>
                  </a:outerShdw>
                </a:effectLst>
              </a:rPr>
              <a:t>PROGRAM 1008 DONACIJE OSTALA DRUŠTVA I ORGANIZACIJE sufinanciranje udruga i programa planirano je u iznosu od </a:t>
            </a:r>
            <a:r>
              <a:rPr lang="hr-HR" sz="1400" dirty="0" smtClean="0">
                <a:solidFill>
                  <a:srgbClr val="002060"/>
                </a:solidFill>
                <a:effectLst>
                  <a:outerShdw blurRad="38100" dist="38100" dir="2700000" algn="tl">
                    <a:srgbClr val="000000">
                      <a:alpha val="43137"/>
                    </a:srgbClr>
                  </a:outerShdw>
                </a:effectLst>
              </a:rPr>
              <a:t>219.000,00 </a:t>
            </a:r>
            <a:r>
              <a:rPr lang="hr-HR" sz="1400" dirty="0">
                <a:solidFill>
                  <a:srgbClr val="002060"/>
                </a:solidFill>
                <a:effectLst>
                  <a:outerShdw blurRad="38100" dist="38100" dir="2700000" algn="tl">
                    <a:srgbClr val="000000">
                      <a:alpha val="43137"/>
                    </a:srgbClr>
                  </a:outerShdw>
                </a:effectLst>
              </a:rPr>
              <a:t>kuna, od toga:</a:t>
            </a:r>
          </a:p>
          <a:p>
            <a:pPr marL="741600" indent="-172800" algn="just">
              <a:lnSpc>
                <a:spcPct val="128000"/>
              </a:lnSpc>
              <a:spcBef>
                <a:spcPts val="288"/>
              </a:spcBef>
              <a:buFont typeface="Wingdings" panose="05000000000000000000" pitchFamily="2" charset="2"/>
              <a:buChar char="ü"/>
            </a:pPr>
            <a:r>
              <a:rPr lang="hr-HR" sz="1200" dirty="0">
                <a:solidFill>
                  <a:schemeClr val="bg2">
                    <a:lumMod val="50000"/>
                  </a:schemeClr>
                </a:solidFill>
              </a:rPr>
              <a:t>Planiraju se sredstva u iznosu od </a:t>
            </a:r>
            <a:r>
              <a:rPr lang="hr-HR" sz="1200" dirty="0" smtClean="0">
                <a:solidFill>
                  <a:schemeClr val="bg2">
                    <a:lumMod val="50000"/>
                  </a:schemeClr>
                </a:solidFill>
              </a:rPr>
              <a:t>150.000,00 </a:t>
            </a:r>
            <a:r>
              <a:rPr lang="hr-HR" sz="1200" dirty="0">
                <a:solidFill>
                  <a:schemeClr val="bg2">
                    <a:lumMod val="50000"/>
                  </a:schemeClr>
                </a:solidFill>
              </a:rPr>
              <a:t>kn za rad udruga građana na području općine Hum na Sutli (</a:t>
            </a:r>
            <a:r>
              <a:rPr lang="hr-HR" sz="1200" dirty="0" err="1">
                <a:solidFill>
                  <a:schemeClr val="bg2">
                    <a:lumMod val="50000"/>
                  </a:schemeClr>
                </a:solidFill>
              </a:rPr>
              <a:t>Kuburaška</a:t>
            </a:r>
            <a:r>
              <a:rPr lang="hr-HR" sz="1200" dirty="0">
                <a:solidFill>
                  <a:schemeClr val="bg2">
                    <a:lumMod val="50000"/>
                  </a:schemeClr>
                </a:solidFill>
              </a:rPr>
              <a:t> društva, Glazbene udruge, Udruge umirovljenika, Udruga vinogradara i podrumara, Lovačka udruga, Udruga mladih, Udruga žena, Udruga liječenih alkoholičara,…),</a:t>
            </a:r>
          </a:p>
          <a:p>
            <a:pPr marL="741600" indent="-172800" algn="just">
              <a:lnSpc>
                <a:spcPct val="128000"/>
              </a:lnSpc>
              <a:spcBef>
                <a:spcPts val="288"/>
              </a:spcBef>
              <a:buFont typeface="Wingdings" panose="05000000000000000000" pitchFamily="2" charset="2"/>
              <a:buChar char="ü"/>
            </a:pPr>
            <a:r>
              <a:rPr lang="hr-HR" sz="1200" dirty="0">
                <a:solidFill>
                  <a:schemeClr val="bg2">
                    <a:lumMod val="50000"/>
                  </a:schemeClr>
                </a:solidFill>
              </a:rPr>
              <a:t>Za donacije vjerskim zajednicama planirana su sredstva u iznosu od 2</a:t>
            </a:r>
            <a:r>
              <a:rPr lang="hr-HR" sz="1200" dirty="0" smtClean="0">
                <a:solidFill>
                  <a:schemeClr val="bg2">
                    <a:lumMod val="50000"/>
                  </a:schemeClr>
                </a:solidFill>
              </a:rPr>
              <a:t>0.000,00 </a:t>
            </a:r>
            <a:r>
              <a:rPr lang="hr-HR" sz="1200" dirty="0">
                <a:solidFill>
                  <a:schemeClr val="bg2">
                    <a:lumMod val="50000"/>
                  </a:schemeClr>
                </a:solidFill>
              </a:rPr>
              <a:t>kn,</a:t>
            </a:r>
          </a:p>
          <a:p>
            <a:pPr marL="741600" indent="-172800" algn="just">
              <a:lnSpc>
                <a:spcPct val="128000"/>
              </a:lnSpc>
              <a:spcBef>
                <a:spcPts val="288"/>
              </a:spcBef>
              <a:buFont typeface="Wingdings" panose="05000000000000000000" pitchFamily="2" charset="2"/>
              <a:buChar char="ü"/>
            </a:pPr>
            <a:r>
              <a:rPr lang="hr-HR" sz="1200" dirty="0">
                <a:solidFill>
                  <a:schemeClr val="bg2">
                    <a:lumMod val="50000"/>
                  </a:schemeClr>
                </a:solidFill>
              </a:rPr>
              <a:t>Opremanje dječjih igrališta planirano je u iznosu od </a:t>
            </a:r>
            <a:r>
              <a:rPr lang="hr-HR" sz="1200" dirty="0" smtClean="0">
                <a:solidFill>
                  <a:schemeClr val="bg2">
                    <a:lumMod val="50000"/>
                  </a:schemeClr>
                </a:solidFill>
              </a:rPr>
              <a:t>15.000,00 </a:t>
            </a:r>
            <a:r>
              <a:rPr lang="hr-HR" sz="1200" dirty="0">
                <a:solidFill>
                  <a:schemeClr val="bg2">
                    <a:lumMod val="50000"/>
                  </a:schemeClr>
                </a:solidFill>
              </a:rPr>
              <a:t>kn,</a:t>
            </a:r>
          </a:p>
          <a:p>
            <a:pPr marL="741600" indent="-172800" algn="just">
              <a:lnSpc>
                <a:spcPct val="128000"/>
              </a:lnSpc>
              <a:spcBef>
                <a:spcPts val="288"/>
              </a:spcBef>
              <a:buFont typeface="Wingdings" panose="05000000000000000000" pitchFamily="2" charset="2"/>
              <a:buChar char="ü"/>
            </a:pPr>
            <a:r>
              <a:rPr lang="hr-HR" sz="1200" dirty="0" smtClean="0">
                <a:solidFill>
                  <a:schemeClr val="bg2">
                    <a:lumMod val="50000"/>
                  </a:schemeClr>
                </a:solidFill>
              </a:rPr>
              <a:t>Donacije </a:t>
            </a:r>
            <a:r>
              <a:rPr lang="hr-HR" sz="1200" dirty="0">
                <a:solidFill>
                  <a:schemeClr val="bg2">
                    <a:lumMod val="50000"/>
                  </a:schemeClr>
                </a:solidFill>
              </a:rPr>
              <a:t>županijskim udrugama planirana su u iznosu od 10.000,00 kn,</a:t>
            </a:r>
          </a:p>
          <a:p>
            <a:pPr marL="741600" indent="-172800" algn="just">
              <a:lnSpc>
                <a:spcPct val="128000"/>
              </a:lnSpc>
              <a:spcBef>
                <a:spcPts val="288"/>
              </a:spcBef>
              <a:buFont typeface="Wingdings" panose="05000000000000000000" pitchFamily="2" charset="2"/>
              <a:buChar char="ü"/>
            </a:pPr>
            <a:r>
              <a:rPr lang="hr-HR" sz="1200" dirty="0">
                <a:solidFill>
                  <a:schemeClr val="bg2">
                    <a:lumMod val="50000"/>
                  </a:schemeClr>
                </a:solidFill>
              </a:rPr>
              <a:t>Za Gorsku službu spašavanja planirana su sredstva u iznosu od 4.000,00 kn,</a:t>
            </a:r>
          </a:p>
          <a:p>
            <a:pPr marL="741600" indent="-172800" algn="just">
              <a:lnSpc>
                <a:spcPct val="128000"/>
              </a:lnSpc>
              <a:spcBef>
                <a:spcPts val="288"/>
              </a:spcBef>
              <a:buFont typeface="Wingdings" panose="05000000000000000000" pitchFamily="2" charset="2"/>
              <a:buChar char="ü"/>
            </a:pPr>
            <a:r>
              <a:rPr lang="hr-HR" sz="1200" dirty="0">
                <a:solidFill>
                  <a:schemeClr val="bg2">
                    <a:lumMod val="50000"/>
                  </a:schemeClr>
                </a:solidFill>
              </a:rPr>
              <a:t>Planirana su sredstva u iznosu od 20.000,00 </a:t>
            </a:r>
            <a:r>
              <a:rPr lang="hr-HR" sz="1200" dirty="0" smtClean="0">
                <a:solidFill>
                  <a:schemeClr val="bg2">
                    <a:lumMod val="50000"/>
                  </a:schemeClr>
                </a:solidFill>
              </a:rPr>
              <a:t>kn, </a:t>
            </a:r>
            <a:r>
              <a:rPr lang="hr-HR" sz="1200" dirty="0">
                <a:solidFill>
                  <a:schemeClr val="bg2">
                    <a:lumMod val="50000"/>
                  </a:schemeClr>
                </a:solidFill>
              </a:rPr>
              <a:t>kao potpora za iskapanja na lokalitetu u </a:t>
            </a:r>
            <a:r>
              <a:rPr lang="hr-HR" sz="1200" dirty="0" err="1">
                <a:solidFill>
                  <a:schemeClr val="bg2">
                    <a:lumMod val="50000"/>
                  </a:schemeClr>
                </a:solidFill>
              </a:rPr>
              <a:t>Klenovcu</a:t>
            </a:r>
            <a:r>
              <a:rPr lang="hr-HR" sz="1200" dirty="0">
                <a:solidFill>
                  <a:schemeClr val="bg2">
                    <a:lumMod val="50000"/>
                  </a:schemeClr>
                </a:solidFill>
              </a:rPr>
              <a:t> Humskom - Burg Vrbovec.</a:t>
            </a:r>
          </a:p>
          <a:p>
            <a:pPr marL="741600">
              <a:spcBef>
                <a:spcPts val="288"/>
              </a:spcBef>
            </a:pPr>
            <a:endParaRPr lang="hr-HR" sz="1200" dirty="0"/>
          </a:p>
          <a:p>
            <a:pPr marL="342900" indent="-342900" algn="just">
              <a:buFont typeface="Wingdings" panose="05000000000000000000" pitchFamily="2" charset="2"/>
              <a:buChar char="Ø"/>
            </a:pPr>
            <a:r>
              <a:rPr lang="hr-HR" sz="1400" dirty="0">
                <a:solidFill>
                  <a:srgbClr val="002060"/>
                </a:solidFill>
                <a:effectLst>
                  <a:outerShdw blurRad="38100" dist="38100" dir="2700000" algn="tl">
                    <a:srgbClr val="000000">
                      <a:alpha val="43137"/>
                    </a:srgbClr>
                  </a:outerShdw>
                </a:effectLst>
              </a:rPr>
              <a:t>PROGRAM 1009 OBRT I POLJOPRIVREDA  za subvencije poljoprivrednicima i poticanje razvoja poduzetništva planirano je </a:t>
            </a:r>
            <a:r>
              <a:rPr lang="hr-HR" sz="1400" dirty="0" smtClean="0">
                <a:solidFill>
                  <a:srgbClr val="002060"/>
                </a:solidFill>
                <a:effectLst>
                  <a:outerShdw blurRad="38100" dist="38100" dir="2700000" algn="tl">
                    <a:srgbClr val="000000">
                      <a:alpha val="43137"/>
                    </a:srgbClr>
                  </a:outerShdw>
                </a:effectLst>
              </a:rPr>
              <a:t>ukupno 130.000,00 </a:t>
            </a:r>
            <a:r>
              <a:rPr lang="hr-HR" sz="1400" dirty="0">
                <a:solidFill>
                  <a:srgbClr val="002060"/>
                </a:solidFill>
                <a:effectLst>
                  <a:outerShdw blurRad="38100" dist="38100" dir="2700000" algn="tl">
                    <a:srgbClr val="000000">
                      <a:alpha val="43137"/>
                    </a:srgbClr>
                  </a:outerShdw>
                </a:effectLst>
              </a:rPr>
              <a:t>kuna.</a:t>
            </a:r>
          </a:p>
          <a:p>
            <a:pPr algn="just"/>
            <a:endParaRPr lang="hr-HR" dirty="0"/>
          </a:p>
        </p:txBody>
      </p:sp>
    </p:spTree>
    <p:extLst>
      <p:ext uri="{BB962C8B-B14F-4D97-AF65-F5344CB8AC3E}">
        <p14:creationId xmlns:p14="http://schemas.microsoft.com/office/powerpoint/2010/main" val="2231582159"/>
      </p:ext>
    </p:extLst>
  </p:cSld>
  <p:clrMapOvr>
    <a:masterClrMapping/>
  </p:clrMapOvr>
  <mc:AlternateContent xmlns:mc="http://schemas.openxmlformats.org/markup-compatibility/2006" xmlns:p14="http://schemas.microsoft.com/office/powerpoint/2010/main">
    <mc:Choice Requires="p14">
      <p:transition spd="slow" p14:dur="1300" advClick="0" advTm="15000">
        <p14:ripple/>
      </p:transition>
    </mc:Choice>
    <mc:Fallback xmlns="">
      <p:transition spd="slow" advClick="0" advTm="15000">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teksta 2"/>
          <p:cNvSpPr>
            <a:spLocks noGrp="1"/>
          </p:cNvSpPr>
          <p:nvPr>
            <p:ph type="body" idx="1"/>
          </p:nvPr>
        </p:nvSpPr>
        <p:spPr>
          <a:xfrm>
            <a:off x="644236" y="1111827"/>
            <a:ext cx="10848109" cy="5444837"/>
          </a:xfrm>
        </p:spPr>
        <p:txBody>
          <a:bodyPr>
            <a:normAutofit lnSpcReduction="10000"/>
          </a:bodyPr>
          <a:lstStyle/>
          <a:p>
            <a:pPr marL="342900" indent="-342900" algn="just">
              <a:buFont typeface="Wingdings" panose="05000000000000000000" pitchFamily="2" charset="2"/>
              <a:buChar char="Ø"/>
            </a:pPr>
            <a:r>
              <a:rPr lang="pt-BR" sz="1500" dirty="0">
                <a:solidFill>
                  <a:srgbClr val="002060"/>
                </a:solidFill>
                <a:effectLst>
                  <a:outerShdw blurRad="38100" dist="38100" dir="2700000" algn="tl">
                    <a:srgbClr val="000000">
                      <a:alpha val="43137"/>
                    </a:srgbClr>
                  </a:outerShdw>
                </a:effectLst>
              </a:rPr>
              <a:t>PROGRAM 1010</a:t>
            </a:r>
            <a:r>
              <a:rPr lang="hr-HR" sz="1500" dirty="0">
                <a:solidFill>
                  <a:srgbClr val="002060"/>
                </a:solidFill>
                <a:effectLst>
                  <a:outerShdw blurRad="38100" dist="38100" dir="2700000" algn="tl">
                    <a:srgbClr val="000000">
                      <a:alpha val="43137"/>
                    </a:srgbClr>
                  </a:outerShdw>
                </a:effectLst>
              </a:rPr>
              <a:t> </a:t>
            </a:r>
            <a:r>
              <a:rPr lang="pt-BR" sz="1500" dirty="0">
                <a:solidFill>
                  <a:srgbClr val="002060"/>
                </a:solidFill>
                <a:effectLst>
                  <a:outerShdw blurRad="38100" dist="38100" dir="2700000" algn="tl">
                    <a:srgbClr val="000000">
                      <a:alpha val="43137"/>
                    </a:srgbClr>
                  </a:outerShdw>
                </a:effectLst>
              </a:rPr>
              <a:t>SOCIJALNA ZAŠTITA</a:t>
            </a:r>
            <a:r>
              <a:rPr lang="hr-HR" sz="1500" dirty="0">
                <a:solidFill>
                  <a:srgbClr val="002060"/>
                </a:solidFill>
                <a:effectLst>
                  <a:outerShdw blurRad="38100" dist="38100" dir="2700000" algn="tl">
                    <a:srgbClr val="000000">
                      <a:alpha val="43137"/>
                    </a:srgbClr>
                  </a:outerShdw>
                </a:effectLst>
              </a:rPr>
              <a:t> za financiranje navedenog programa planiraju se sredstva u ukupnom iznosu od </a:t>
            </a:r>
            <a:r>
              <a:rPr lang="hr-HR" sz="1500" dirty="0" smtClean="0">
                <a:solidFill>
                  <a:srgbClr val="002060"/>
                </a:solidFill>
                <a:effectLst>
                  <a:outerShdw blurRad="38100" dist="38100" dir="2700000" algn="tl">
                    <a:srgbClr val="000000">
                      <a:alpha val="43137"/>
                    </a:srgbClr>
                  </a:outerShdw>
                </a:effectLst>
              </a:rPr>
              <a:t>1.602.000,00 </a:t>
            </a:r>
            <a:r>
              <a:rPr lang="hr-HR" sz="1500" dirty="0">
                <a:solidFill>
                  <a:srgbClr val="002060"/>
                </a:solidFill>
                <a:effectLst>
                  <a:outerShdw blurRad="38100" dist="38100" dir="2700000" algn="tl">
                    <a:srgbClr val="000000">
                      <a:alpha val="43137"/>
                    </a:srgbClr>
                  </a:outerShdw>
                </a:effectLst>
              </a:rPr>
              <a:t>kuna, a raspodijeljena kako slijedi :</a:t>
            </a:r>
          </a:p>
          <a:p>
            <a:pPr marL="741600" indent="-172800" algn="just">
              <a:lnSpc>
                <a:spcPct val="138000"/>
              </a:lnSpc>
              <a:spcBef>
                <a:spcPts val="288"/>
              </a:spcBef>
              <a:buFont typeface="Wingdings" panose="05000000000000000000" pitchFamily="2" charset="2"/>
              <a:buChar char="ü"/>
            </a:pPr>
            <a:r>
              <a:rPr lang="pt-BR" sz="1400" dirty="0">
                <a:solidFill>
                  <a:srgbClr val="002060"/>
                </a:solidFill>
              </a:rPr>
              <a:t>Planira</a:t>
            </a:r>
            <a:r>
              <a:rPr lang="hr-HR" sz="1400" dirty="0">
                <a:solidFill>
                  <a:srgbClr val="002060"/>
                </a:solidFill>
              </a:rPr>
              <a:t>na</a:t>
            </a:r>
            <a:r>
              <a:rPr lang="pt-BR" sz="1400" dirty="0">
                <a:solidFill>
                  <a:srgbClr val="002060"/>
                </a:solidFill>
              </a:rPr>
              <a:t> sredstva u iznosu od </a:t>
            </a:r>
            <a:r>
              <a:rPr lang="hr-HR" sz="1400" dirty="0" smtClean="0">
                <a:solidFill>
                  <a:srgbClr val="002060"/>
                </a:solidFill>
              </a:rPr>
              <a:t>177</a:t>
            </a:r>
            <a:r>
              <a:rPr lang="pt-BR" sz="1400" dirty="0" smtClean="0">
                <a:solidFill>
                  <a:srgbClr val="002060"/>
                </a:solidFill>
              </a:rPr>
              <a:t>.000,00</a:t>
            </a:r>
            <a:r>
              <a:rPr lang="hr-HR" sz="1400" dirty="0" smtClean="0">
                <a:solidFill>
                  <a:srgbClr val="002060"/>
                </a:solidFill>
              </a:rPr>
              <a:t> kn </a:t>
            </a:r>
            <a:r>
              <a:rPr lang="pt-BR" sz="1400" dirty="0">
                <a:solidFill>
                  <a:srgbClr val="002060"/>
                </a:solidFill>
              </a:rPr>
              <a:t>odnose se na pomoći socijalno ugroženim pojedincima i obiteljima u cilju poboljšanja standarda socijalno najugroženijeg dijela stanovništva</a:t>
            </a:r>
            <a:r>
              <a:rPr lang="hr-HR" sz="1400" dirty="0">
                <a:solidFill>
                  <a:srgbClr val="002060"/>
                </a:solidFill>
              </a:rPr>
              <a:t>.</a:t>
            </a:r>
          </a:p>
          <a:p>
            <a:pPr marL="741600" indent="-172800" algn="just">
              <a:lnSpc>
                <a:spcPct val="138000"/>
              </a:lnSpc>
              <a:spcBef>
                <a:spcPts val="288"/>
              </a:spcBef>
              <a:buFont typeface="Wingdings" panose="05000000000000000000" pitchFamily="2" charset="2"/>
              <a:buChar char="ü"/>
            </a:pPr>
            <a:r>
              <a:rPr lang="pt-BR" sz="1400" dirty="0">
                <a:solidFill>
                  <a:srgbClr val="002060"/>
                </a:solidFill>
              </a:rPr>
              <a:t>Planiraju se sredstva u ukupnom iznosu od 2</a:t>
            </a:r>
            <a:r>
              <a:rPr lang="hr-HR" sz="1400" dirty="0" smtClean="0">
                <a:solidFill>
                  <a:srgbClr val="002060"/>
                </a:solidFill>
              </a:rPr>
              <a:t>20</a:t>
            </a:r>
            <a:r>
              <a:rPr lang="pt-BR" sz="1400" dirty="0" smtClean="0">
                <a:solidFill>
                  <a:srgbClr val="002060"/>
                </a:solidFill>
              </a:rPr>
              <a:t>.000,00 k</a:t>
            </a:r>
            <a:r>
              <a:rPr lang="hr-HR" sz="1400" dirty="0" smtClean="0">
                <a:solidFill>
                  <a:srgbClr val="002060"/>
                </a:solidFill>
              </a:rPr>
              <a:t>n</a:t>
            </a:r>
            <a:r>
              <a:rPr lang="pt-BR" sz="1400" dirty="0" smtClean="0">
                <a:solidFill>
                  <a:srgbClr val="002060"/>
                </a:solidFill>
              </a:rPr>
              <a:t> </a:t>
            </a:r>
            <a:r>
              <a:rPr lang="pt-BR" sz="1400" dirty="0">
                <a:solidFill>
                  <a:srgbClr val="002060"/>
                </a:solidFill>
              </a:rPr>
              <a:t>za potpore novorođenim Humčanima</a:t>
            </a:r>
            <a:r>
              <a:rPr lang="hr-HR" sz="1400" dirty="0">
                <a:solidFill>
                  <a:srgbClr val="002060"/>
                </a:solidFill>
              </a:rPr>
              <a:t>/</a:t>
            </a:r>
            <a:r>
              <a:rPr lang="hr-HR" sz="1400" dirty="0" err="1">
                <a:solidFill>
                  <a:srgbClr val="002060"/>
                </a:solidFill>
              </a:rPr>
              <a:t>Humčankama</a:t>
            </a:r>
            <a:r>
              <a:rPr lang="pt-BR" sz="1400" dirty="0">
                <a:solidFill>
                  <a:srgbClr val="002060"/>
                </a:solidFill>
              </a:rPr>
              <a:t>, pomoći elementarno ugroženim osobama prilikom elementarnih nepogoda</a:t>
            </a:r>
            <a:r>
              <a:rPr lang="hr-HR" sz="1400" dirty="0">
                <a:solidFill>
                  <a:srgbClr val="002060"/>
                </a:solidFill>
              </a:rPr>
              <a:t>.</a:t>
            </a:r>
          </a:p>
          <a:p>
            <a:pPr marL="741600" indent="-172800" algn="just">
              <a:lnSpc>
                <a:spcPct val="138000"/>
              </a:lnSpc>
              <a:spcBef>
                <a:spcPts val="288"/>
              </a:spcBef>
              <a:buFont typeface="Wingdings" panose="05000000000000000000" pitchFamily="2" charset="2"/>
              <a:buChar char="ü"/>
            </a:pPr>
            <a:r>
              <a:rPr lang="pt-BR" sz="1400" dirty="0">
                <a:solidFill>
                  <a:srgbClr val="002060"/>
                </a:solidFill>
              </a:rPr>
              <a:t>Ukupno planirana sredstva za stipendije srednjoškolaca i studenata po socijalnom statusu, stipendije studentima po osnovi deficitarnih zanimanja, te nagrade učenicima i studentima za posebna postignuća u iznosu od </a:t>
            </a:r>
            <a:r>
              <a:rPr lang="hr-HR" sz="1400" dirty="0" smtClean="0">
                <a:solidFill>
                  <a:srgbClr val="002060"/>
                </a:solidFill>
              </a:rPr>
              <a:t>325</a:t>
            </a:r>
            <a:r>
              <a:rPr lang="pt-BR" sz="1400" dirty="0" smtClean="0">
                <a:solidFill>
                  <a:srgbClr val="002060"/>
                </a:solidFill>
              </a:rPr>
              <a:t>.000,00 </a:t>
            </a:r>
            <a:r>
              <a:rPr lang="hr-HR" sz="1400" dirty="0" smtClean="0">
                <a:solidFill>
                  <a:srgbClr val="002060"/>
                </a:solidFill>
              </a:rPr>
              <a:t>kn</a:t>
            </a:r>
            <a:r>
              <a:rPr lang="pt-BR" sz="1400" dirty="0" smtClean="0">
                <a:solidFill>
                  <a:srgbClr val="002060"/>
                </a:solidFill>
              </a:rPr>
              <a:t>, </a:t>
            </a:r>
            <a:r>
              <a:rPr lang="hr-HR" sz="1400" dirty="0">
                <a:solidFill>
                  <a:srgbClr val="002060"/>
                </a:solidFill>
              </a:rPr>
              <a:t>također je </a:t>
            </a:r>
            <a:r>
              <a:rPr lang="pt-BR" sz="1400" dirty="0">
                <a:solidFill>
                  <a:srgbClr val="002060"/>
                </a:solidFill>
              </a:rPr>
              <a:t> planiran iznos od </a:t>
            </a:r>
            <a:r>
              <a:rPr lang="hr-HR" sz="1400" dirty="0" smtClean="0">
                <a:solidFill>
                  <a:srgbClr val="002060"/>
                </a:solidFill>
              </a:rPr>
              <a:t>18</a:t>
            </a:r>
            <a:r>
              <a:rPr lang="pt-BR" sz="1400" dirty="0" smtClean="0">
                <a:solidFill>
                  <a:srgbClr val="002060"/>
                </a:solidFill>
              </a:rPr>
              <a:t>0.000,00 kn </a:t>
            </a:r>
            <a:r>
              <a:rPr lang="pt-BR" sz="1400" dirty="0">
                <a:solidFill>
                  <a:srgbClr val="002060"/>
                </a:solidFill>
              </a:rPr>
              <a:t>za sufinanciranje prijevoza učenika srednjih škola.</a:t>
            </a:r>
            <a:endParaRPr lang="hr-HR" sz="1400" dirty="0">
              <a:solidFill>
                <a:srgbClr val="002060"/>
              </a:solidFill>
            </a:endParaRPr>
          </a:p>
          <a:p>
            <a:pPr marL="741600" indent="-172800" algn="just">
              <a:lnSpc>
                <a:spcPct val="138000"/>
              </a:lnSpc>
              <a:spcBef>
                <a:spcPts val="288"/>
              </a:spcBef>
              <a:buFont typeface="Wingdings" panose="05000000000000000000" pitchFamily="2" charset="2"/>
              <a:buChar char="ü"/>
            </a:pPr>
            <a:r>
              <a:rPr lang="pl-PL" sz="1400" dirty="0">
                <a:solidFill>
                  <a:srgbClr val="002060"/>
                </a:solidFill>
              </a:rPr>
              <a:t>Planiraju se sredstva u iznosu od 55.000,00 </a:t>
            </a:r>
            <a:r>
              <a:rPr lang="pl-PL" sz="1400" dirty="0" smtClean="0">
                <a:solidFill>
                  <a:srgbClr val="002060"/>
                </a:solidFill>
              </a:rPr>
              <a:t>kn </a:t>
            </a:r>
            <a:r>
              <a:rPr lang="pl-PL" sz="1400" dirty="0">
                <a:solidFill>
                  <a:srgbClr val="002060"/>
                </a:solidFill>
              </a:rPr>
              <a:t>za poklone djeci za Božić.</a:t>
            </a:r>
          </a:p>
          <a:p>
            <a:pPr marL="741600" indent="-172800" algn="just">
              <a:lnSpc>
                <a:spcPct val="138000"/>
              </a:lnSpc>
              <a:spcBef>
                <a:spcPts val="288"/>
              </a:spcBef>
              <a:buFont typeface="Wingdings" panose="05000000000000000000" pitchFamily="2" charset="2"/>
              <a:buChar char="ü"/>
            </a:pPr>
            <a:r>
              <a:rPr lang="hr-HR" sz="1400" dirty="0">
                <a:solidFill>
                  <a:srgbClr val="002060"/>
                </a:solidFill>
              </a:rPr>
              <a:t>Planiraju </a:t>
            </a:r>
            <a:r>
              <a:rPr lang="pt-BR" sz="1400" dirty="0">
                <a:solidFill>
                  <a:srgbClr val="002060"/>
                </a:solidFill>
              </a:rPr>
              <a:t>se sredstva </a:t>
            </a:r>
            <a:r>
              <a:rPr lang="hr-HR" sz="1400" dirty="0">
                <a:solidFill>
                  <a:srgbClr val="002060"/>
                </a:solidFill>
              </a:rPr>
              <a:t>u iznosu od 60.000,00 kn </a:t>
            </a:r>
            <a:r>
              <a:rPr lang="pt-BR" sz="1400" dirty="0">
                <a:solidFill>
                  <a:srgbClr val="002060"/>
                </a:solidFill>
              </a:rPr>
              <a:t>za podjelu Božićnica umirovljenicima sa područja opć</a:t>
            </a:r>
            <a:r>
              <a:rPr lang="hr-HR" sz="1400" dirty="0">
                <a:solidFill>
                  <a:srgbClr val="002060"/>
                </a:solidFill>
              </a:rPr>
              <a:t>ine </a:t>
            </a:r>
            <a:r>
              <a:rPr lang="pt-BR" sz="1400" dirty="0">
                <a:solidFill>
                  <a:srgbClr val="002060"/>
                </a:solidFill>
              </a:rPr>
              <a:t>Hum  na Sutli čija </a:t>
            </a:r>
            <a:r>
              <a:rPr lang="hr-HR" sz="1400" dirty="0">
                <a:solidFill>
                  <a:srgbClr val="002060"/>
                </a:solidFill>
              </a:rPr>
              <a:t>j</a:t>
            </a:r>
            <a:r>
              <a:rPr lang="pt-BR" sz="1400" dirty="0">
                <a:solidFill>
                  <a:srgbClr val="002060"/>
                </a:solidFill>
              </a:rPr>
              <a:t>e mirovina niža od </a:t>
            </a:r>
            <a:r>
              <a:rPr lang="pt-BR" sz="1400" dirty="0" smtClean="0">
                <a:solidFill>
                  <a:srgbClr val="002060"/>
                </a:solidFill>
              </a:rPr>
              <a:t>2.</a:t>
            </a:r>
            <a:r>
              <a:rPr lang="hr-HR" sz="1400" dirty="0" smtClean="0">
                <a:solidFill>
                  <a:srgbClr val="002060"/>
                </a:solidFill>
              </a:rPr>
              <a:t>500</a:t>
            </a:r>
            <a:r>
              <a:rPr lang="pt-BR" sz="1400" dirty="0">
                <a:solidFill>
                  <a:srgbClr val="002060"/>
                </a:solidFill>
              </a:rPr>
              <a:t>,00 </a:t>
            </a:r>
            <a:r>
              <a:rPr lang="pt-BR" sz="1400" dirty="0" smtClean="0">
                <a:solidFill>
                  <a:srgbClr val="002060"/>
                </a:solidFill>
              </a:rPr>
              <a:t>kn.</a:t>
            </a:r>
            <a:endParaRPr lang="hr-HR" sz="1400" dirty="0">
              <a:solidFill>
                <a:srgbClr val="002060"/>
              </a:solidFill>
            </a:endParaRPr>
          </a:p>
          <a:p>
            <a:pPr marL="741600" indent="-172800" algn="just">
              <a:lnSpc>
                <a:spcPct val="138000"/>
              </a:lnSpc>
              <a:spcBef>
                <a:spcPts val="288"/>
              </a:spcBef>
              <a:buFont typeface="Wingdings" panose="05000000000000000000" pitchFamily="2" charset="2"/>
              <a:buChar char="ü"/>
            </a:pPr>
            <a:r>
              <a:rPr lang="pt-BR" sz="1400" dirty="0">
                <a:solidFill>
                  <a:srgbClr val="002060"/>
                </a:solidFill>
              </a:rPr>
              <a:t>Sukladno odredbama Zakona o Hrvatskom Crvenom</a:t>
            </a:r>
            <a:r>
              <a:rPr lang="hr-HR" sz="1400" dirty="0">
                <a:solidFill>
                  <a:srgbClr val="002060"/>
                </a:solidFill>
              </a:rPr>
              <a:t> križu</a:t>
            </a:r>
            <a:r>
              <a:rPr lang="pt-BR" sz="1400" dirty="0">
                <a:solidFill>
                  <a:srgbClr val="002060"/>
                </a:solidFill>
              </a:rPr>
              <a:t> općina Hum na Sutli osigurava sredstva za rad i djelovanje Hrvatskog crvenog križa Pregrada u iznosu od 60.000,00 </a:t>
            </a:r>
            <a:r>
              <a:rPr lang="pt-BR" sz="1400" dirty="0" smtClean="0">
                <a:solidFill>
                  <a:srgbClr val="002060"/>
                </a:solidFill>
              </a:rPr>
              <a:t>kn.</a:t>
            </a:r>
            <a:endParaRPr lang="hr-HR" sz="1400" dirty="0">
              <a:solidFill>
                <a:srgbClr val="002060"/>
              </a:solidFill>
            </a:endParaRPr>
          </a:p>
          <a:p>
            <a:pPr marL="741600" lvl="0" indent="-172800" algn="just">
              <a:lnSpc>
                <a:spcPct val="138000"/>
              </a:lnSpc>
              <a:spcBef>
                <a:spcPts val="288"/>
              </a:spcBef>
              <a:buClr>
                <a:prstClr val="white"/>
              </a:buClr>
              <a:buFont typeface="Wingdings" panose="05000000000000000000" pitchFamily="2" charset="2"/>
              <a:buChar char="ü"/>
            </a:pPr>
            <a:r>
              <a:rPr lang="hr-HR" sz="1400" dirty="0">
                <a:solidFill>
                  <a:srgbClr val="002060"/>
                </a:solidFill>
              </a:rPr>
              <a:t>Predviđa se sufinanciranje nabavke radnih bilježnica za učenike osnovne škole u iznosu od </a:t>
            </a:r>
            <a:r>
              <a:rPr lang="hr-HR" sz="1400" dirty="0" smtClean="0">
                <a:solidFill>
                  <a:srgbClr val="002060"/>
                </a:solidFill>
              </a:rPr>
              <a:t>125.000,00 </a:t>
            </a:r>
            <a:r>
              <a:rPr lang="pt-BR" sz="1400" dirty="0" smtClean="0">
                <a:solidFill>
                  <a:srgbClr val="002060"/>
                </a:solidFill>
              </a:rPr>
              <a:t>kn.</a:t>
            </a:r>
            <a:endParaRPr lang="hr-HR" sz="1400" dirty="0">
              <a:solidFill>
                <a:srgbClr val="002060"/>
              </a:solidFill>
            </a:endParaRPr>
          </a:p>
          <a:p>
            <a:pPr marL="741600" lvl="0" indent="-172800" algn="just">
              <a:lnSpc>
                <a:spcPct val="138000"/>
              </a:lnSpc>
              <a:spcBef>
                <a:spcPts val="288"/>
              </a:spcBef>
              <a:buClr>
                <a:prstClr val="white"/>
              </a:buClr>
              <a:buFont typeface="Wingdings" panose="05000000000000000000" pitchFamily="2" charset="2"/>
              <a:buChar char="ü"/>
            </a:pPr>
            <a:r>
              <a:rPr lang="hr-HR" sz="1400" dirty="0" smtClean="0">
                <a:solidFill>
                  <a:srgbClr val="002060"/>
                </a:solidFill>
              </a:rPr>
              <a:t>Za mjeru pomoći pri rješavanju stambenog pitanja planirana su sredstva u iznosu od 400.000,00 kn.</a:t>
            </a:r>
            <a:endParaRPr lang="hr-HR" sz="1400" dirty="0">
              <a:solidFill>
                <a:srgbClr val="002060"/>
              </a:solidFill>
            </a:endParaRPr>
          </a:p>
          <a:p>
            <a:pPr marL="741600" indent="-172800" algn="just">
              <a:lnSpc>
                <a:spcPct val="138000"/>
              </a:lnSpc>
              <a:spcBef>
                <a:spcPts val="288"/>
              </a:spcBef>
              <a:buFont typeface="Wingdings" panose="05000000000000000000" pitchFamily="2" charset="2"/>
              <a:buChar char="ü"/>
            </a:pPr>
            <a:endParaRPr lang="hr-HR" sz="1400" dirty="0">
              <a:solidFill>
                <a:srgbClr val="002060"/>
              </a:solidFill>
            </a:endParaRPr>
          </a:p>
          <a:p>
            <a:pPr marL="568800" algn="just">
              <a:lnSpc>
                <a:spcPct val="138000"/>
              </a:lnSpc>
              <a:spcBef>
                <a:spcPts val="288"/>
              </a:spcBef>
            </a:pPr>
            <a:endParaRPr lang="hr-HR" sz="1300" dirty="0">
              <a:solidFill>
                <a:srgbClr val="002060"/>
              </a:solidFill>
            </a:endParaRPr>
          </a:p>
          <a:p>
            <a:pPr marL="342900" indent="-342900">
              <a:buFont typeface="Wingdings" panose="05000000000000000000" pitchFamily="2" charset="2"/>
              <a:buChar char="Ø"/>
            </a:pPr>
            <a:endParaRPr lang="pt-BR" sz="1200" dirty="0"/>
          </a:p>
          <a:p>
            <a:pPr marL="342900" indent="-342900">
              <a:buFont typeface="Wingdings" panose="05000000000000000000" pitchFamily="2" charset="2"/>
              <a:buChar char="Ø"/>
            </a:pPr>
            <a:endParaRPr lang="pt-BR" sz="1200" dirty="0"/>
          </a:p>
        </p:txBody>
      </p:sp>
    </p:spTree>
    <p:extLst>
      <p:ext uri="{BB962C8B-B14F-4D97-AF65-F5344CB8AC3E}">
        <p14:creationId xmlns:p14="http://schemas.microsoft.com/office/powerpoint/2010/main" val="1972315994"/>
      </p:ext>
    </p:extLst>
  </p:cSld>
  <p:clrMapOvr>
    <a:masterClrMapping/>
  </p:clrMapOvr>
  <mc:AlternateContent xmlns:mc="http://schemas.openxmlformats.org/markup-compatibility/2006" xmlns:p14="http://schemas.microsoft.com/office/powerpoint/2010/main">
    <mc:Choice Requires="p14">
      <p:transition spd="slow" p14:dur="1300" advClick="0" advTm="20000">
        <p14:ripple/>
      </p:transition>
    </mc:Choice>
    <mc:Fallback xmlns="">
      <p:transition spd="slow" advClick="0" advTm="20000">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sadržaja 2"/>
          <p:cNvSpPr>
            <a:spLocks noGrp="1"/>
          </p:cNvSpPr>
          <p:nvPr>
            <p:ph idx="1"/>
          </p:nvPr>
        </p:nvSpPr>
        <p:spPr>
          <a:xfrm>
            <a:off x="892028" y="768927"/>
            <a:ext cx="10402890" cy="5153890"/>
          </a:xfrm>
        </p:spPr>
        <p:txBody>
          <a:bodyPr/>
          <a:lstStyle/>
          <a:p>
            <a:pPr marL="342900" lvl="0" indent="-342900">
              <a:buClr>
                <a:prstClr val="white"/>
              </a:buClr>
              <a:buFont typeface="Wingdings" panose="05000000000000000000" pitchFamily="2" charset="2"/>
              <a:buChar char="Ø"/>
            </a:pPr>
            <a:r>
              <a:rPr lang="pt-BR" sz="1400" dirty="0">
                <a:solidFill>
                  <a:srgbClr val="002060"/>
                </a:solidFill>
                <a:effectLst>
                  <a:outerShdw blurRad="38100" dist="38100" dir="2700000" algn="tl">
                    <a:srgbClr val="000000">
                      <a:alpha val="43137"/>
                    </a:srgbClr>
                  </a:outerShdw>
                </a:effectLst>
              </a:rPr>
              <a:t>PROGRAM 1011</a:t>
            </a:r>
            <a:r>
              <a:rPr lang="hr-HR" sz="1400" dirty="0">
                <a:solidFill>
                  <a:srgbClr val="002060"/>
                </a:solidFill>
                <a:effectLst>
                  <a:outerShdw blurRad="38100" dist="38100" dir="2700000" algn="tl">
                    <a:srgbClr val="000000">
                      <a:alpha val="43137"/>
                    </a:srgbClr>
                  </a:outerShdw>
                </a:effectLst>
              </a:rPr>
              <a:t> ZAŠTITA OD POŽARA</a:t>
            </a:r>
            <a:r>
              <a:rPr lang="pt-BR" sz="1400" dirty="0">
                <a:solidFill>
                  <a:srgbClr val="002060"/>
                </a:solidFill>
                <a:effectLst>
                  <a:outerShdw blurRad="38100" dist="38100" dir="2700000" algn="tl">
                    <a:srgbClr val="000000">
                      <a:alpha val="43137"/>
                    </a:srgbClr>
                  </a:outerShdw>
                </a:effectLst>
              </a:rPr>
              <a:t> I CIVILNA ZAŠTITA</a:t>
            </a:r>
            <a:r>
              <a:rPr lang="hr-HR" sz="1400" dirty="0">
                <a:solidFill>
                  <a:srgbClr val="002060"/>
                </a:solidFill>
                <a:effectLst>
                  <a:outerShdw blurRad="38100" dist="38100" dir="2700000" algn="tl">
                    <a:srgbClr val="000000">
                      <a:alpha val="43137"/>
                    </a:srgbClr>
                  </a:outerShdw>
                </a:effectLst>
              </a:rPr>
              <a:t> ukupno planirana sredstva  iznose  </a:t>
            </a:r>
            <a:r>
              <a:rPr lang="hr-HR" sz="1400" dirty="0" smtClean="0">
                <a:solidFill>
                  <a:srgbClr val="002060"/>
                </a:solidFill>
                <a:effectLst>
                  <a:outerShdw blurRad="38100" dist="38100" dir="2700000" algn="tl">
                    <a:srgbClr val="000000">
                      <a:alpha val="43137"/>
                    </a:srgbClr>
                  </a:outerShdw>
                </a:effectLst>
              </a:rPr>
              <a:t>515.600,00 </a:t>
            </a:r>
            <a:r>
              <a:rPr lang="hr-HR" sz="1400" dirty="0">
                <a:solidFill>
                  <a:srgbClr val="002060"/>
                </a:solidFill>
                <a:effectLst>
                  <a:outerShdw blurRad="38100" dist="38100" dir="2700000" algn="tl">
                    <a:srgbClr val="000000">
                      <a:alpha val="43137"/>
                    </a:srgbClr>
                  </a:outerShdw>
                </a:effectLst>
              </a:rPr>
              <a:t>kuna, a odnose se na:</a:t>
            </a:r>
          </a:p>
          <a:p>
            <a:pPr marL="741600" lvl="0" indent="-172800">
              <a:lnSpc>
                <a:spcPct val="138000"/>
              </a:lnSpc>
              <a:buClr>
                <a:prstClr val="white"/>
              </a:buClr>
              <a:buFont typeface="Wingdings" panose="05000000000000000000" pitchFamily="2" charset="2"/>
              <a:buChar char="ü"/>
            </a:pPr>
            <a:r>
              <a:rPr lang="pl-PL" sz="1200" dirty="0">
                <a:solidFill>
                  <a:srgbClr val="002060"/>
                </a:solidFill>
              </a:rPr>
              <a:t>Za financiranje Vatrogasne zajednice općine Hum na Sutli  sukladno Zakonu o vatrogastvu u iznosu od 460.000,00 kn.</a:t>
            </a:r>
          </a:p>
          <a:p>
            <a:pPr marL="741600" lvl="0" indent="-172800">
              <a:lnSpc>
                <a:spcPct val="138000"/>
              </a:lnSpc>
              <a:buClr>
                <a:prstClr val="white"/>
              </a:buClr>
              <a:buFont typeface="Wingdings" panose="05000000000000000000" pitchFamily="2" charset="2"/>
              <a:buChar char="ü"/>
            </a:pPr>
            <a:r>
              <a:rPr lang="pl-PL" sz="1200" dirty="0">
                <a:solidFill>
                  <a:srgbClr val="002060"/>
                </a:solidFill>
              </a:rPr>
              <a:t>Za financiranje Javno vatrogasne postrojbe grada Krapine u iznosu od </a:t>
            </a:r>
            <a:r>
              <a:rPr lang="pl-PL" sz="1200" dirty="0" smtClean="0">
                <a:solidFill>
                  <a:srgbClr val="002060"/>
                </a:solidFill>
              </a:rPr>
              <a:t>14.600,00 </a:t>
            </a:r>
            <a:r>
              <a:rPr lang="pl-PL" sz="1200" dirty="0">
                <a:solidFill>
                  <a:srgbClr val="002060"/>
                </a:solidFill>
              </a:rPr>
              <a:t>kn.</a:t>
            </a:r>
          </a:p>
          <a:p>
            <a:pPr marL="741600" lvl="0" indent="-172800">
              <a:lnSpc>
                <a:spcPct val="138000"/>
              </a:lnSpc>
              <a:buClr>
                <a:prstClr val="white"/>
              </a:buClr>
              <a:buFont typeface="Wingdings" panose="05000000000000000000" pitchFamily="2" charset="2"/>
              <a:buChar char="ü"/>
            </a:pPr>
            <a:r>
              <a:rPr lang="pl-PL" sz="1200" dirty="0">
                <a:solidFill>
                  <a:srgbClr val="002060"/>
                </a:solidFill>
              </a:rPr>
              <a:t>Za nabavku opreme za civilnu zaštitu planira se iznos od </a:t>
            </a:r>
            <a:r>
              <a:rPr lang="pl-PL" sz="1200" dirty="0" smtClean="0">
                <a:solidFill>
                  <a:srgbClr val="002060"/>
                </a:solidFill>
              </a:rPr>
              <a:t>30.000,00 kn, kao i sredstva za prevenciju širenja COVID-19 u iznosu od 5.000,00 kn.</a:t>
            </a:r>
            <a:endParaRPr lang="pl-PL" sz="1200" dirty="0">
              <a:solidFill>
                <a:srgbClr val="002060"/>
              </a:solidFill>
            </a:endParaRPr>
          </a:p>
          <a:p>
            <a:pPr marL="0" lvl="0" indent="0">
              <a:buClr>
                <a:prstClr val="white"/>
              </a:buClr>
              <a:buNone/>
            </a:pPr>
            <a:endParaRPr lang="hr-HR" sz="1100" dirty="0" smtClean="0">
              <a:solidFill>
                <a:srgbClr val="002060"/>
              </a:solidFill>
            </a:endParaRPr>
          </a:p>
          <a:p>
            <a:pPr marL="0" lvl="0" indent="0">
              <a:buClr>
                <a:prstClr val="white"/>
              </a:buClr>
              <a:buNone/>
            </a:pPr>
            <a:endParaRPr lang="hr-HR" sz="1100" dirty="0">
              <a:solidFill>
                <a:srgbClr val="002060"/>
              </a:solidFill>
            </a:endParaRPr>
          </a:p>
          <a:p>
            <a:pPr marL="0" lvl="0" indent="0">
              <a:buClr>
                <a:prstClr val="white"/>
              </a:buClr>
              <a:buNone/>
            </a:pPr>
            <a:endParaRPr lang="pt-BR" sz="1100" dirty="0">
              <a:solidFill>
                <a:srgbClr val="002060"/>
              </a:solidFill>
            </a:endParaRPr>
          </a:p>
          <a:p>
            <a:pPr marL="342900" lvl="0" indent="-342900">
              <a:buClr>
                <a:prstClr val="white"/>
              </a:buClr>
              <a:buFont typeface="Wingdings" panose="05000000000000000000" pitchFamily="2" charset="2"/>
              <a:buChar char="Ø"/>
            </a:pPr>
            <a:r>
              <a:rPr lang="pt-BR" sz="1400" dirty="0">
                <a:solidFill>
                  <a:srgbClr val="002060"/>
                </a:solidFill>
                <a:effectLst>
                  <a:outerShdw blurRad="38100" dist="38100" dir="2700000" algn="tl">
                    <a:srgbClr val="000000">
                      <a:alpha val="43137"/>
                    </a:srgbClr>
                  </a:outerShdw>
                </a:effectLst>
              </a:rPr>
              <a:t>PROGRAM 1012</a:t>
            </a:r>
            <a:r>
              <a:rPr lang="hr-HR" sz="1400" dirty="0">
                <a:solidFill>
                  <a:srgbClr val="002060"/>
                </a:solidFill>
                <a:effectLst>
                  <a:outerShdw blurRad="38100" dist="38100" dir="2700000" algn="tl">
                    <a:srgbClr val="000000">
                      <a:alpha val="43137"/>
                    </a:srgbClr>
                  </a:outerShdw>
                </a:effectLst>
              </a:rPr>
              <a:t>  RAZVOJ ZAJEDNICE planirana sredstva iznose </a:t>
            </a:r>
            <a:r>
              <a:rPr lang="hr-HR" sz="1400" dirty="0" smtClean="0">
                <a:solidFill>
                  <a:srgbClr val="002060"/>
                </a:solidFill>
                <a:effectLst>
                  <a:outerShdw blurRad="38100" dist="38100" dir="2700000" algn="tl">
                    <a:srgbClr val="000000">
                      <a:alpha val="43137"/>
                    </a:srgbClr>
                  </a:outerShdw>
                </a:effectLst>
              </a:rPr>
              <a:t>150.000,00 </a:t>
            </a:r>
            <a:r>
              <a:rPr lang="hr-HR" sz="1400" dirty="0">
                <a:solidFill>
                  <a:srgbClr val="002060"/>
                </a:solidFill>
                <a:effectLst>
                  <a:outerShdw blurRad="38100" dist="38100" dir="2700000" algn="tl">
                    <a:srgbClr val="000000">
                      <a:alpha val="43137"/>
                    </a:srgbClr>
                  </a:outerShdw>
                </a:effectLst>
              </a:rPr>
              <a:t>kuna, a </a:t>
            </a:r>
            <a:r>
              <a:rPr lang="hr-HR" sz="1400" dirty="0" smtClean="0">
                <a:solidFill>
                  <a:srgbClr val="002060"/>
                </a:solidFill>
                <a:effectLst>
                  <a:outerShdw blurRad="38100" dist="38100" dir="2700000" algn="tl">
                    <a:srgbClr val="000000">
                      <a:alpha val="43137"/>
                    </a:srgbClr>
                  </a:outerShdw>
                </a:effectLst>
              </a:rPr>
              <a:t>odnosi se </a:t>
            </a:r>
            <a:r>
              <a:rPr lang="hr-HR" sz="1400" dirty="0">
                <a:solidFill>
                  <a:srgbClr val="002060"/>
                </a:solidFill>
                <a:effectLst>
                  <a:outerShdw blurRad="38100" dist="38100" dir="2700000" algn="tl">
                    <a:srgbClr val="000000">
                      <a:alpha val="43137"/>
                    </a:srgbClr>
                  </a:outerShdw>
                </a:effectLst>
              </a:rPr>
              <a:t>na </a:t>
            </a:r>
            <a:r>
              <a:rPr lang="hr-HR" sz="1400" dirty="0" smtClean="0">
                <a:solidFill>
                  <a:srgbClr val="002060"/>
                </a:solidFill>
                <a:effectLst>
                  <a:outerShdw blurRad="38100" dist="38100" dir="2700000" algn="tl">
                    <a:srgbClr val="000000">
                      <a:alpha val="43137"/>
                    </a:srgbClr>
                  </a:outerShdw>
                </a:effectLst>
              </a:rPr>
              <a:t>projekt:</a:t>
            </a:r>
            <a:endParaRPr lang="hr-HR" sz="1400" dirty="0">
              <a:solidFill>
                <a:srgbClr val="002060"/>
              </a:solidFill>
              <a:effectLst>
                <a:outerShdw blurRad="38100" dist="38100" dir="2700000" algn="tl">
                  <a:srgbClr val="000000">
                    <a:alpha val="43137"/>
                  </a:srgbClr>
                </a:outerShdw>
              </a:effectLst>
            </a:endParaRPr>
          </a:p>
          <a:p>
            <a:pPr marL="719138" lvl="1" indent="-185738">
              <a:buClr>
                <a:prstClr val="white"/>
              </a:buClr>
              <a:buFont typeface="Wingdings" panose="05000000000000000000" pitchFamily="2" charset="2"/>
              <a:buChar char="ü"/>
            </a:pPr>
            <a:r>
              <a:rPr lang="hr-HR" sz="1200" dirty="0" smtClean="0">
                <a:solidFill>
                  <a:srgbClr val="002060"/>
                </a:solidFill>
              </a:rPr>
              <a:t>Izradu projekta  „Zavičajna zbirka” – kuća </a:t>
            </a:r>
            <a:r>
              <a:rPr lang="hr-HR" sz="1200" dirty="0" err="1" smtClean="0">
                <a:solidFill>
                  <a:srgbClr val="002060"/>
                </a:solidFill>
              </a:rPr>
              <a:t>Brezno</a:t>
            </a:r>
            <a:r>
              <a:rPr lang="hr-HR" sz="1200" dirty="0" smtClean="0">
                <a:solidFill>
                  <a:srgbClr val="002060"/>
                </a:solidFill>
              </a:rPr>
              <a:t> u </a:t>
            </a:r>
            <a:r>
              <a:rPr lang="hr-HR" sz="1200" dirty="0">
                <a:solidFill>
                  <a:srgbClr val="002060"/>
                </a:solidFill>
              </a:rPr>
              <a:t>iznosu od </a:t>
            </a:r>
            <a:r>
              <a:rPr lang="hr-HR" sz="1200" dirty="0" smtClean="0">
                <a:solidFill>
                  <a:srgbClr val="002060"/>
                </a:solidFill>
              </a:rPr>
              <a:t>150.000,00 kn.</a:t>
            </a:r>
            <a:endParaRPr lang="hr-HR" sz="1200" dirty="0">
              <a:solidFill>
                <a:srgbClr val="002060"/>
              </a:solidFill>
            </a:endParaRPr>
          </a:p>
          <a:p>
            <a:pPr marL="0" indent="0">
              <a:buNone/>
            </a:pPr>
            <a:endParaRPr lang="hr-HR" dirty="0"/>
          </a:p>
        </p:txBody>
      </p:sp>
    </p:spTree>
    <p:extLst>
      <p:ext uri="{BB962C8B-B14F-4D97-AF65-F5344CB8AC3E}">
        <p14:creationId xmlns:p14="http://schemas.microsoft.com/office/powerpoint/2010/main" val="1486046526"/>
      </p:ext>
    </p:extLst>
  </p:cSld>
  <p:clrMapOvr>
    <a:masterClrMapping/>
  </p:clrMapOvr>
  <mc:AlternateContent xmlns:mc="http://schemas.openxmlformats.org/markup-compatibility/2006" xmlns:p14="http://schemas.microsoft.com/office/powerpoint/2010/main">
    <mc:Choice Requires="p14">
      <p:transition spd="slow" p14:dur="1300" advClick="0" advTm="15000">
        <p14:ripple/>
      </p:transition>
    </mc:Choice>
    <mc:Fallback xmlns="">
      <p:transition spd="slow" advClick="0" advTm="15000">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teksta 2"/>
          <p:cNvSpPr>
            <a:spLocks noGrp="1"/>
          </p:cNvSpPr>
          <p:nvPr>
            <p:ph type="body" idx="1"/>
          </p:nvPr>
        </p:nvSpPr>
        <p:spPr>
          <a:xfrm>
            <a:off x="684211" y="581891"/>
            <a:ext cx="10434061" cy="5412509"/>
          </a:xfrm>
        </p:spPr>
        <p:txBody>
          <a:bodyPr/>
          <a:lstStyle/>
          <a:p>
            <a:pPr marL="342900" indent="-342900" algn="just">
              <a:buFont typeface="Wingdings" panose="05000000000000000000" pitchFamily="2" charset="2"/>
              <a:buChar char="v"/>
            </a:pPr>
            <a:r>
              <a:rPr lang="pl-PL" dirty="0">
                <a:solidFill>
                  <a:schemeClr val="tx1"/>
                </a:solidFill>
              </a:rPr>
              <a:t>Razdjel: 002  PREDŠKOLSKI ODGOJ - PRORAČUNSKI KORISNIK DJEČJI VRTIĆ „BALONČICA” planirana sredstva u iznosu od </a:t>
            </a:r>
            <a:r>
              <a:rPr lang="pl-PL" dirty="0" smtClean="0">
                <a:solidFill>
                  <a:schemeClr val="tx1"/>
                </a:solidFill>
              </a:rPr>
              <a:t>3.538.660,00 </a:t>
            </a:r>
            <a:r>
              <a:rPr lang="pl-PL" dirty="0">
                <a:solidFill>
                  <a:schemeClr val="tx1"/>
                </a:solidFill>
              </a:rPr>
              <a:t>kuna</a:t>
            </a:r>
          </a:p>
          <a:p>
            <a:endParaRPr lang="pl-PL" dirty="0">
              <a:solidFill>
                <a:schemeClr val="tx1"/>
              </a:solidFill>
            </a:endParaRPr>
          </a:p>
          <a:p>
            <a:pPr marL="342900" lvl="2" indent="-342900" algn="just">
              <a:buFont typeface="Wingdings" panose="05000000000000000000" pitchFamily="2" charset="2"/>
              <a:buChar char="Ø"/>
            </a:pPr>
            <a:r>
              <a:rPr lang="pl-PL" sz="1400" dirty="0">
                <a:solidFill>
                  <a:srgbClr val="002060"/>
                </a:solidFill>
                <a:effectLst>
                  <a:outerShdw blurRad="38100" dist="38100" dir="2700000" algn="tl">
                    <a:srgbClr val="000000">
                      <a:alpha val="43137"/>
                    </a:srgbClr>
                  </a:outerShdw>
                </a:effectLst>
              </a:rPr>
              <a:t>Program  1013 PREDŠKOLSKI ODGOJ - DJEČJI VRTIĆ BALONČICA / Planirana sredstva za provođenje predškolskog programa do polaska djece u osnovnu školu iznose </a:t>
            </a:r>
            <a:r>
              <a:rPr lang="pl-PL" sz="1400" dirty="0" smtClean="0">
                <a:solidFill>
                  <a:srgbClr val="002060"/>
                </a:solidFill>
                <a:effectLst>
                  <a:outerShdw blurRad="38100" dist="38100" dir="2700000" algn="tl">
                    <a:srgbClr val="000000">
                      <a:alpha val="43137"/>
                    </a:srgbClr>
                  </a:outerShdw>
                </a:effectLst>
              </a:rPr>
              <a:t>3.538.660,00 </a:t>
            </a:r>
            <a:r>
              <a:rPr lang="pl-PL" sz="1400" dirty="0">
                <a:solidFill>
                  <a:srgbClr val="002060"/>
                </a:solidFill>
                <a:effectLst>
                  <a:outerShdw blurRad="38100" dist="38100" dir="2700000" algn="tl">
                    <a:srgbClr val="000000">
                      <a:alpha val="43137"/>
                    </a:srgbClr>
                  </a:outerShdw>
                </a:effectLst>
              </a:rPr>
              <a:t>kuna (</a:t>
            </a:r>
            <a:r>
              <a:rPr lang="pl-PL" sz="1200" dirty="0">
                <a:solidFill>
                  <a:srgbClr val="002060"/>
                </a:solidFill>
              </a:rPr>
              <a:t>sufinanciranje iz općinskog proračuna iznosi  </a:t>
            </a:r>
            <a:r>
              <a:rPr lang="pl-PL" sz="1200" dirty="0" smtClean="0">
                <a:solidFill>
                  <a:srgbClr val="002060"/>
                </a:solidFill>
              </a:rPr>
              <a:t>2.400.000,00 </a:t>
            </a:r>
            <a:r>
              <a:rPr lang="pl-PL" sz="1200" dirty="0">
                <a:solidFill>
                  <a:srgbClr val="002060"/>
                </a:solidFill>
              </a:rPr>
              <a:t>kn): </a:t>
            </a:r>
          </a:p>
          <a:p>
            <a:pPr marL="1257300" lvl="2" indent="-342900">
              <a:buFont typeface="Wingdings" panose="05000000000000000000" pitchFamily="2" charset="2"/>
              <a:buChar char="ü"/>
            </a:pPr>
            <a:r>
              <a:rPr lang="pl-PL" sz="1200" dirty="0">
                <a:solidFill>
                  <a:srgbClr val="002060"/>
                </a:solidFill>
              </a:rPr>
              <a:t>Rashodi za zaposlene planiraju se u iznosu od </a:t>
            </a:r>
            <a:r>
              <a:rPr lang="pl-PL" sz="1200" dirty="0" smtClean="0">
                <a:solidFill>
                  <a:srgbClr val="002060"/>
                </a:solidFill>
              </a:rPr>
              <a:t>2.947.500,00 kn,</a:t>
            </a:r>
            <a:endParaRPr lang="pl-PL" sz="1200" dirty="0">
              <a:solidFill>
                <a:srgbClr val="002060"/>
              </a:solidFill>
            </a:endParaRPr>
          </a:p>
          <a:p>
            <a:pPr marL="1257300" lvl="2" indent="-342900">
              <a:buFont typeface="Wingdings" panose="05000000000000000000" pitchFamily="2" charset="2"/>
              <a:buChar char="ü"/>
            </a:pPr>
            <a:r>
              <a:rPr lang="pl-PL" sz="1200" dirty="0">
                <a:solidFill>
                  <a:srgbClr val="002060"/>
                </a:solidFill>
              </a:rPr>
              <a:t>Planirana sredstva za tekuće rashode  iznose </a:t>
            </a:r>
            <a:r>
              <a:rPr lang="pl-PL" sz="1200" dirty="0" smtClean="0">
                <a:solidFill>
                  <a:srgbClr val="002060"/>
                </a:solidFill>
              </a:rPr>
              <a:t>554.280,00 </a:t>
            </a:r>
            <a:r>
              <a:rPr lang="pl-PL" sz="1200" dirty="0">
                <a:solidFill>
                  <a:srgbClr val="002060"/>
                </a:solidFill>
              </a:rPr>
              <a:t>kn,</a:t>
            </a:r>
          </a:p>
          <a:p>
            <a:pPr marL="1257300" lvl="2" indent="-342900">
              <a:buFont typeface="Wingdings" panose="05000000000000000000" pitchFamily="2" charset="2"/>
              <a:buChar char="ü"/>
            </a:pPr>
            <a:r>
              <a:rPr lang="pl-PL" sz="1200" dirty="0">
                <a:solidFill>
                  <a:srgbClr val="002060"/>
                </a:solidFill>
              </a:rPr>
              <a:t>Za  financiranje predškole planira se iznos od </a:t>
            </a:r>
            <a:r>
              <a:rPr lang="pl-PL" sz="1200" dirty="0" smtClean="0">
                <a:solidFill>
                  <a:srgbClr val="002060"/>
                </a:solidFill>
              </a:rPr>
              <a:t>21.880,00 </a:t>
            </a:r>
            <a:r>
              <a:rPr lang="pl-PL" sz="1200" dirty="0">
                <a:solidFill>
                  <a:srgbClr val="002060"/>
                </a:solidFill>
              </a:rPr>
              <a:t>kn,</a:t>
            </a:r>
          </a:p>
          <a:p>
            <a:pPr marL="1257300" lvl="2" indent="-342900">
              <a:buFont typeface="Wingdings" panose="05000000000000000000" pitchFamily="2" charset="2"/>
              <a:buChar char="ü"/>
            </a:pPr>
            <a:r>
              <a:rPr lang="da-DK" sz="1200" dirty="0">
                <a:solidFill>
                  <a:srgbClr val="002060"/>
                </a:solidFill>
              </a:rPr>
              <a:t>Rashodi za nabavu opreme</a:t>
            </a:r>
            <a:r>
              <a:rPr lang="hr-HR" sz="1200" dirty="0">
                <a:solidFill>
                  <a:srgbClr val="002060"/>
                </a:solidFill>
              </a:rPr>
              <a:t> planiraju se u iznosu od </a:t>
            </a:r>
            <a:r>
              <a:rPr lang="pl-PL" sz="1200" dirty="0" smtClean="0">
                <a:solidFill>
                  <a:srgbClr val="002060"/>
                </a:solidFill>
              </a:rPr>
              <a:t>15.000,00 </a:t>
            </a:r>
            <a:r>
              <a:rPr lang="pl-PL" sz="1200" dirty="0">
                <a:solidFill>
                  <a:srgbClr val="002060"/>
                </a:solidFill>
              </a:rPr>
              <a:t>kn.</a:t>
            </a:r>
          </a:p>
          <a:p>
            <a:pPr marL="342900" indent="-342900">
              <a:buFont typeface="Wingdings" panose="05000000000000000000" pitchFamily="2" charset="2"/>
              <a:buChar char="ü"/>
            </a:pPr>
            <a:endParaRPr lang="pl-PL" sz="1200" dirty="0">
              <a:solidFill>
                <a:srgbClr val="002060"/>
              </a:solidFill>
            </a:endParaRPr>
          </a:p>
          <a:p>
            <a:endParaRPr lang="pl-PL" sz="1400" dirty="0">
              <a:effectLst>
                <a:outerShdw blurRad="38100" dist="38100" dir="2700000" algn="tl">
                  <a:srgbClr val="000000">
                    <a:alpha val="43137"/>
                  </a:srgbClr>
                </a:outerShdw>
              </a:effectLst>
            </a:endParaRPr>
          </a:p>
          <a:p>
            <a:endParaRPr lang="pl-PL" dirty="0"/>
          </a:p>
        </p:txBody>
      </p:sp>
    </p:spTree>
    <p:extLst>
      <p:ext uri="{BB962C8B-B14F-4D97-AF65-F5344CB8AC3E}">
        <p14:creationId xmlns:p14="http://schemas.microsoft.com/office/powerpoint/2010/main" val="1713867717"/>
      </p:ext>
    </p:extLst>
  </p:cSld>
  <p:clrMapOvr>
    <a:masterClrMapping/>
  </p:clrMapOvr>
  <mc:AlternateContent xmlns:mc="http://schemas.openxmlformats.org/markup-compatibility/2006" xmlns:p14="http://schemas.microsoft.com/office/powerpoint/2010/main">
    <mc:Choice Requires="p14">
      <p:transition spd="slow" p14:dur="1300" advClick="0" advTm="15000">
        <p14:ripple/>
      </p:transition>
    </mc:Choice>
    <mc:Fallback xmlns="">
      <p:transition spd="slow" advClick="0" advTm="15000">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teksta 2"/>
          <p:cNvSpPr>
            <a:spLocks noGrp="1"/>
          </p:cNvSpPr>
          <p:nvPr>
            <p:ph type="body" idx="1"/>
          </p:nvPr>
        </p:nvSpPr>
        <p:spPr>
          <a:xfrm>
            <a:off x="684212" y="384464"/>
            <a:ext cx="10818524" cy="5609936"/>
          </a:xfrm>
        </p:spPr>
        <p:txBody>
          <a:bodyPr/>
          <a:lstStyle/>
          <a:p>
            <a:pPr marL="342900" indent="-342900" algn="just">
              <a:buFont typeface="Wingdings" panose="05000000000000000000" pitchFamily="2" charset="2"/>
              <a:buChar char="v"/>
            </a:pPr>
            <a:r>
              <a:rPr lang="hr-HR" dirty="0">
                <a:solidFill>
                  <a:schemeClr val="tx1"/>
                </a:solidFill>
                <a:effectLst>
                  <a:outerShdw blurRad="38100" dist="38100" dir="2700000" algn="tl">
                    <a:srgbClr val="000000">
                      <a:alpha val="43137"/>
                    </a:srgbClr>
                  </a:outerShdw>
                </a:effectLst>
              </a:rPr>
              <a:t>Razdjel: 003  KULTURNE USTANOVE - </a:t>
            </a:r>
            <a:r>
              <a:rPr lang="pl-PL" dirty="0">
                <a:solidFill>
                  <a:schemeClr val="tx1"/>
                </a:solidFill>
                <a:effectLst>
                  <a:outerShdw blurRad="38100" dist="38100" dir="2700000" algn="tl">
                    <a:srgbClr val="000000">
                      <a:alpha val="43137"/>
                    </a:srgbClr>
                  </a:outerShdw>
                </a:effectLst>
              </a:rPr>
              <a:t>PRORAČUNSKI KORISNIK NARODNA KNJIŽNICA HUM NA SUTLI</a:t>
            </a:r>
            <a:r>
              <a:rPr lang="hr-HR" dirty="0">
                <a:solidFill>
                  <a:schemeClr val="tx1"/>
                </a:solidFill>
                <a:effectLst>
                  <a:outerShdw blurRad="38100" dist="38100" dir="2700000" algn="tl">
                    <a:srgbClr val="000000">
                      <a:alpha val="43137"/>
                    </a:srgbClr>
                  </a:outerShdw>
                </a:effectLst>
              </a:rPr>
              <a:t> planirana sredstva u iznosu od  </a:t>
            </a:r>
            <a:r>
              <a:rPr lang="hr-HR" dirty="0" smtClean="0">
                <a:solidFill>
                  <a:schemeClr val="tx1"/>
                </a:solidFill>
                <a:effectLst>
                  <a:outerShdw blurRad="38100" dist="38100" dir="2700000" algn="tl">
                    <a:srgbClr val="000000">
                      <a:alpha val="43137"/>
                    </a:srgbClr>
                  </a:outerShdw>
                </a:effectLst>
              </a:rPr>
              <a:t>454.510,00 </a:t>
            </a:r>
            <a:r>
              <a:rPr lang="hr-HR" dirty="0">
                <a:solidFill>
                  <a:schemeClr val="tx1"/>
                </a:solidFill>
                <a:effectLst>
                  <a:outerShdw blurRad="38100" dist="38100" dir="2700000" algn="tl">
                    <a:srgbClr val="000000">
                      <a:alpha val="43137"/>
                    </a:srgbClr>
                  </a:outerShdw>
                </a:effectLst>
              </a:rPr>
              <a:t>kuna </a:t>
            </a:r>
          </a:p>
          <a:p>
            <a:pPr algn="just"/>
            <a:endParaRPr lang="hr-HR" dirty="0">
              <a:solidFill>
                <a:schemeClr val="tx1"/>
              </a:solidFill>
              <a:effectLst>
                <a:outerShdw blurRad="38100" dist="38100" dir="2700000" algn="tl">
                  <a:srgbClr val="000000">
                    <a:alpha val="43137"/>
                  </a:srgbClr>
                </a:outerShdw>
              </a:effectLst>
            </a:endParaRPr>
          </a:p>
          <a:p>
            <a:pPr marL="342900" indent="-342900">
              <a:buFont typeface="Wingdings" panose="05000000000000000000" pitchFamily="2" charset="2"/>
              <a:buChar char="Ø"/>
            </a:pPr>
            <a:r>
              <a:rPr lang="pl-PL" sz="1400" dirty="0">
                <a:solidFill>
                  <a:srgbClr val="002060"/>
                </a:solidFill>
                <a:effectLst>
                  <a:outerShdw blurRad="38100" dist="38100" dir="2700000" algn="tl">
                    <a:srgbClr val="000000">
                      <a:alpha val="43137"/>
                    </a:srgbClr>
                  </a:outerShdw>
                </a:effectLst>
              </a:rPr>
              <a:t>PROGRAM 1014 NARODNA KNJIŽNICA HUM NA SUTLI / Planirana sredstva za rad  knjižnice iznose </a:t>
            </a:r>
            <a:r>
              <a:rPr lang="pl-PL" sz="1400" dirty="0" smtClean="0">
                <a:solidFill>
                  <a:srgbClr val="002060"/>
                </a:solidFill>
                <a:effectLst>
                  <a:outerShdw blurRad="38100" dist="38100" dir="2700000" algn="tl">
                    <a:srgbClr val="000000">
                      <a:alpha val="43137"/>
                    </a:srgbClr>
                  </a:outerShdw>
                </a:effectLst>
              </a:rPr>
              <a:t>454.510,00 </a:t>
            </a:r>
            <a:r>
              <a:rPr lang="pl-PL" sz="1400" dirty="0">
                <a:solidFill>
                  <a:srgbClr val="002060"/>
                </a:solidFill>
                <a:effectLst>
                  <a:outerShdw blurRad="38100" dist="38100" dir="2700000" algn="tl">
                    <a:srgbClr val="000000">
                      <a:alpha val="43137"/>
                    </a:srgbClr>
                  </a:outerShdw>
                </a:effectLst>
              </a:rPr>
              <a:t>kuna (</a:t>
            </a:r>
            <a:r>
              <a:rPr lang="pl-PL" sz="1200" dirty="0">
                <a:solidFill>
                  <a:srgbClr val="002060"/>
                </a:solidFill>
              </a:rPr>
              <a:t>sufinanciranje iz općinskog proračun iznosi  </a:t>
            </a:r>
            <a:r>
              <a:rPr lang="pl-PL" sz="1200" dirty="0" smtClean="0">
                <a:solidFill>
                  <a:srgbClr val="002060"/>
                </a:solidFill>
              </a:rPr>
              <a:t>395.000,00 </a:t>
            </a:r>
            <a:r>
              <a:rPr lang="pl-PL" sz="1200" dirty="0">
                <a:solidFill>
                  <a:srgbClr val="002060"/>
                </a:solidFill>
              </a:rPr>
              <a:t>kn</a:t>
            </a:r>
            <a:r>
              <a:rPr lang="pl-PL" sz="1400" dirty="0">
                <a:solidFill>
                  <a:srgbClr val="002060"/>
                </a:solidFill>
                <a:effectLst>
                  <a:outerShdw blurRad="38100" dist="38100" dir="2700000" algn="tl">
                    <a:srgbClr val="000000">
                      <a:alpha val="43137"/>
                    </a:srgbClr>
                  </a:outerShdw>
                </a:effectLst>
              </a:rPr>
              <a:t>): </a:t>
            </a:r>
          </a:p>
          <a:p>
            <a:pPr marL="342900" indent="-342900">
              <a:buFont typeface="Wingdings" panose="05000000000000000000" pitchFamily="2" charset="2"/>
              <a:buChar char="Ø"/>
            </a:pPr>
            <a:endParaRPr lang="hr-HR" sz="1400" dirty="0">
              <a:solidFill>
                <a:srgbClr val="002060"/>
              </a:solidFill>
              <a:effectLst>
                <a:outerShdw blurRad="38100" dist="38100" dir="2700000" algn="tl">
                  <a:srgbClr val="000000">
                    <a:alpha val="43137"/>
                  </a:srgbClr>
                </a:outerShdw>
              </a:effectLst>
            </a:endParaRPr>
          </a:p>
          <a:p>
            <a:pPr marL="1085850" lvl="2" indent="-171450" algn="just">
              <a:buFont typeface="Wingdings" panose="05000000000000000000" pitchFamily="2" charset="2"/>
              <a:buChar char="ü"/>
            </a:pPr>
            <a:r>
              <a:rPr lang="hr-HR" sz="1200" dirty="0">
                <a:solidFill>
                  <a:srgbClr val="002060"/>
                </a:solidFill>
              </a:rPr>
              <a:t>Za plaće i naknade ravnateljice planiran je iznos od </a:t>
            </a:r>
            <a:r>
              <a:rPr lang="hr-HR" sz="1200" dirty="0" smtClean="0">
                <a:solidFill>
                  <a:srgbClr val="002060"/>
                </a:solidFill>
              </a:rPr>
              <a:t>258.500,00 </a:t>
            </a:r>
            <a:r>
              <a:rPr lang="hr-HR" sz="1200" dirty="0">
                <a:solidFill>
                  <a:srgbClr val="002060"/>
                </a:solidFill>
              </a:rPr>
              <a:t>kn,</a:t>
            </a:r>
          </a:p>
          <a:p>
            <a:pPr marL="1085850" lvl="2" indent="-171450" algn="just">
              <a:buFont typeface="Wingdings" panose="05000000000000000000" pitchFamily="2" charset="2"/>
              <a:buChar char="ü"/>
            </a:pPr>
            <a:r>
              <a:rPr lang="hr-HR" sz="1200" dirty="0">
                <a:solidFill>
                  <a:srgbClr val="002060"/>
                </a:solidFill>
              </a:rPr>
              <a:t>Rashodi za tekuće poslovanje knjižnice planirani su iznosu od </a:t>
            </a:r>
            <a:r>
              <a:rPr lang="hr-HR" sz="1200" dirty="0" smtClean="0">
                <a:solidFill>
                  <a:srgbClr val="002060"/>
                </a:solidFill>
              </a:rPr>
              <a:t>51.510,00 </a:t>
            </a:r>
            <a:r>
              <a:rPr lang="hr-HR" sz="1200" dirty="0">
                <a:solidFill>
                  <a:srgbClr val="002060"/>
                </a:solidFill>
              </a:rPr>
              <a:t>kn,</a:t>
            </a:r>
          </a:p>
          <a:p>
            <a:pPr marL="1085850" lvl="2" indent="-171450" algn="just">
              <a:buFont typeface="Wingdings" panose="05000000000000000000" pitchFamily="2" charset="2"/>
              <a:buChar char="ü"/>
            </a:pPr>
            <a:r>
              <a:rPr lang="hr-HR" sz="1200" dirty="0">
                <a:solidFill>
                  <a:srgbClr val="002060"/>
                </a:solidFill>
              </a:rPr>
              <a:t>Za nabavku nove knjižne građe planiran je iznos od </a:t>
            </a:r>
            <a:r>
              <a:rPr lang="hr-HR" sz="1200" dirty="0" smtClean="0">
                <a:solidFill>
                  <a:srgbClr val="002060"/>
                </a:solidFill>
              </a:rPr>
              <a:t>109.500,00 </a:t>
            </a:r>
            <a:r>
              <a:rPr lang="hr-HR" sz="1200" dirty="0">
                <a:solidFill>
                  <a:srgbClr val="002060"/>
                </a:solidFill>
              </a:rPr>
              <a:t>kn,</a:t>
            </a:r>
          </a:p>
          <a:p>
            <a:pPr marL="1085850" lvl="2" indent="-171450" algn="just">
              <a:buFont typeface="Wingdings" panose="05000000000000000000" pitchFamily="2" charset="2"/>
              <a:buChar char="ü"/>
            </a:pPr>
            <a:r>
              <a:rPr lang="pl-PL" sz="1200" dirty="0">
                <a:solidFill>
                  <a:srgbClr val="002060"/>
                </a:solidFill>
              </a:rPr>
              <a:t>Rashodi za nabavu opreme planiraju se u iznosu od </a:t>
            </a:r>
            <a:r>
              <a:rPr lang="pl-PL" sz="1200" dirty="0" smtClean="0">
                <a:solidFill>
                  <a:srgbClr val="002060"/>
                </a:solidFill>
              </a:rPr>
              <a:t>10</a:t>
            </a:r>
            <a:r>
              <a:rPr lang="hr-HR" sz="1200" dirty="0" smtClean="0">
                <a:solidFill>
                  <a:srgbClr val="002060"/>
                </a:solidFill>
              </a:rPr>
              <a:t>.000,00 </a:t>
            </a:r>
            <a:r>
              <a:rPr lang="hr-HR" sz="1200" dirty="0">
                <a:solidFill>
                  <a:srgbClr val="002060"/>
                </a:solidFill>
              </a:rPr>
              <a:t>kn,</a:t>
            </a:r>
          </a:p>
          <a:p>
            <a:pPr marL="1085850" lvl="2" indent="-171450" algn="just">
              <a:buFont typeface="Wingdings" panose="05000000000000000000" pitchFamily="2" charset="2"/>
              <a:buChar char="ü"/>
            </a:pPr>
            <a:r>
              <a:rPr lang="hr-HR" sz="1200" dirty="0">
                <a:solidFill>
                  <a:srgbClr val="002060"/>
                </a:solidFill>
              </a:rPr>
              <a:t>Godišnji programi i manifestacije obuhvaćaju:  </a:t>
            </a:r>
          </a:p>
          <a:p>
            <a:pPr lvl="1" algn="just"/>
            <a:r>
              <a:rPr lang="hr-HR" sz="1200" dirty="0">
                <a:solidFill>
                  <a:srgbClr val="002060"/>
                </a:solidFill>
              </a:rPr>
              <a:t>		• književne večeri  i književne susrete,</a:t>
            </a:r>
          </a:p>
          <a:p>
            <a:pPr lvl="1" algn="just"/>
            <a:r>
              <a:rPr lang="hr-HR" sz="1200" dirty="0">
                <a:solidFill>
                  <a:srgbClr val="002060"/>
                </a:solidFill>
              </a:rPr>
              <a:t>		• manifestacija posvećena Rikardu </a:t>
            </a:r>
            <a:r>
              <a:rPr lang="hr-HR" sz="1200" dirty="0" err="1">
                <a:solidFill>
                  <a:srgbClr val="002060"/>
                </a:solidFill>
              </a:rPr>
              <a:t>Jorgovaniću</a:t>
            </a:r>
            <a:r>
              <a:rPr lang="hr-HR" sz="1200" dirty="0">
                <a:solidFill>
                  <a:srgbClr val="002060"/>
                </a:solidFill>
              </a:rPr>
              <a:t>, </a:t>
            </a:r>
          </a:p>
          <a:p>
            <a:pPr lvl="1" algn="just"/>
            <a:r>
              <a:rPr lang="hr-HR" sz="1200" dirty="0">
                <a:solidFill>
                  <a:srgbClr val="002060"/>
                </a:solidFill>
              </a:rPr>
              <a:t>		• književni susret Sutla nas veže i spaja,</a:t>
            </a:r>
          </a:p>
          <a:p>
            <a:pPr lvl="1" algn="just"/>
            <a:r>
              <a:rPr lang="hr-HR" sz="1200" dirty="0">
                <a:solidFill>
                  <a:srgbClr val="002060"/>
                </a:solidFill>
              </a:rPr>
              <a:t>		• manifestacija </a:t>
            </a:r>
            <a:r>
              <a:rPr lang="hr-HR" sz="1200" dirty="0" err="1">
                <a:solidFill>
                  <a:srgbClr val="002060"/>
                </a:solidFill>
              </a:rPr>
              <a:t>Humfejst</a:t>
            </a:r>
            <a:r>
              <a:rPr lang="hr-HR" sz="1200" dirty="0">
                <a:solidFill>
                  <a:srgbClr val="002060"/>
                </a:solidFill>
              </a:rPr>
              <a:t>,</a:t>
            </a:r>
            <a:endParaRPr lang="nn-NO" sz="1200" dirty="0">
              <a:solidFill>
                <a:srgbClr val="002060"/>
              </a:solidFill>
            </a:endParaRPr>
          </a:p>
          <a:p>
            <a:pPr lvl="1" algn="just"/>
            <a:r>
              <a:rPr lang="hr-HR" sz="1200" dirty="0">
                <a:solidFill>
                  <a:srgbClr val="002060"/>
                </a:solidFill>
              </a:rPr>
              <a:t>		</a:t>
            </a:r>
            <a:r>
              <a:rPr lang="nn-NO" sz="1200" dirty="0">
                <a:solidFill>
                  <a:srgbClr val="002060"/>
                </a:solidFill>
              </a:rPr>
              <a:t>•</a:t>
            </a:r>
            <a:r>
              <a:rPr lang="hr-HR" sz="1200" dirty="0">
                <a:solidFill>
                  <a:srgbClr val="002060"/>
                </a:solidFill>
              </a:rPr>
              <a:t> p</a:t>
            </a:r>
            <a:r>
              <a:rPr lang="nn-NO" sz="1200" dirty="0">
                <a:solidFill>
                  <a:srgbClr val="002060"/>
                </a:solidFill>
              </a:rPr>
              <a:t>rogram zaštite baštine</a:t>
            </a:r>
            <a:r>
              <a:rPr lang="hr-HR" sz="1200" dirty="0">
                <a:solidFill>
                  <a:srgbClr val="002060"/>
                </a:solidFill>
              </a:rPr>
              <a:t> : izrada </a:t>
            </a:r>
            <a:r>
              <a:rPr lang="nn-NO" sz="1200" dirty="0">
                <a:solidFill>
                  <a:srgbClr val="002060"/>
                </a:solidFill>
              </a:rPr>
              <a:t>Rječnik</a:t>
            </a:r>
            <a:r>
              <a:rPr lang="hr-HR" sz="1200" dirty="0">
                <a:solidFill>
                  <a:srgbClr val="002060"/>
                </a:solidFill>
              </a:rPr>
              <a:t>a</a:t>
            </a:r>
            <a:r>
              <a:rPr lang="nn-NO" sz="1200" dirty="0">
                <a:solidFill>
                  <a:srgbClr val="002060"/>
                </a:solidFill>
              </a:rPr>
              <a:t> humskog govora</a:t>
            </a:r>
            <a:r>
              <a:rPr lang="hr-HR" sz="1200" dirty="0">
                <a:solidFill>
                  <a:srgbClr val="002060"/>
                </a:solidFill>
              </a:rPr>
              <a:t>, </a:t>
            </a:r>
          </a:p>
          <a:p>
            <a:pPr lvl="1" algn="just"/>
            <a:r>
              <a:rPr lang="hr-HR" sz="1200" dirty="0">
                <a:solidFill>
                  <a:srgbClr val="002060"/>
                </a:solidFill>
              </a:rPr>
              <a:t> 	   za čija se odvijanja planiraju sredstva u iznosu od </a:t>
            </a:r>
            <a:r>
              <a:rPr lang="hr-HR" sz="1200" dirty="0" smtClean="0">
                <a:solidFill>
                  <a:srgbClr val="002060"/>
                </a:solidFill>
              </a:rPr>
              <a:t>25.000,00 kn.</a:t>
            </a:r>
            <a:endParaRPr lang="hr-HR" sz="1200" dirty="0">
              <a:solidFill>
                <a:srgbClr val="002060"/>
              </a:solidFill>
            </a:endParaRPr>
          </a:p>
          <a:p>
            <a:pPr marL="171450" indent="-171450">
              <a:buFont typeface="Wingdings" panose="05000000000000000000" pitchFamily="2" charset="2"/>
              <a:buChar char="ü"/>
            </a:pPr>
            <a:endParaRPr lang="hr-HR" sz="1200" dirty="0"/>
          </a:p>
        </p:txBody>
      </p:sp>
    </p:spTree>
    <p:extLst>
      <p:ext uri="{BB962C8B-B14F-4D97-AF65-F5344CB8AC3E}">
        <p14:creationId xmlns:p14="http://schemas.microsoft.com/office/powerpoint/2010/main" val="3734999261"/>
      </p:ext>
    </p:extLst>
  </p:cSld>
  <p:clrMapOvr>
    <a:masterClrMapping/>
  </p:clrMapOvr>
  <mc:AlternateContent xmlns:mc="http://schemas.openxmlformats.org/markup-compatibility/2006" xmlns:p14="http://schemas.microsoft.com/office/powerpoint/2010/main">
    <mc:Choice Requires="p14">
      <p:transition spd="slow" p14:dur="1300" advClick="0" advTm="15000">
        <p14:ripple/>
      </p:transition>
    </mc:Choice>
    <mc:Fallback xmlns="">
      <p:transition spd="slow" advClick="0" advTm="15000">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09598" y="1168400"/>
            <a:ext cx="10896601" cy="5105399"/>
          </a:xfrm>
        </p:spPr>
        <p:txBody>
          <a:bodyPr>
            <a:normAutofit/>
          </a:bodyPr>
          <a:lstStyle/>
          <a:p>
            <a:r>
              <a:rPr lang="hr-HR" sz="1600" cap="none" dirty="0">
                <a:solidFill>
                  <a:srgbClr val="002060"/>
                </a:solidFill>
              </a:rPr>
              <a:t>	Proračun je akt kojim se procjenjuju prihodi i primici te utvrđuju rashodi i izdaci općine Hum na Sutli za proračunsku godinu, a sadrži i projekciju prihoda i primitaka te rashoda i izdataka za slijedeće dvije godine.</a:t>
            </a:r>
            <a:br>
              <a:rPr lang="hr-HR" sz="1600" cap="none" dirty="0">
                <a:solidFill>
                  <a:srgbClr val="002060"/>
                </a:solidFill>
              </a:rPr>
            </a:br>
            <a:r>
              <a:rPr lang="hr-HR" sz="1600" cap="none" dirty="0">
                <a:solidFill>
                  <a:srgbClr val="002060"/>
                </a:solidFill>
              </a:rPr>
              <a:t/>
            </a:r>
            <a:br>
              <a:rPr lang="hr-HR" sz="1600" cap="none" dirty="0">
                <a:solidFill>
                  <a:srgbClr val="002060"/>
                </a:solidFill>
              </a:rPr>
            </a:br>
            <a:r>
              <a:rPr lang="hr-HR" sz="1600" cap="none" dirty="0">
                <a:solidFill>
                  <a:srgbClr val="002060"/>
                </a:solidFill>
              </a:rPr>
              <a:t>	Proračun se odnosi na fiskalnu godinu i traje od 01. siječnja do 31. prosinca. Zakonodavni  akt kojim su regulirana sva pitanja vezana uz proračun je Zakon o proračunu („Narodne novine” br. </a:t>
            </a:r>
            <a:r>
              <a:rPr lang="hr-HR" sz="1600" dirty="0">
                <a:solidFill>
                  <a:srgbClr val="002060"/>
                </a:solidFill>
              </a:rPr>
              <a:t>87/08 , 136/12 </a:t>
            </a:r>
            <a:r>
              <a:rPr lang="hr-HR" sz="1600" dirty="0" smtClean="0">
                <a:solidFill>
                  <a:srgbClr val="002060"/>
                </a:solidFill>
              </a:rPr>
              <a:t>15/</a:t>
            </a:r>
            <a:r>
              <a:rPr lang="hr-HR" sz="1600" dirty="0" err="1" smtClean="0">
                <a:solidFill>
                  <a:srgbClr val="002060"/>
                </a:solidFill>
              </a:rPr>
              <a:t>15</a:t>
            </a:r>
            <a:r>
              <a:rPr lang="hr-HR" sz="1600" dirty="0">
                <a:solidFill>
                  <a:srgbClr val="002060"/>
                </a:solidFill>
              </a:rPr>
              <a:t>).</a:t>
            </a:r>
            <a:r>
              <a:rPr lang="hr-HR" sz="1600" cap="none" dirty="0">
                <a:solidFill>
                  <a:srgbClr val="002060"/>
                </a:solidFill>
              </a:rPr>
              <a:t/>
            </a:r>
            <a:br>
              <a:rPr lang="hr-HR" sz="1600" cap="none" dirty="0">
                <a:solidFill>
                  <a:srgbClr val="002060"/>
                </a:solidFill>
              </a:rPr>
            </a:br>
            <a:r>
              <a:rPr lang="hr-HR" sz="1600" cap="none" dirty="0">
                <a:solidFill>
                  <a:srgbClr val="002060"/>
                </a:solidFill>
              </a:rPr>
              <a:t> </a:t>
            </a:r>
            <a:br>
              <a:rPr lang="hr-HR" sz="1600" cap="none" dirty="0">
                <a:solidFill>
                  <a:srgbClr val="002060"/>
                </a:solidFill>
              </a:rPr>
            </a:br>
            <a:r>
              <a:rPr lang="hr-HR" sz="1600" cap="none" dirty="0">
                <a:solidFill>
                  <a:srgbClr val="002060"/>
                </a:solidFill>
              </a:rPr>
              <a:t>	Jedini ovlašteni predlagatelj Proračuna općine je općinski načelnik. Općinski načelnik općine Hum na Sutli odgovoran je za zakonito planiranje i izvršavanje proračuna, za svrhovito, učinkovito i ekonomično raspolaganje proračunskim sredstvima. Proračun donosi (izglasava) Općinsko vijeće do kraja godine za iduću godinu.</a:t>
            </a:r>
            <a:br>
              <a:rPr lang="hr-HR" sz="1600" cap="none" dirty="0">
                <a:solidFill>
                  <a:srgbClr val="002060"/>
                </a:solidFill>
              </a:rPr>
            </a:br>
            <a:r>
              <a:rPr lang="hr-HR" sz="1600" cap="none" dirty="0">
                <a:solidFill>
                  <a:srgbClr val="002060"/>
                </a:solidFill>
              </a:rPr>
              <a:t/>
            </a:r>
            <a:br>
              <a:rPr lang="hr-HR" sz="1600" cap="none" dirty="0">
                <a:solidFill>
                  <a:srgbClr val="002060"/>
                </a:solidFill>
              </a:rPr>
            </a:br>
            <a:r>
              <a:rPr lang="hr-HR" sz="1600" cap="none" dirty="0" smtClean="0">
                <a:solidFill>
                  <a:srgbClr val="002060"/>
                </a:solidFill>
              </a:rPr>
              <a:t>	Treba </a:t>
            </a:r>
            <a:r>
              <a:rPr lang="hr-HR" sz="1600" cap="none" dirty="0">
                <a:solidFill>
                  <a:srgbClr val="002060"/>
                </a:solidFill>
              </a:rPr>
              <a:t>napomenuti da proračun nije statičan akt već se sukladno zakonu može mijenjati tijekom proračunske godine. Ta izmjena se naziva Rebalans proračuna.</a:t>
            </a:r>
            <a:br>
              <a:rPr lang="hr-HR" sz="1600" cap="none" dirty="0">
                <a:solidFill>
                  <a:srgbClr val="002060"/>
                </a:solidFill>
              </a:rPr>
            </a:br>
            <a:r>
              <a:rPr lang="hr-HR" sz="1600" cap="none" dirty="0">
                <a:solidFill>
                  <a:srgbClr val="002060"/>
                </a:solidFill>
              </a:rPr>
              <a:t> </a:t>
            </a:r>
            <a:br>
              <a:rPr lang="hr-HR" sz="1600" cap="none" dirty="0">
                <a:solidFill>
                  <a:srgbClr val="002060"/>
                </a:solidFill>
              </a:rPr>
            </a:br>
            <a:r>
              <a:rPr lang="hr-HR" sz="1600" cap="none" dirty="0">
                <a:solidFill>
                  <a:srgbClr val="002060"/>
                </a:solidFill>
              </a:rPr>
              <a:t/>
            </a:r>
            <a:br>
              <a:rPr lang="hr-HR" sz="1600" cap="none" dirty="0">
                <a:solidFill>
                  <a:srgbClr val="002060"/>
                </a:solidFill>
              </a:rPr>
            </a:br>
            <a:r>
              <a:rPr lang="hr-HR" sz="1600" cap="none" dirty="0">
                <a:solidFill>
                  <a:srgbClr val="002060"/>
                </a:solidFill>
              </a:rPr>
              <a:t>	Procedura izmjena/rebalansa proračuna identična je proceduri njegova donošenja.</a:t>
            </a:r>
            <a:br>
              <a:rPr lang="hr-HR" sz="1600" cap="none" dirty="0">
                <a:solidFill>
                  <a:srgbClr val="002060"/>
                </a:solidFill>
              </a:rPr>
            </a:br>
            <a:endParaRPr lang="hr-HR" sz="1600" cap="none" dirty="0">
              <a:solidFill>
                <a:srgbClr val="002060"/>
              </a:solidFill>
              <a:latin typeface="Century Gothic" panose="020B0502020202020204" pitchFamily="34" charset="0"/>
            </a:endParaRPr>
          </a:p>
        </p:txBody>
      </p:sp>
      <p:sp>
        <p:nvSpPr>
          <p:cNvPr id="3" name="Rezervirano mjesto sadržaja 2"/>
          <p:cNvSpPr>
            <a:spLocks noGrp="1"/>
          </p:cNvSpPr>
          <p:nvPr>
            <p:ph idx="1"/>
          </p:nvPr>
        </p:nvSpPr>
        <p:spPr>
          <a:xfrm>
            <a:off x="684212" y="685801"/>
            <a:ext cx="4095606" cy="1184564"/>
          </a:xfrm>
        </p:spPr>
        <p:txBody>
          <a:bodyPr>
            <a:normAutofit/>
          </a:bodyPr>
          <a:lstStyle/>
          <a:p>
            <a:pPr>
              <a:buFont typeface="Wingdings" panose="05000000000000000000" pitchFamily="2" charset="2"/>
              <a:buChar char="Ø"/>
            </a:pPr>
            <a:r>
              <a:rPr lang="hr-HR" sz="3200" dirty="0">
                <a:solidFill>
                  <a:schemeClr val="tx1"/>
                </a:solidFill>
                <a:effectLst>
                  <a:outerShdw blurRad="38100" dist="38100" dir="2700000" algn="tl">
                    <a:srgbClr val="000000">
                      <a:alpha val="43137"/>
                    </a:srgbClr>
                  </a:outerShdw>
                </a:effectLst>
                <a:latin typeface="+mj-lt"/>
              </a:rPr>
              <a:t>Što je proračun?</a:t>
            </a:r>
          </a:p>
        </p:txBody>
      </p:sp>
    </p:spTree>
    <p:extLst>
      <p:ext uri="{BB962C8B-B14F-4D97-AF65-F5344CB8AC3E}">
        <p14:creationId xmlns:p14="http://schemas.microsoft.com/office/powerpoint/2010/main" val="3424051374"/>
      </p:ext>
    </p:extLst>
  </p:cSld>
  <p:clrMapOvr>
    <a:masterClrMapping/>
  </p:clrMapOvr>
  <mc:AlternateContent xmlns:mc="http://schemas.openxmlformats.org/markup-compatibility/2006" xmlns:p14="http://schemas.microsoft.com/office/powerpoint/2010/main">
    <mc:Choice Requires="p14">
      <p:transition spd="slow" p14:dur="1300" advClick="0" advTm="15000">
        <p14:ripple/>
      </p:transition>
    </mc:Choice>
    <mc:Fallback xmlns="">
      <p:transition spd="slow" advClick="0" advTm="15000">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teksta 2"/>
          <p:cNvSpPr>
            <a:spLocks noGrp="1"/>
          </p:cNvSpPr>
          <p:nvPr>
            <p:ph type="body" idx="1"/>
          </p:nvPr>
        </p:nvSpPr>
        <p:spPr>
          <a:xfrm>
            <a:off x="1398875" y="1021774"/>
            <a:ext cx="10271656" cy="4777894"/>
          </a:xfrm>
        </p:spPr>
        <p:txBody>
          <a:bodyPr/>
          <a:lstStyle/>
          <a:p>
            <a:r>
              <a:rPr lang="hr-HR" dirty="0">
                <a:solidFill>
                  <a:srgbClr val="002060"/>
                </a:solidFill>
                <a:effectLst>
                  <a:outerShdw blurRad="38100" dist="38100" dir="2700000" algn="tl">
                    <a:srgbClr val="000000">
                      <a:alpha val="43137"/>
                    </a:srgbClr>
                  </a:outerShdw>
                </a:effectLst>
              </a:rPr>
              <a:t>OPĆINA HUM NA SUTLI </a:t>
            </a:r>
          </a:p>
          <a:p>
            <a:r>
              <a:rPr lang="hr-HR" dirty="0">
                <a:solidFill>
                  <a:srgbClr val="002060"/>
                </a:solidFill>
                <a:effectLst>
                  <a:outerShdw blurRad="38100" dist="38100" dir="2700000" algn="tl">
                    <a:srgbClr val="000000">
                      <a:alpha val="43137"/>
                    </a:srgbClr>
                  </a:outerShdw>
                </a:effectLst>
              </a:rPr>
              <a:t> web: </a:t>
            </a:r>
            <a:r>
              <a:rPr lang="hr-HR" u="sng" dirty="0">
                <a:solidFill>
                  <a:srgbClr val="002060"/>
                </a:solidFill>
                <a:effectLst>
                  <a:outerShdw blurRad="38100" dist="38100" dir="2700000" algn="tl">
                    <a:srgbClr val="000000">
                      <a:alpha val="43137"/>
                    </a:srgbClr>
                  </a:outerShdw>
                </a:effectLst>
              </a:rPr>
              <a:t>www.humnasutli.hr</a:t>
            </a:r>
          </a:p>
          <a:p>
            <a:endParaRPr lang="hr-HR" dirty="0">
              <a:solidFill>
                <a:srgbClr val="002060"/>
              </a:solidFill>
              <a:effectLst>
                <a:outerShdw blurRad="38100" dist="38100" dir="2700000" algn="tl">
                  <a:srgbClr val="000000">
                    <a:alpha val="43137"/>
                  </a:srgbClr>
                </a:outerShdw>
              </a:effectLst>
            </a:endParaRPr>
          </a:p>
          <a:p>
            <a:r>
              <a:rPr lang="hr-HR" dirty="0">
                <a:solidFill>
                  <a:srgbClr val="002060"/>
                </a:solidFill>
                <a:effectLst>
                  <a:outerShdw blurRad="38100" dist="38100" dir="2700000" algn="tl">
                    <a:srgbClr val="000000">
                      <a:alpha val="43137"/>
                    </a:srgbClr>
                  </a:outerShdw>
                </a:effectLst>
              </a:rPr>
              <a:t>KONTAKTI: </a:t>
            </a:r>
          </a:p>
          <a:p>
            <a:r>
              <a:rPr lang="hr-HR" dirty="0">
                <a:solidFill>
                  <a:srgbClr val="002060"/>
                </a:solidFill>
                <a:effectLst>
                  <a:outerShdw blurRad="38100" dist="38100" dir="2700000" algn="tl">
                    <a:srgbClr val="000000">
                      <a:alpha val="43137"/>
                    </a:srgbClr>
                  </a:outerShdw>
                </a:effectLst>
              </a:rPr>
              <a:t>Jedinstveni upravni odjel : 049/ 382 383 (tel.)</a:t>
            </a:r>
          </a:p>
          <a:p>
            <a:r>
              <a:rPr lang="hr-HR" dirty="0">
                <a:solidFill>
                  <a:srgbClr val="002060"/>
                </a:solidFill>
                <a:effectLst>
                  <a:outerShdw blurRad="38100" dist="38100" dir="2700000" algn="tl">
                    <a:srgbClr val="000000">
                      <a:alpha val="43137"/>
                    </a:srgbClr>
                  </a:outerShdw>
                </a:effectLst>
              </a:rPr>
              <a:t>							 e- mail:   </a:t>
            </a:r>
            <a:r>
              <a:rPr lang="hr-HR" u="sng" dirty="0">
                <a:solidFill>
                  <a:srgbClr val="002060"/>
                </a:solidFill>
                <a:effectLst>
                  <a:outerShdw blurRad="38100" dist="38100" dir="2700000" algn="tl">
                    <a:srgbClr val="000000">
                      <a:alpha val="43137"/>
                    </a:srgbClr>
                  </a:outerShdw>
                </a:effectLst>
                <a:hlinkClick r:id="rId2"/>
              </a:rPr>
              <a:t>racunovodstvo@humnasutli.hr</a:t>
            </a:r>
            <a:endParaRPr lang="hr-HR" u="sng" dirty="0">
              <a:solidFill>
                <a:srgbClr val="002060"/>
              </a:solidFill>
              <a:effectLst>
                <a:outerShdw blurRad="38100" dist="38100" dir="2700000" algn="tl">
                  <a:srgbClr val="000000">
                    <a:alpha val="43137"/>
                  </a:srgbClr>
                </a:outerShdw>
              </a:effectLst>
            </a:endParaRPr>
          </a:p>
          <a:p>
            <a:endParaRPr lang="hr-HR" u="sng" dirty="0">
              <a:solidFill>
                <a:srgbClr val="002060"/>
              </a:solidFill>
              <a:effectLst>
                <a:outerShdw blurRad="38100" dist="38100" dir="2700000" algn="tl">
                  <a:srgbClr val="000000">
                    <a:alpha val="43137"/>
                  </a:srgbClr>
                </a:outerShdw>
              </a:effectLst>
            </a:endParaRPr>
          </a:p>
          <a:p>
            <a:r>
              <a:rPr lang="hr-HR" dirty="0">
                <a:solidFill>
                  <a:srgbClr val="002060"/>
                </a:solidFill>
                <a:effectLst>
                  <a:outerShdw blurRad="38100" dist="38100" dir="2700000" algn="tl">
                    <a:srgbClr val="000000">
                      <a:alpha val="43137"/>
                    </a:srgbClr>
                  </a:outerShdw>
                </a:effectLst>
              </a:rPr>
              <a:t>Općinski načelnik: 049/ 382 380 (tel.)</a:t>
            </a:r>
          </a:p>
          <a:p>
            <a:r>
              <a:rPr lang="hr-HR" dirty="0">
                <a:solidFill>
                  <a:srgbClr val="002060"/>
                </a:solidFill>
                <a:effectLst>
                  <a:outerShdw blurRad="38100" dist="38100" dir="2700000" algn="tl">
                    <a:srgbClr val="000000">
                      <a:alpha val="43137"/>
                    </a:srgbClr>
                  </a:outerShdw>
                </a:effectLst>
              </a:rPr>
              <a:t>					e- mail: </a:t>
            </a:r>
            <a:r>
              <a:rPr lang="hr-HR" dirty="0" err="1">
                <a:solidFill>
                  <a:srgbClr val="002060"/>
                </a:solidFill>
                <a:effectLst>
                  <a:outerShdw blurRad="38100" dist="38100" dir="2700000" algn="tl">
                    <a:srgbClr val="000000">
                      <a:alpha val="43137"/>
                    </a:srgbClr>
                  </a:outerShdw>
                </a:effectLst>
                <a:hlinkClick r:id="rId3"/>
              </a:rPr>
              <a:t>nacelnik</a:t>
            </a:r>
            <a:r>
              <a:rPr lang="hr-HR" dirty="0">
                <a:solidFill>
                  <a:srgbClr val="002060"/>
                </a:solidFill>
                <a:effectLst>
                  <a:outerShdw blurRad="38100" dist="38100" dir="2700000" algn="tl">
                    <a:srgbClr val="000000">
                      <a:alpha val="43137"/>
                    </a:srgbClr>
                  </a:outerShdw>
                </a:effectLst>
                <a:hlinkClick r:id="rId3"/>
              </a:rPr>
              <a:t>@</a:t>
            </a:r>
            <a:r>
              <a:rPr lang="hr-HR" dirty="0" err="1">
                <a:solidFill>
                  <a:srgbClr val="002060"/>
                </a:solidFill>
                <a:effectLst>
                  <a:outerShdw blurRad="38100" dist="38100" dir="2700000" algn="tl">
                    <a:srgbClr val="000000">
                      <a:alpha val="43137"/>
                    </a:srgbClr>
                  </a:outerShdw>
                </a:effectLst>
                <a:hlinkClick r:id="rId3"/>
              </a:rPr>
              <a:t>humnasutli.hr</a:t>
            </a:r>
            <a:endParaRPr lang="hr-HR" dirty="0">
              <a:solidFill>
                <a:srgbClr val="002060"/>
              </a:solidFill>
              <a:effectLst>
                <a:outerShdw blurRad="38100" dist="38100" dir="2700000" algn="tl">
                  <a:srgbClr val="000000">
                    <a:alpha val="43137"/>
                  </a:srgbClr>
                </a:outerShdw>
              </a:effectLst>
            </a:endParaRPr>
          </a:p>
          <a:p>
            <a:endParaRPr lang="hr-HR" dirty="0">
              <a:effectLst>
                <a:outerShdw blurRad="38100" dist="38100" dir="2700000" algn="tl">
                  <a:srgbClr val="000000">
                    <a:alpha val="43137"/>
                  </a:srgbClr>
                </a:outerShdw>
              </a:effectLst>
            </a:endParaRPr>
          </a:p>
          <a:p>
            <a:endParaRPr lang="hr-HR" dirty="0">
              <a:effectLst>
                <a:outerShdw blurRad="38100" dist="38100" dir="2700000" algn="tl">
                  <a:srgbClr val="000000">
                    <a:alpha val="43137"/>
                  </a:srgbClr>
                </a:outerShdw>
              </a:effectLst>
            </a:endParaRPr>
          </a:p>
          <a:p>
            <a:endParaRPr lang="hr-HR"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886719723"/>
      </p:ext>
    </p:extLst>
  </p:cSld>
  <p:clrMapOvr>
    <a:masterClrMapping/>
  </p:clrMapOvr>
  <mc:AlternateContent xmlns:mc="http://schemas.openxmlformats.org/markup-compatibility/2006" xmlns:p14="http://schemas.microsoft.com/office/powerpoint/2010/main">
    <mc:Choice Requires="p14">
      <p:transition spd="slow" p14:dur="1300" advClick="0" advTm="10000">
        <p14:ripple/>
      </p:transition>
    </mc:Choice>
    <mc:Fallback xmlns="">
      <p:transition spd="slow" advClick="0" advTm="10000">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slov 3"/>
          <p:cNvSpPr>
            <a:spLocks noGrp="1"/>
          </p:cNvSpPr>
          <p:nvPr>
            <p:ph type="title"/>
          </p:nvPr>
        </p:nvSpPr>
        <p:spPr>
          <a:xfrm>
            <a:off x="382877" y="238990"/>
            <a:ext cx="9997642" cy="1600200"/>
          </a:xfrm>
        </p:spPr>
        <p:txBody>
          <a:bodyPr/>
          <a:lstStyle/>
          <a:p>
            <a:pPr algn="ctr"/>
            <a:r>
              <a:rPr lang="hr-HR" dirty="0">
                <a:effectLst>
                  <a:outerShdw blurRad="38100" dist="38100" dir="2700000" algn="tl">
                    <a:srgbClr val="000000">
                      <a:alpha val="43137"/>
                    </a:srgbClr>
                  </a:outerShdw>
                </a:effectLst>
              </a:rPr>
              <a:t>Proračun sadržava:</a:t>
            </a:r>
          </a:p>
        </p:txBody>
      </p:sp>
      <p:sp>
        <p:nvSpPr>
          <p:cNvPr id="6" name="Rezervirano mjesto teksta 5"/>
          <p:cNvSpPr>
            <a:spLocks noGrp="1"/>
          </p:cNvSpPr>
          <p:nvPr>
            <p:ph type="body" sz="quarter" idx="13"/>
          </p:nvPr>
        </p:nvSpPr>
        <p:spPr>
          <a:xfrm>
            <a:off x="1114498" y="1432330"/>
            <a:ext cx="8534400" cy="623455"/>
          </a:xfrm>
        </p:spPr>
        <p:txBody>
          <a:bodyPr/>
          <a:lstStyle/>
          <a:p>
            <a:r>
              <a:rPr lang="es-ES" dirty="0">
                <a:effectLst>
                  <a:outerShdw blurRad="38100" dist="38100" dir="2700000" algn="tl">
                    <a:srgbClr val="000000">
                      <a:alpha val="43137"/>
                    </a:srgbClr>
                  </a:outerShdw>
                </a:effectLst>
              </a:rPr>
              <a:t>1. Opći dio proračuna sačinjavaju:</a:t>
            </a:r>
            <a:endParaRPr lang="hr-HR" dirty="0">
              <a:effectLst>
                <a:outerShdw blurRad="38100" dist="38100" dir="2700000" algn="tl">
                  <a:srgbClr val="000000">
                    <a:alpha val="43137"/>
                  </a:srgbClr>
                </a:outerShdw>
              </a:effectLst>
            </a:endParaRPr>
          </a:p>
        </p:txBody>
      </p:sp>
      <p:sp>
        <p:nvSpPr>
          <p:cNvPr id="5" name="Rezervirano mjesto teksta 4"/>
          <p:cNvSpPr>
            <a:spLocks noGrp="1"/>
          </p:cNvSpPr>
          <p:nvPr>
            <p:ph type="body" idx="1"/>
          </p:nvPr>
        </p:nvSpPr>
        <p:spPr>
          <a:xfrm>
            <a:off x="382877" y="2383163"/>
            <a:ext cx="10802185" cy="2961410"/>
          </a:xfrm>
        </p:spPr>
        <p:txBody>
          <a:bodyPr/>
          <a:lstStyle/>
          <a:p>
            <a:pPr marL="285750" indent="-285750" algn="just">
              <a:buFont typeface="Wingdings" panose="05000000000000000000" pitchFamily="2" charset="2"/>
              <a:buChar char="Ø"/>
            </a:pPr>
            <a:r>
              <a:rPr lang="hr-HR" sz="1600" dirty="0">
                <a:solidFill>
                  <a:srgbClr val="002060"/>
                </a:solidFill>
              </a:rPr>
              <a:t>Račun prihoda i rashoda u kojem su prikazani svi prihodi i rashodi prema ekonomskoj klasifikaciji (npr. prihodi od poreza, imovine, pristojbi te rashodi za zaposlene, financijski rashodi). </a:t>
            </a:r>
          </a:p>
          <a:p>
            <a:pPr marL="285750" indent="-285750">
              <a:buFont typeface="Wingdings" panose="05000000000000000000" pitchFamily="2" charset="2"/>
              <a:buChar char="Ø"/>
            </a:pPr>
            <a:r>
              <a:rPr lang="hr-HR" sz="1600" dirty="0">
                <a:solidFill>
                  <a:srgbClr val="002060"/>
                </a:solidFill>
              </a:rPr>
              <a:t>Račun zaduživanja/financiranja prikazuje izdatke za financijsku imovinu i otplate zajmova te primitke od financijske imovine i zaduživanja.</a:t>
            </a:r>
          </a:p>
          <a:p>
            <a:endParaRPr lang="hr-HR" dirty="0">
              <a:solidFill>
                <a:srgbClr val="002060"/>
              </a:solidFill>
            </a:endParaRPr>
          </a:p>
        </p:txBody>
      </p:sp>
      <p:pic>
        <p:nvPicPr>
          <p:cNvPr id="7" name="Slika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34102" y="3769479"/>
            <a:ext cx="5204114" cy="2495431"/>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345526491"/>
      </p:ext>
    </p:extLst>
  </p:cSld>
  <p:clrMapOvr>
    <a:masterClrMapping/>
  </p:clrMapOvr>
  <mc:AlternateContent xmlns:mc="http://schemas.openxmlformats.org/markup-compatibility/2006" xmlns:p14="http://schemas.microsoft.com/office/powerpoint/2010/main">
    <mc:Choice Requires="p14">
      <p:transition spd="slow" p14:dur="1300" advClick="0" advTm="10000">
        <p14:ripple/>
      </p:transition>
    </mc:Choice>
    <mc:Fallback xmlns="">
      <p:transition spd="slow" advClick="0" advTm="10000">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375131" y="452000"/>
            <a:ext cx="11622136" cy="2743200"/>
          </a:xfrm>
        </p:spPr>
        <p:txBody>
          <a:bodyPr>
            <a:normAutofit fontScale="90000"/>
          </a:bodyPr>
          <a:lstStyle/>
          <a:p>
            <a:r>
              <a:rPr lang="hr-HR" sz="2400" dirty="0">
                <a:effectLst>
                  <a:outerShdw blurRad="38100" dist="38100" dir="2700000" algn="tl">
                    <a:srgbClr val="000000">
                      <a:alpha val="43137"/>
                    </a:srgbClr>
                  </a:outerShdw>
                </a:effectLst>
              </a:rPr>
              <a:t>		2. Poseban dio proračuna sačinjava:</a:t>
            </a:r>
            <a:br>
              <a:rPr lang="hr-HR" sz="2400" dirty="0">
                <a:effectLst>
                  <a:outerShdw blurRad="38100" dist="38100" dir="2700000" algn="tl">
                    <a:srgbClr val="000000">
                      <a:alpha val="43137"/>
                    </a:srgbClr>
                  </a:outerShdw>
                </a:effectLst>
              </a:rPr>
            </a:br>
            <a:r>
              <a:rPr lang="hr-HR" sz="2400" dirty="0">
                <a:solidFill>
                  <a:srgbClr val="002060"/>
                </a:solidFill>
              </a:rPr>
              <a:t/>
            </a:r>
            <a:br>
              <a:rPr lang="hr-HR" sz="2400" dirty="0">
                <a:solidFill>
                  <a:srgbClr val="002060"/>
                </a:solidFill>
              </a:rPr>
            </a:br>
            <a:r>
              <a:rPr lang="hr-HR" sz="2400" dirty="0">
                <a:solidFill>
                  <a:srgbClr val="002060"/>
                </a:solidFill>
              </a:rPr>
              <a:t>	</a:t>
            </a:r>
            <a:r>
              <a:rPr lang="hr-HR" sz="1800" cap="none" dirty="0">
                <a:solidFill>
                  <a:srgbClr val="002060"/>
                </a:solidFill>
              </a:rPr>
              <a:t>Plan rashoda i izdataka raspoređen po organizacijskim </a:t>
            </a:r>
            <a:r>
              <a:rPr lang="hr-HR" sz="1800" cap="none" dirty="0" smtClean="0">
                <a:solidFill>
                  <a:srgbClr val="002060"/>
                </a:solidFill>
              </a:rPr>
              <a:t> jedinicama </a:t>
            </a:r>
            <a:r>
              <a:rPr lang="hr-HR" sz="1800" cap="none" dirty="0">
                <a:solidFill>
                  <a:srgbClr val="002060"/>
                </a:solidFill>
              </a:rPr>
              <a:t>(odjelima) i proračunskim korisnicima iskazanih po vrstama te raspoređenih u programe koji se sastoje od aktivnosti i projekata. </a:t>
            </a:r>
            <a:br>
              <a:rPr lang="hr-HR" sz="1800" cap="none" dirty="0">
                <a:solidFill>
                  <a:srgbClr val="002060"/>
                </a:solidFill>
              </a:rPr>
            </a:br>
            <a:r>
              <a:rPr lang="hr-HR" sz="1800" cap="none" dirty="0">
                <a:solidFill>
                  <a:srgbClr val="002060"/>
                </a:solidFill>
              </a:rPr>
              <a:t/>
            </a:r>
            <a:br>
              <a:rPr lang="hr-HR" sz="1800" cap="none" dirty="0">
                <a:solidFill>
                  <a:srgbClr val="002060"/>
                </a:solidFill>
              </a:rPr>
            </a:br>
            <a:r>
              <a:rPr lang="hr-HR" sz="1800" cap="none" dirty="0">
                <a:solidFill>
                  <a:srgbClr val="002060"/>
                </a:solidFill>
              </a:rPr>
              <a:t>	</a:t>
            </a:r>
            <a:r>
              <a:rPr lang="hr-HR" sz="1600" cap="none" dirty="0">
                <a:solidFill>
                  <a:srgbClr val="002060"/>
                </a:solidFill>
              </a:rPr>
              <a:t>Proračunski korisnici su ustanove, tijela javne vlasti kojima je JLS osnivač ili suosnivač. Financiranje proračunskih korisnika je većim dijelom iz proračuna svog/svojih osnivača ili suosnivača. Proračunski korisnici Općine Hum na Sutli su: Dječji vrtić „</a:t>
            </a:r>
            <a:r>
              <a:rPr lang="hr-HR" sz="1600" cap="none" dirty="0" err="1">
                <a:solidFill>
                  <a:srgbClr val="002060"/>
                </a:solidFill>
              </a:rPr>
              <a:t>Balončica</a:t>
            </a:r>
            <a:r>
              <a:rPr lang="hr-HR" sz="1600" cap="none" dirty="0">
                <a:solidFill>
                  <a:srgbClr val="002060"/>
                </a:solidFill>
              </a:rPr>
              <a:t>“ i Narodna knjižnica Hum na Sutli.</a:t>
            </a:r>
            <a:br>
              <a:rPr lang="hr-HR" sz="1600" cap="none" dirty="0">
                <a:solidFill>
                  <a:srgbClr val="002060"/>
                </a:solidFill>
              </a:rPr>
            </a:br>
            <a:r>
              <a:rPr lang="hr-HR" dirty="0">
                <a:solidFill>
                  <a:srgbClr val="002060"/>
                </a:solidFill>
              </a:rPr>
              <a:t/>
            </a:r>
            <a:br>
              <a:rPr lang="hr-HR" dirty="0">
                <a:solidFill>
                  <a:srgbClr val="002060"/>
                </a:solidFill>
              </a:rPr>
            </a:br>
            <a:endParaRPr lang="hr-HR" dirty="0">
              <a:solidFill>
                <a:srgbClr val="002060"/>
              </a:solidFill>
            </a:endParaRPr>
          </a:p>
        </p:txBody>
      </p:sp>
      <p:sp>
        <p:nvSpPr>
          <p:cNvPr id="3" name="Rezervirano mjesto teksta 2"/>
          <p:cNvSpPr>
            <a:spLocks noGrp="1"/>
          </p:cNvSpPr>
          <p:nvPr>
            <p:ph type="body" sz="quarter" idx="13"/>
          </p:nvPr>
        </p:nvSpPr>
        <p:spPr>
          <a:xfrm>
            <a:off x="412826" y="2580148"/>
            <a:ext cx="5920241" cy="4150242"/>
          </a:xfrm>
        </p:spPr>
        <p:txBody>
          <a:bodyPr>
            <a:normAutofit fontScale="85000" lnSpcReduction="10000"/>
          </a:bodyPr>
          <a:lstStyle/>
          <a:p>
            <a:r>
              <a:rPr lang="hr-HR" sz="1900" b="1" i="1" u="sng" dirty="0"/>
              <a:t>RAZDJEL 001</a:t>
            </a:r>
            <a:r>
              <a:rPr lang="hr-HR" sz="1900" i="1" u="sng" dirty="0"/>
              <a:t> </a:t>
            </a:r>
            <a:r>
              <a:rPr lang="hr-HR" sz="1900" b="1" i="1" u="sng" dirty="0"/>
              <a:t>opće javne usluge</a:t>
            </a:r>
            <a:endParaRPr lang="hr-HR" sz="1900" dirty="0"/>
          </a:p>
          <a:p>
            <a:r>
              <a:rPr lang="hr-HR" sz="1600" b="1" i="1" dirty="0"/>
              <a:t>         </a:t>
            </a:r>
            <a:r>
              <a:rPr lang="hr-HR" sz="1400" b="1" i="1" u="sng" dirty="0"/>
              <a:t>PROGRAMI:</a:t>
            </a:r>
          </a:p>
          <a:p>
            <a:r>
              <a:rPr lang="hr-HR" sz="1400" dirty="0"/>
              <a:t>1001 	PRIPREME I DONOŠENJE AKATA IZ DJELOKRUGA TIJELA</a:t>
            </a:r>
          </a:p>
          <a:p>
            <a:r>
              <a:rPr lang="hr-HR" sz="1400" dirty="0"/>
              <a:t>1002	Tijela i komisije</a:t>
            </a:r>
          </a:p>
          <a:p>
            <a:r>
              <a:rPr lang="hr-HR" sz="1400" dirty="0"/>
              <a:t>1003	KOMUNALNO gospodarstvo</a:t>
            </a:r>
          </a:p>
          <a:p>
            <a:pPr marL="446088" indent="-446088"/>
            <a:r>
              <a:rPr lang="hr-HR" sz="1400" dirty="0"/>
              <a:t>1004	Izgradnja Komunalne INFRASTRUKTURA I   Građevinskih Objekata</a:t>
            </a:r>
          </a:p>
          <a:p>
            <a:pPr marL="446088" indent="-446088"/>
            <a:r>
              <a:rPr lang="hr-HR" sz="1400" dirty="0"/>
              <a:t>1005	SUFINANCIRANJE PREDŠKOLSKOG ODGOJA I OSNOVNO ŠKOLSTVO  </a:t>
            </a:r>
          </a:p>
          <a:p>
            <a:r>
              <a:rPr lang="hr-HR" sz="1400" dirty="0"/>
              <a:t>1006	DONACIJE Kulturne djelatnosti</a:t>
            </a:r>
          </a:p>
          <a:p>
            <a:r>
              <a:rPr lang="hr-HR" sz="1400" dirty="0"/>
              <a:t>1007	DONACIJE ŠPORTSKE DJELATNOSTI</a:t>
            </a:r>
          </a:p>
          <a:p>
            <a:r>
              <a:rPr lang="hr-HR" sz="1400" dirty="0"/>
              <a:t>1008	DONACIJE OSTALA DRUŠTVA I ORGANIZACIJE</a:t>
            </a:r>
          </a:p>
          <a:p>
            <a:r>
              <a:rPr lang="hr-HR" sz="1400" dirty="0"/>
              <a:t>1009	Obrt I Poljoprivreda</a:t>
            </a:r>
          </a:p>
          <a:p>
            <a:r>
              <a:rPr lang="hr-HR" sz="1400" dirty="0"/>
              <a:t>1010	SOCIJALNA ZAŠTITA</a:t>
            </a:r>
          </a:p>
          <a:p>
            <a:r>
              <a:rPr lang="hr-HR" sz="1400" dirty="0"/>
              <a:t>1011	ZAŠTITA ODPOŽARA I CIVILNA ZAŠTITA</a:t>
            </a:r>
          </a:p>
          <a:p>
            <a:r>
              <a:rPr lang="hr-HR" sz="1400" dirty="0"/>
              <a:t>1012	RAZVOJ ZAJEDNICE</a:t>
            </a:r>
          </a:p>
          <a:p>
            <a:endParaRPr lang="hr-HR" sz="1400" dirty="0"/>
          </a:p>
        </p:txBody>
      </p:sp>
      <p:sp>
        <p:nvSpPr>
          <p:cNvPr id="4" name="Rezervirano mjesto teksta 3"/>
          <p:cNvSpPr>
            <a:spLocks noGrp="1"/>
          </p:cNvSpPr>
          <p:nvPr>
            <p:ph type="body" idx="1"/>
          </p:nvPr>
        </p:nvSpPr>
        <p:spPr>
          <a:xfrm>
            <a:off x="6962197" y="2408395"/>
            <a:ext cx="4149033" cy="3972666"/>
          </a:xfrm>
        </p:spPr>
        <p:txBody>
          <a:bodyPr>
            <a:normAutofit/>
          </a:bodyPr>
          <a:lstStyle/>
          <a:p>
            <a:r>
              <a:rPr lang="hr-HR" sz="1600" b="1" i="1" u="sng" dirty="0">
                <a:solidFill>
                  <a:schemeClr val="tx1"/>
                </a:solidFill>
              </a:rPr>
              <a:t>RAZDJEL 002 PREDŠKOLSKI ODGOJ</a:t>
            </a:r>
            <a:endParaRPr lang="hr-HR" sz="1600" b="1" dirty="0">
              <a:solidFill>
                <a:schemeClr val="tx1"/>
              </a:solidFill>
            </a:endParaRPr>
          </a:p>
          <a:p>
            <a:r>
              <a:rPr lang="hr-HR" sz="1300" b="1" i="1" u="sng" dirty="0">
                <a:solidFill>
                  <a:schemeClr val="tx1"/>
                </a:solidFill>
              </a:rPr>
              <a:t>PROGRAM:</a:t>
            </a:r>
            <a:endParaRPr lang="hr-HR" sz="1300" dirty="0">
              <a:solidFill>
                <a:schemeClr val="tx1"/>
              </a:solidFill>
            </a:endParaRPr>
          </a:p>
          <a:p>
            <a:r>
              <a:rPr lang="hr-HR" sz="1200" dirty="0">
                <a:solidFill>
                  <a:schemeClr val="tx1"/>
                </a:solidFill>
              </a:rPr>
              <a:t>1013	PREDŠKOLSKI ODGOJ -  DJEČJI VRTIĆ BALONĆICA</a:t>
            </a:r>
          </a:p>
          <a:p>
            <a:endParaRPr lang="hr-HR" sz="1300" dirty="0">
              <a:solidFill>
                <a:schemeClr val="tx1"/>
              </a:solidFill>
            </a:endParaRPr>
          </a:p>
          <a:p>
            <a:r>
              <a:rPr lang="hr-HR" sz="1600" b="1" i="1" u="sng" dirty="0">
                <a:solidFill>
                  <a:schemeClr val="tx1"/>
                </a:solidFill>
              </a:rPr>
              <a:t>RAZDJEL 003</a:t>
            </a:r>
            <a:r>
              <a:rPr lang="hr-HR" sz="1600" i="1" u="sng" dirty="0">
                <a:solidFill>
                  <a:schemeClr val="tx1"/>
                </a:solidFill>
              </a:rPr>
              <a:t> </a:t>
            </a:r>
            <a:r>
              <a:rPr lang="hr-HR" sz="1600" b="1" i="1" u="sng" dirty="0">
                <a:solidFill>
                  <a:schemeClr val="tx1"/>
                </a:solidFill>
              </a:rPr>
              <a:t>KULTURNE USTANOVE HUM NA SUTLI</a:t>
            </a:r>
            <a:endParaRPr lang="hr-HR" sz="1600" dirty="0">
              <a:solidFill>
                <a:schemeClr val="tx1"/>
              </a:solidFill>
            </a:endParaRPr>
          </a:p>
          <a:p>
            <a:r>
              <a:rPr lang="hr-HR" sz="1300" b="1" i="1" u="sng" dirty="0">
                <a:solidFill>
                  <a:schemeClr val="tx1"/>
                </a:solidFill>
              </a:rPr>
              <a:t>PROGRAM:</a:t>
            </a:r>
            <a:endParaRPr lang="hr-HR" sz="1300" dirty="0">
              <a:solidFill>
                <a:schemeClr val="tx1"/>
              </a:solidFill>
            </a:endParaRPr>
          </a:p>
          <a:p>
            <a:r>
              <a:rPr lang="hr-HR" sz="1200" dirty="0">
                <a:solidFill>
                  <a:schemeClr val="tx1"/>
                </a:solidFill>
              </a:rPr>
              <a:t>1014	NARODNA KNJIŽNICA HUM NA SUTLI</a:t>
            </a:r>
          </a:p>
          <a:p>
            <a:endParaRPr lang="hr-HR" dirty="0"/>
          </a:p>
        </p:txBody>
      </p:sp>
    </p:spTree>
    <p:extLst>
      <p:ext uri="{BB962C8B-B14F-4D97-AF65-F5344CB8AC3E}">
        <p14:creationId xmlns:p14="http://schemas.microsoft.com/office/powerpoint/2010/main" val="2775901582"/>
      </p:ext>
    </p:extLst>
  </p:cSld>
  <p:clrMapOvr>
    <a:masterClrMapping/>
  </p:clrMapOvr>
  <mc:AlternateContent xmlns:mc="http://schemas.openxmlformats.org/markup-compatibility/2006" xmlns:p14="http://schemas.microsoft.com/office/powerpoint/2010/main">
    <mc:Choice Requires="p14">
      <p:transition spd="slow" p14:dur="1300" advClick="0" advTm="15000">
        <p14:ripple/>
      </p:transition>
    </mc:Choice>
    <mc:Fallback xmlns="">
      <p:transition spd="slow" advClick="0" advTm="15000">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73820" y="145473"/>
            <a:ext cx="9675523" cy="1371600"/>
          </a:xfrm>
        </p:spPr>
        <p:txBody>
          <a:bodyPr>
            <a:normAutofit/>
          </a:bodyPr>
          <a:lstStyle/>
          <a:p>
            <a:pPr algn="ctr"/>
            <a:r>
              <a:rPr lang="hr-HR" sz="2200" dirty="0">
                <a:effectLst>
                  <a:outerShdw blurRad="38100" dist="38100" dir="2700000" algn="tl">
                    <a:srgbClr val="000000">
                      <a:alpha val="43137"/>
                    </a:srgbClr>
                  </a:outerShdw>
                </a:effectLst>
              </a:rPr>
              <a:t>Proračun općine Hum na Sutli </a:t>
            </a:r>
            <a:r>
              <a:rPr lang="hr-HR" sz="2200">
                <a:effectLst>
                  <a:outerShdw blurRad="38100" dist="38100" dir="2700000" algn="tl">
                    <a:srgbClr val="000000">
                      <a:alpha val="43137"/>
                    </a:srgbClr>
                  </a:outerShdw>
                </a:effectLst>
              </a:rPr>
              <a:t>za </a:t>
            </a:r>
            <a:r>
              <a:rPr lang="hr-HR" sz="2200" smtClean="0">
                <a:effectLst>
                  <a:outerShdw blurRad="38100" dist="38100" dir="2700000" algn="tl">
                    <a:srgbClr val="000000">
                      <a:alpha val="43137"/>
                    </a:srgbClr>
                  </a:outerShdw>
                </a:effectLst>
              </a:rPr>
              <a:t>2022. </a:t>
            </a:r>
            <a:r>
              <a:rPr lang="hr-HR" sz="2200" dirty="0">
                <a:effectLst>
                  <a:outerShdw blurRad="38100" dist="38100" dir="2700000" algn="tl">
                    <a:srgbClr val="000000">
                      <a:alpha val="43137"/>
                    </a:srgbClr>
                  </a:outerShdw>
                </a:effectLst>
              </a:rPr>
              <a:t>godinu</a:t>
            </a:r>
            <a:br>
              <a:rPr lang="hr-HR" sz="2200" dirty="0">
                <a:effectLst>
                  <a:outerShdw blurRad="38100" dist="38100" dir="2700000" algn="tl">
                    <a:srgbClr val="000000">
                      <a:alpha val="43137"/>
                    </a:srgbClr>
                  </a:outerShdw>
                </a:effectLst>
              </a:rPr>
            </a:br>
            <a:r>
              <a:rPr lang="hr-HR" sz="2200" dirty="0">
                <a:effectLst>
                  <a:outerShdw blurRad="38100" dist="38100" dir="2700000" algn="tl">
                    <a:srgbClr val="000000">
                      <a:alpha val="43137"/>
                    </a:srgbClr>
                  </a:outerShdw>
                </a:effectLst>
              </a:rPr>
              <a:t/>
            </a:r>
            <a:br>
              <a:rPr lang="hr-HR" sz="2200" dirty="0">
                <a:effectLst>
                  <a:outerShdw blurRad="38100" dist="38100" dir="2700000" algn="tl">
                    <a:srgbClr val="000000">
                      <a:alpha val="43137"/>
                    </a:srgbClr>
                  </a:outerShdw>
                </a:effectLst>
              </a:rPr>
            </a:br>
            <a:r>
              <a:rPr lang="hr-HR" sz="1800" cap="none" dirty="0"/>
              <a:t>Proračunski prihodi i primici:</a:t>
            </a:r>
          </a:p>
        </p:txBody>
      </p:sp>
      <p:graphicFrame>
        <p:nvGraphicFramePr>
          <p:cNvPr id="13" name="Tablica 12"/>
          <p:cNvGraphicFramePr>
            <a:graphicFrameLocks noGrp="1"/>
          </p:cNvGraphicFramePr>
          <p:nvPr>
            <p:extLst>
              <p:ext uri="{D42A27DB-BD31-4B8C-83A1-F6EECF244321}">
                <p14:modId xmlns:p14="http://schemas.microsoft.com/office/powerpoint/2010/main" val="471945896"/>
              </p:ext>
            </p:extLst>
          </p:nvPr>
        </p:nvGraphicFramePr>
        <p:xfrm>
          <a:off x="2151767" y="1421085"/>
          <a:ext cx="6953108" cy="4756099"/>
        </p:xfrm>
        <a:graphic>
          <a:graphicData uri="http://schemas.openxmlformats.org/drawingml/2006/table">
            <a:tbl>
              <a:tblPr firstRow="1" bandRow="1">
                <a:tableStyleId>{5C22544A-7EE6-4342-B048-85BDC9FD1C3A}</a:tableStyleId>
              </a:tblPr>
              <a:tblGrid>
                <a:gridCol w="4120254">
                  <a:extLst>
                    <a:ext uri="{9D8B030D-6E8A-4147-A177-3AD203B41FA5}">
                      <a16:colId xmlns="" xmlns:a16="http://schemas.microsoft.com/office/drawing/2014/main" val="20000"/>
                    </a:ext>
                  </a:extLst>
                </a:gridCol>
                <a:gridCol w="1618774">
                  <a:extLst>
                    <a:ext uri="{9D8B030D-6E8A-4147-A177-3AD203B41FA5}">
                      <a16:colId xmlns="" xmlns:a16="http://schemas.microsoft.com/office/drawing/2014/main" val="20001"/>
                    </a:ext>
                  </a:extLst>
                </a:gridCol>
                <a:gridCol w="1214080">
                  <a:extLst>
                    <a:ext uri="{9D8B030D-6E8A-4147-A177-3AD203B41FA5}">
                      <a16:colId xmlns="" xmlns:a16="http://schemas.microsoft.com/office/drawing/2014/main" val="20002"/>
                    </a:ext>
                  </a:extLst>
                </a:gridCol>
              </a:tblGrid>
              <a:tr h="431753">
                <a:tc>
                  <a:txBody>
                    <a:bodyPr/>
                    <a:lstStyle/>
                    <a:p>
                      <a:pPr algn="ctr"/>
                      <a:r>
                        <a:rPr lang="hr-HR" sz="1100" b="0" dirty="0">
                          <a:effectLst/>
                        </a:rPr>
                        <a:t>Prihodi i primici</a:t>
                      </a:r>
                    </a:p>
                  </a:txBody>
                  <a:tcPr anchor="ctr"/>
                </a:tc>
                <a:tc>
                  <a:txBody>
                    <a:bodyPr/>
                    <a:lstStyle/>
                    <a:p>
                      <a:pPr algn="ctr"/>
                      <a:r>
                        <a:rPr lang="hr-HR" sz="1600" b="0" dirty="0">
                          <a:effectLst/>
                        </a:rPr>
                        <a:t>Iznos</a:t>
                      </a:r>
                    </a:p>
                  </a:txBody>
                  <a:tcPr anchor="ctr"/>
                </a:tc>
                <a:tc>
                  <a:txBody>
                    <a:bodyPr/>
                    <a:lstStyle/>
                    <a:p>
                      <a:pPr algn="ctr"/>
                      <a:r>
                        <a:rPr lang="hr-HR" sz="1600" b="0" dirty="0">
                          <a:effectLst/>
                        </a:rPr>
                        <a:t>U %</a:t>
                      </a:r>
                    </a:p>
                  </a:txBody>
                  <a:tcPr anchor="ctr"/>
                </a:tc>
                <a:extLst>
                  <a:ext uri="{0D108BD9-81ED-4DB2-BD59-A6C34878D82A}">
                    <a16:rowId xmlns="" xmlns:a16="http://schemas.microsoft.com/office/drawing/2014/main" val="10000"/>
                  </a:ext>
                </a:extLst>
              </a:tr>
              <a:tr h="221495">
                <a:tc>
                  <a:txBody>
                    <a:bodyPr/>
                    <a:lstStyle/>
                    <a:p>
                      <a:r>
                        <a:rPr lang="hr-HR" sz="1100" b="1" dirty="0">
                          <a:solidFill>
                            <a:srgbClr val="002060"/>
                          </a:solidFill>
                          <a:effectLst>
                            <a:outerShdw blurRad="38100" dist="38100" dir="2700000" algn="tl">
                              <a:srgbClr val="000000">
                                <a:alpha val="43137"/>
                              </a:srgbClr>
                            </a:outerShdw>
                          </a:effectLst>
                        </a:rPr>
                        <a:t>Prihodi poslovanja</a:t>
                      </a:r>
                    </a:p>
                  </a:txBody>
                  <a:tcPr/>
                </a:tc>
                <a:tc>
                  <a:txBody>
                    <a:bodyPr/>
                    <a:lstStyle/>
                    <a:p>
                      <a:pPr algn="r"/>
                      <a:r>
                        <a:rPr lang="hr-HR" sz="1100" b="1" dirty="0" smtClean="0">
                          <a:solidFill>
                            <a:srgbClr val="002060"/>
                          </a:solidFill>
                          <a:effectLst>
                            <a:outerShdw blurRad="38100" dist="38100" dir="2700000" algn="tl">
                              <a:srgbClr val="000000">
                                <a:alpha val="43137"/>
                              </a:srgbClr>
                            </a:outerShdw>
                          </a:effectLst>
                        </a:rPr>
                        <a:t>16.188.490,00 </a:t>
                      </a:r>
                      <a:r>
                        <a:rPr lang="hr-HR" sz="1100" b="1" dirty="0">
                          <a:solidFill>
                            <a:srgbClr val="002060"/>
                          </a:solidFill>
                          <a:effectLst>
                            <a:outerShdw blurRad="38100" dist="38100" dir="2700000" algn="tl">
                              <a:srgbClr val="000000">
                                <a:alpha val="43137"/>
                              </a:srgbClr>
                            </a:outerShdw>
                          </a:effectLst>
                        </a:rPr>
                        <a:t>k</a:t>
                      </a:r>
                      <a:r>
                        <a:rPr lang="hr-HR" sz="1100" b="1" baseline="0" dirty="0">
                          <a:solidFill>
                            <a:srgbClr val="002060"/>
                          </a:solidFill>
                          <a:effectLst>
                            <a:outerShdw blurRad="38100" dist="38100" dir="2700000" algn="tl">
                              <a:srgbClr val="000000">
                                <a:alpha val="43137"/>
                              </a:srgbClr>
                            </a:outerShdw>
                          </a:effectLst>
                        </a:rPr>
                        <a:t>n</a:t>
                      </a:r>
                      <a:endParaRPr lang="hr-HR" sz="1100" b="1" dirty="0">
                        <a:solidFill>
                          <a:srgbClr val="002060"/>
                        </a:solidFill>
                        <a:effectLst>
                          <a:outerShdw blurRad="38100" dist="38100" dir="2700000" algn="tl">
                            <a:srgbClr val="000000">
                              <a:alpha val="43137"/>
                            </a:srgbClr>
                          </a:outerShdw>
                        </a:effectLst>
                      </a:endParaRPr>
                    </a:p>
                  </a:txBody>
                  <a:tcPr/>
                </a:tc>
                <a:tc>
                  <a:txBody>
                    <a:bodyPr/>
                    <a:lstStyle/>
                    <a:p>
                      <a:pPr algn="r"/>
                      <a:r>
                        <a:rPr lang="hr-HR" sz="1100" b="1" dirty="0" smtClean="0">
                          <a:solidFill>
                            <a:srgbClr val="002060"/>
                          </a:solidFill>
                          <a:effectLst>
                            <a:outerShdw blurRad="38100" dist="38100" dir="2700000" algn="tl">
                              <a:srgbClr val="000000">
                                <a:alpha val="43137"/>
                              </a:srgbClr>
                            </a:outerShdw>
                          </a:effectLst>
                        </a:rPr>
                        <a:t>86,18 </a:t>
                      </a:r>
                      <a:r>
                        <a:rPr lang="hr-HR" sz="1100" b="1" dirty="0">
                          <a:solidFill>
                            <a:srgbClr val="002060"/>
                          </a:solidFill>
                          <a:effectLst>
                            <a:outerShdw blurRad="38100" dist="38100" dir="2700000" algn="tl">
                              <a:srgbClr val="000000">
                                <a:alpha val="43137"/>
                              </a:srgbClr>
                            </a:outerShdw>
                          </a:effectLst>
                        </a:rPr>
                        <a:t>%</a:t>
                      </a:r>
                    </a:p>
                  </a:txBody>
                  <a:tcPr/>
                </a:tc>
                <a:extLst>
                  <a:ext uri="{0D108BD9-81ED-4DB2-BD59-A6C34878D82A}">
                    <a16:rowId xmlns="" xmlns:a16="http://schemas.microsoft.com/office/drawing/2014/main" val="10001"/>
                  </a:ext>
                </a:extLst>
              </a:tr>
              <a:tr h="250282">
                <a:tc>
                  <a:txBody>
                    <a:bodyPr/>
                    <a:lstStyle/>
                    <a:p>
                      <a:r>
                        <a:rPr lang="hr-HR" sz="1100" dirty="0">
                          <a:solidFill>
                            <a:srgbClr val="002060"/>
                          </a:solidFill>
                          <a:effectLst/>
                        </a:rPr>
                        <a:t>&gt; Prihodi od poreza</a:t>
                      </a:r>
                    </a:p>
                  </a:txBody>
                  <a:tcPr anchor="ctr"/>
                </a:tc>
                <a:tc>
                  <a:txBody>
                    <a:bodyPr/>
                    <a:lstStyle/>
                    <a:p>
                      <a:pPr algn="r"/>
                      <a:r>
                        <a:rPr lang="hr-HR" sz="1100" kern="1200" dirty="0" smtClean="0">
                          <a:solidFill>
                            <a:schemeClr val="dk1"/>
                          </a:solidFill>
                          <a:effectLst/>
                          <a:latin typeface="+mn-lt"/>
                          <a:ea typeface="+mn-ea"/>
                          <a:cs typeface="+mn-cs"/>
                        </a:rPr>
                        <a:t>10.138.500,00 k</a:t>
                      </a:r>
                      <a:r>
                        <a:rPr lang="hr-HR" sz="1100" dirty="0" smtClean="0">
                          <a:solidFill>
                            <a:srgbClr val="002060"/>
                          </a:solidFill>
                          <a:effectLst/>
                        </a:rPr>
                        <a:t>n</a:t>
                      </a:r>
                      <a:endParaRPr lang="hr-HR" sz="1100" dirty="0">
                        <a:solidFill>
                          <a:srgbClr val="002060"/>
                        </a:solidFill>
                        <a:effectLst/>
                      </a:endParaRPr>
                    </a:p>
                  </a:txBody>
                  <a:tcPr anchor="ctr"/>
                </a:tc>
                <a:tc>
                  <a:txBody>
                    <a:bodyPr/>
                    <a:lstStyle/>
                    <a:p>
                      <a:pPr algn="r"/>
                      <a:r>
                        <a:rPr lang="hr-HR" sz="1100" b="0" dirty="0" smtClean="0">
                          <a:solidFill>
                            <a:srgbClr val="002060"/>
                          </a:solidFill>
                        </a:rPr>
                        <a:t>53,97 </a:t>
                      </a:r>
                      <a:r>
                        <a:rPr lang="hr-HR" sz="1100" b="0" dirty="0">
                          <a:solidFill>
                            <a:srgbClr val="002060"/>
                          </a:solidFill>
                        </a:rPr>
                        <a:t>%</a:t>
                      </a:r>
                    </a:p>
                  </a:txBody>
                  <a:tcPr anchor="ctr"/>
                </a:tc>
                <a:extLst>
                  <a:ext uri="{0D108BD9-81ED-4DB2-BD59-A6C34878D82A}">
                    <a16:rowId xmlns="" xmlns:a16="http://schemas.microsoft.com/office/drawing/2014/main" val="10002"/>
                  </a:ext>
                </a:extLst>
              </a:tr>
              <a:tr h="321402">
                <a:tc>
                  <a:txBody>
                    <a:bodyPr/>
                    <a:lstStyle/>
                    <a:p>
                      <a:r>
                        <a:rPr lang="hr-HR" sz="1100" dirty="0">
                          <a:solidFill>
                            <a:srgbClr val="002060"/>
                          </a:solidFill>
                          <a:effectLst/>
                        </a:rPr>
                        <a:t>&gt; Pomoći iz inozemstva i unutar općeg proračuna</a:t>
                      </a:r>
                    </a:p>
                  </a:txBody>
                  <a:tcPr anchor="ctr"/>
                </a:tc>
                <a:tc>
                  <a:txBody>
                    <a:bodyPr/>
                    <a:lstStyle/>
                    <a:p>
                      <a:pPr algn="r"/>
                      <a:r>
                        <a:rPr lang="hr-HR" sz="1100" dirty="0" smtClean="0">
                          <a:solidFill>
                            <a:srgbClr val="002060"/>
                          </a:solidFill>
                          <a:effectLst/>
                        </a:rPr>
                        <a:t>1.550.560,00 </a:t>
                      </a:r>
                      <a:r>
                        <a:rPr lang="hr-HR" sz="1100" dirty="0">
                          <a:solidFill>
                            <a:srgbClr val="002060"/>
                          </a:solidFill>
                          <a:effectLst/>
                        </a:rPr>
                        <a:t>kn</a:t>
                      </a:r>
                    </a:p>
                  </a:txBody>
                  <a:tcPr anchor="ctr"/>
                </a:tc>
                <a:tc>
                  <a:txBody>
                    <a:bodyPr/>
                    <a:lstStyle/>
                    <a:p>
                      <a:pPr algn="r"/>
                      <a:r>
                        <a:rPr lang="hr-HR" sz="1100" b="0" dirty="0" smtClean="0">
                          <a:solidFill>
                            <a:srgbClr val="002060"/>
                          </a:solidFill>
                        </a:rPr>
                        <a:t>8,26 </a:t>
                      </a:r>
                      <a:r>
                        <a:rPr lang="hr-HR" sz="1100" b="0" dirty="0">
                          <a:solidFill>
                            <a:srgbClr val="002060"/>
                          </a:solidFill>
                        </a:rPr>
                        <a:t>%</a:t>
                      </a:r>
                    </a:p>
                  </a:txBody>
                  <a:tcPr anchor="ctr"/>
                </a:tc>
                <a:extLst>
                  <a:ext uri="{0D108BD9-81ED-4DB2-BD59-A6C34878D82A}">
                    <a16:rowId xmlns="" xmlns:a16="http://schemas.microsoft.com/office/drawing/2014/main" val="10003"/>
                  </a:ext>
                </a:extLst>
              </a:tr>
              <a:tr h="237067">
                <a:tc>
                  <a:txBody>
                    <a:bodyPr/>
                    <a:lstStyle/>
                    <a:p>
                      <a:r>
                        <a:rPr lang="hr-HR" sz="1100" dirty="0">
                          <a:solidFill>
                            <a:srgbClr val="002060"/>
                          </a:solidFill>
                          <a:effectLst/>
                        </a:rPr>
                        <a:t>&gt; Prihodi od imovine</a:t>
                      </a:r>
                    </a:p>
                  </a:txBody>
                  <a:tcPr anchor="ctr"/>
                </a:tc>
                <a:tc>
                  <a:txBody>
                    <a:bodyPr/>
                    <a:lstStyle/>
                    <a:p>
                      <a:pPr algn="r"/>
                      <a:r>
                        <a:rPr lang="hr-HR" sz="1100" dirty="0" smtClean="0">
                          <a:solidFill>
                            <a:srgbClr val="002060"/>
                          </a:solidFill>
                          <a:effectLst/>
                        </a:rPr>
                        <a:t>135.030,00 </a:t>
                      </a:r>
                      <a:r>
                        <a:rPr lang="hr-HR" sz="1100" dirty="0">
                          <a:solidFill>
                            <a:srgbClr val="002060"/>
                          </a:solidFill>
                          <a:effectLst/>
                        </a:rPr>
                        <a:t>kn</a:t>
                      </a:r>
                    </a:p>
                  </a:txBody>
                  <a:tcPr anchor="ctr"/>
                </a:tc>
                <a:tc>
                  <a:txBody>
                    <a:bodyPr/>
                    <a:lstStyle/>
                    <a:p>
                      <a:pPr algn="r"/>
                      <a:r>
                        <a:rPr lang="hr-HR" sz="1100" b="0" dirty="0" smtClean="0">
                          <a:solidFill>
                            <a:srgbClr val="002060"/>
                          </a:solidFill>
                        </a:rPr>
                        <a:t>0,72 </a:t>
                      </a:r>
                      <a:r>
                        <a:rPr lang="hr-HR" sz="1100" b="0" dirty="0">
                          <a:solidFill>
                            <a:srgbClr val="002060"/>
                          </a:solidFill>
                        </a:rPr>
                        <a:t>%</a:t>
                      </a:r>
                    </a:p>
                  </a:txBody>
                  <a:tcPr anchor="ctr"/>
                </a:tc>
                <a:extLst>
                  <a:ext uri="{0D108BD9-81ED-4DB2-BD59-A6C34878D82A}">
                    <a16:rowId xmlns="" xmlns:a16="http://schemas.microsoft.com/office/drawing/2014/main" val="10004"/>
                  </a:ext>
                </a:extLst>
              </a:tr>
              <a:tr h="457178">
                <a:tc>
                  <a:txBody>
                    <a:bodyPr/>
                    <a:lstStyle/>
                    <a:p>
                      <a:r>
                        <a:rPr lang="pl-PL" sz="1100" dirty="0">
                          <a:solidFill>
                            <a:srgbClr val="002060"/>
                          </a:solidFill>
                          <a:effectLst/>
                        </a:rPr>
                        <a:t>&gt; Prihodi od upravnih i administrativnih pristojbi, po posebnim propisima</a:t>
                      </a:r>
                    </a:p>
                  </a:txBody>
                  <a:tcPr anchor="ctr"/>
                </a:tc>
                <a:tc>
                  <a:txBody>
                    <a:bodyPr/>
                    <a:lstStyle/>
                    <a:p>
                      <a:pPr algn="r"/>
                      <a:r>
                        <a:rPr lang="hr-HR" sz="1100" dirty="0" smtClean="0">
                          <a:solidFill>
                            <a:srgbClr val="002060"/>
                          </a:solidFill>
                          <a:effectLst/>
                        </a:rPr>
                        <a:t>4.186.400,00</a:t>
                      </a:r>
                      <a:r>
                        <a:rPr lang="hr-HR" sz="1100" baseline="0" dirty="0" smtClean="0">
                          <a:solidFill>
                            <a:srgbClr val="002060"/>
                          </a:solidFill>
                          <a:effectLst/>
                        </a:rPr>
                        <a:t> </a:t>
                      </a:r>
                      <a:r>
                        <a:rPr lang="hr-HR" sz="1100" dirty="0">
                          <a:solidFill>
                            <a:srgbClr val="002060"/>
                          </a:solidFill>
                          <a:effectLst/>
                        </a:rPr>
                        <a:t>kn</a:t>
                      </a:r>
                    </a:p>
                  </a:txBody>
                  <a:tcPr anchor="ctr"/>
                </a:tc>
                <a:tc>
                  <a:txBody>
                    <a:bodyPr/>
                    <a:lstStyle/>
                    <a:p>
                      <a:pPr algn="r"/>
                      <a:r>
                        <a:rPr lang="hr-HR" sz="1100" b="0" dirty="0" smtClean="0">
                          <a:solidFill>
                            <a:srgbClr val="002060"/>
                          </a:solidFill>
                        </a:rPr>
                        <a:t>22,29 </a:t>
                      </a:r>
                      <a:r>
                        <a:rPr lang="hr-HR" sz="1100" b="0" dirty="0">
                          <a:solidFill>
                            <a:srgbClr val="002060"/>
                          </a:solidFill>
                        </a:rPr>
                        <a:t>%</a:t>
                      </a:r>
                    </a:p>
                  </a:txBody>
                  <a:tcPr anchor="ctr"/>
                </a:tc>
                <a:extLst>
                  <a:ext uri="{0D108BD9-81ED-4DB2-BD59-A6C34878D82A}">
                    <a16:rowId xmlns="" xmlns:a16="http://schemas.microsoft.com/office/drawing/2014/main" val="10005"/>
                  </a:ext>
                </a:extLst>
              </a:tr>
              <a:tr h="384409">
                <a:tc>
                  <a:txBody>
                    <a:bodyPr/>
                    <a:lstStyle/>
                    <a:p>
                      <a:r>
                        <a:rPr lang="pl-PL" sz="1100" dirty="0">
                          <a:solidFill>
                            <a:srgbClr val="002060"/>
                          </a:solidFill>
                          <a:effectLst/>
                        </a:rPr>
                        <a:t>&gt; Prihodi od prodaje proizvoda i robe te pruženih usluga i prihodi od donacija</a:t>
                      </a:r>
                    </a:p>
                  </a:txBody>
                  <a:tcPr anchor="ctr"/>
                </a:tc>
                <a:tc>
                  <a:txBody>
                    <a:bodyPr/>
                    <a:lstStyle/>
                    <a:p>
                      <a:pPr algn="r"/>
                      <a:r>
                        <a:rPr lang="hr-HR" sz="1100" dirty="0">
                          <a:solidFill>
                            <a:srgbClr val="002060"/>
                          </a:solidFill>
                          <a:effectLst/>
                        </a:rPr>
                        <a:t> 6.000,00 kn</a:t>
                      </a:r>
                    </a:p>
                  </a:txBody>
                  <a:tcPr anchor="ctr"/>
                </a:tc>
                <a:tc>
                  <a:txBody>
                    <a:bodyPr/>
                    <a:lstStyle/>
                    <a:p>
                      <a:pPr algn="r"/>
                      <a:r>
                        <a:rPr lang="hr-HR" sz="1100" b="0" dirty="0" smtClean="0">
                          <a:solidFill>
                            <a:srgbClr val="002060"/>
                          </a:solidFill>
                        </a:rPr>
                        <a:t>0,03 </a:t>
                      </a:r>
                      <a:r>
                        <a:rPr lang="hr-HR" sz="1100" b="0" dirty="0">
                          <a:solidFill>
                            <a:srgbClr val="002060"/>
                          </a:solidFill>
                        </a:rPr>
                        <a:t>%</a:t>
                      </a:r>
                    </a:p>
                  </a:txBody>
                  <a:tcPr anchor="ctr"/>
                </a:tc>
                <a:extLst>
                  <a:ext uri="{0D108BD9-81ED-4DB2-BD59-A6C34878D82A}">
                    <a16:rowId xmlns="" xmlns:a16="http://schemas.microsoft.com/office/drawing/2014/main" val="10006"/>
                  </a:ext>
                </a:extLst>
              </a:tr>
              <a:tr h="330222">
                <a:tc>
                  <a:txBody>
                    <a:bodyPr/>
                    <a:lstStyle/>
                    <a:p>
                      <a:r>
                        <a:rPr lang="pl-PL" sz="1100" dirty="0">
                          <a:solidFill>
                            <a:srgbClr val="002060"/>
                          </a:solidFill>
                          <a:effectLst/>
                        </a:rPr>
                        <a:t>&gt; Kazne, upravne mjere i ostali prihodi</a:t>
                      </a:r>
                    </a:p>
                  </a:txBody>
                  <a:tcPr anchor="ctr"/>
                </a:tc>
                <a:tc>
                  <a:txBody>
                    <a:bodyPr/>
                    <a:lstStyle/>
                    <a:p>
                      <a:pPr algn="r"/>
                      <a:r>
                        <a:rPr lang="hr-HR" sz="1100" dirty="0">
                          <a:solidFill>
                            <a:srgbClr val="002060"/>
                          </a:solidFill>
                          <a:effectLst/>
                        </a:rPr>
                        <a:t> </a:t>
                      </a:r>
                      <a:r>
                        <a:rPr lang="hr-HR" sz="1100" dirty="0" smtClean="0">
                          <a:solidFill>
                            <a:srgbClr val="002060"/>
                          </a:solidFill>
                          <a:effectLst/>
                        </a:rPr>
                        <a:t>172.000,00 </a:t>
                      </a:r>
                      <a:r>
                        <a:rPr lang="hr-HR" sz="1100" dirty="0">
                          <a:solidFill>
                            <a:srgbClr val="002060"/>
                          </a:solidFill>
                          <a:effectLst/>
                        </a:rPr>
                        <a:t>kn</a:t>
                      </a:r>
                    </a:p>
                  </a:txBody>
                  <a:tcPr anchor="ctr"/>
                </a:tc>
                <a:tc>
                  <a:txBody>
                    <a:bodyPr/>
                    <a:lstStyle/>
                    <a:p>
                      <a:pPr algn="r"/>
                      <a:r>
                        <a:rPr lang="hr-HR" sz="1100" b="0" dirty="0" smtClean="0">
                          <a:solidFill>
                            <a:srgbClr val="002060"/>
                          </a:solidFill>
                        </a:rPr>
                        <a:t>0,91 </a:t>
                      </a:r>
                      <a:r>
                        <a:rPr lang="hr-HR" sz="1100" b="0" dirty="0">
                          <a:solidFill>
                            <a:srgbClr val="002060"/>
                          </a:solidFill>
                        </a:rPr>
                        <a:t>%</a:t>
                      </a:r>
                    </a:p>
                  </a:txBody>
                  <a:tcPr anchor="ctr"/>
                </a:tc>
                <a:extLst>
                  <a:ext uri="{0D108BD9-81ED-4DB2-BD59-A6C34878D82A}">
                    <a16:rowId xmlns="" xmlns:a16="http://schemas.microsoft.com/office/drawing/2014/main" val="10007"/>
                  </a:ext>
                </a:extLst>
              </a:tr>
              <a:tr h="270933">
                <a:tc>
                  <a:txBody>
                    <a:bodyPr/>
                    <a:lstStyle/>
                    <a:p>
                      <a:r>
                        <a:rPr lang="pl-PL" sz="1100" b="1" dirty="0">
                          <a:solidFill>
                            <a:srgbClr val="002060"/>
                          </a:solidFill>
                          <a:effectLst>
                            <a:outerShdw blurRad="38100" dist="38100" dir="2700000" algn="tl">
                              <a:srgbClr val="000000">
                                <a:alpha val="43137"/>
                              </a:srgbClr>
                            </a:outerShdw>
                          </a:effectLst>
                        </a:rPr>
                        <a:t>Prihodi od prodaje nefinancijske imovine</a:t>
                      </a:r>
                    </a:p>
                  </a:txBody>
                  <a:tcPr anchor="ctr"/>
                </a:tc>
                <a:tc>
                  <a:txBody>
                    <a:bodyPr/>
                    <a:lstStyle/>
                    <a:p>
                      <a:pPr algn="r"/>
                      <a:r>
                        <a:rPr lang="hr-HR" sz="1100" b="1" dirty="0" smtClean="0">
                          <a:solidFill>
                            <a:srgbClr val="002060"/>
                          </a:solidFill>
                          <a:effectLst>
                            <a:outerShdw blurRad="38100" dist="38100" dir="2700000" algn="tl">
                              <a:srgbClr val="000000">
                                <a:alpha val="43137"/>
                              </a:srgbClr>
                            </a:outerShdw>
                          </a:effectLst>
                        </a:rPr>
                        <a:t>60.000,00 </a:t>
                      </a:r>
                      <a:r>
                        <a:rPr lang="hr-HR" sz="1100" b="1" dirty="0">
                          <a:solidFill>
                            <a:srgbClr val="002060"/>
                          </a:solidFill>
                          <a:effectLst>
                            <a:outerShdw blurRad="38100" dist="38100" dir="2700000" algn="tl">
                              <a:srgbClr val="000000">
                                <a:alpha val="43137"/>
                              </a:srgbClr>
                            </a:outerShdw>
                          </a:effectLst>
                        </a:rPr>
                        <a:t>kn</a:t>
                      </a:r>
                    </a:p>
                  </a:txBody>
                  <a:tcPr anchor="ctr"/>
                </a:tc>
                <a:tc>
                  <a:txBody>
                    <a:bodyPr/>
                    <a:lstStyle/>
                    <a:p>
                      <a:pPr algn="r"/>
                      <a:r>
                        <a:rPr lang="hr-HR" sz="1100" b="1" dirty="0" smtClean="0">
                          <a:solidFill>
                            <a:srgbClr val="002060"/>
                          </a:solidFill>
                          <a:effectLst>
                            <a:outerShdw blurRad="38100" dist="38100" dir="2700000" algn="tl">
                              <a:srgbClr val="000000">
                                <a:alpha val="43137"/>
                              </a:srgbClr>
                            </a:outerShdw>
                          </a:effectLst>
                        </a:rPr>
                        <a:t>0,32 </a:t>
                      </a:r>
                      <a:r>
                        <a:rPr lang="hr-HR" sz="1100" b="1" dirty="0">
                          <a:solidFill>
                            <a:srgbClr val="002060"/>
                          </a:solidFill>
                          <a:effectLst>
                            <a:outerShdw blurRad="38100" dist="38100" dir="2700000" algn="tl">
                              <a:srgbClr val="000000">
                                <a:alpha val="43137"/>
                              </a:srgbClr>
                            </a:outerShdw>
                          </a:effectLst>
                        </a:rPr>
                        <a:t>%</a:t>
                      </a:r>
                    </a:p>
                  </a:txBody>
                  <a:tcPr anchor="ctr"/>
                </a:tc>
                <a:extLst>
                  <a:ext uri="{0D108BD9-81ED-4DB2-BD59-A6C34878D82A}">
                    <a16:rowId xmlns="" xmlns:a16="http://schemas.microsoft.com/office/drawing/2014/main" val="10008"/>
                  </a:ext>
                </a:extLst>
              </a:tr>
              <a:tr h="262467">
                <a:tc>
                  <a:txBody>
                    <a:bodyPr/>
                    <a:lstStyle/>
                    <a:p>
                      <a:r>
                        <a:rPr lang="pl-PL" sz="1100" dirty="0">
                          <a:solidFill>
                            <a:srgbClr val="002060"/>
                          </a:solidFill>
                          <a:effectLst/>
                        </a:rPr>
                        <a:t>&gt; Prihodi od prodaje proizvedene dugotrajne imovine</a:t>
                      </a:r>
                    </a:p>
                  </a:txBody>
                  <a:tcPr anchor="ctr"/>
                </a:tc>
                <a:tc>
                  <a:txBody>
                    <a:bodyPr/>
                    <a:lstStyle/>
                    <a:p>
                      <a:pPr algn="r"/>
                      <a:r>
                        <a:rPr lang="hr-HR" sz="1100" dirty="0" smtClean="0">
                          <a:solidFill>
                            <a:srgbClr val="002060"/>
                          </a:solidFill>
                          <a:effectLst/>
                        </a:rPr>
                        <a:t>60.000,00 </a:t>
                      </a:r>
                      <a:r>
                        <a:rPr lang="hr-HR" sz="1100" dirty="0">
                          <a:solidFill>
                            <a:srgbClr val="002060"/>
                          </a:solidFill>
                          <a:effectLst/>
                        </a:rPr>
                        <a:t>kn</a:t>
                      </a:r>
                    </a:p>
                  </a:txBody>
                  <a:tcPr anchor="ctr"/>
                </a:tc>
                <a:tc>
                  <a:txBody>
                    <a:bodyPr/>
                    <a:lstStyle/>
                    <a:p>
                      <a:pPr algn="r"/>
                      <a:r>
                        <a:rPr lang="hr-HR" sz="1100" b="0" dirty="0" smtClean="0">
                          <a:solidFill>
                            <a:srgbClr val="002060"/>
                          </a:solidFill>
                        </a:rPr>
                        <a:t>0,32 %</a:t>
                      </a:r>
                      <a:endParaRPr lang="hr-HR" sz="1100" b="0" dirty="0">
                        <a:solidFill>
                          <a:srgbClr val="002060"/>
                        </a:solidFill>
                      </a:endParaRPr>
                    </a:p>
                  </a:txBody>
                  <a:tcPr anchor="ctr"/>
                </a:tc>
                <a:extLst>
                  <a:ext uri="{0D108BD9-81ED-4DB2-BD59-A6C34878D82A}">
                    <a16:rowId xmlns="" xmlns:a16="http://schemas.microsoft.com/office/drawing/2014/main" val="10009"/>
                  </a:ext>
                </a:extLst>
              </a:tr>
              <a:tr h="375903">
                <a:tc>
                  <a:txBody>
                    <a:bodyPr/>
                    <a:lstStyle/>
                    <a:p>
                      <a:r>
                        <a:rPr lang="pl-PL" sz="1100" b="1" dirty="0" smtClean="0">
                          <a:solidFill>
                            <a:srgbClr val="002060"/>
                          </a:solidFill>
                          <a:effectLst>
                            <a:outerShdw blurRad="38100" dist="38100" dir="2700000" algn="tl">
                              <a:srgbClr val="000000">
                                <a:alpha val="43137"/>
                              </a:srgbClr>
                            </a:outerShdw>
                          </a:effectLst>
                        </a:rPr>
                        <a:t>Primici</a:t>
                      </a:r>
                      <a:r>
                        <a:rPr lang="pl-PL" sz="1100" b="1" baseline="0" dirty="0" smtClean="0">
                          <a:solidFill>
                            <a:srgbClr val="002060"/>
                          </a:solidFill>
                          <a:effectLst>
                            <a:outerShdw blurRad="38100" dist="38100" dir="2700000" algn="tl">
                              <a:srgbClr val="000000">
                                <a:alpha val="43137"/>
                              </a:srgbClr>
                            </a:outerShdw>
                          </a:effectLst>
                        </a:rPr>
                        <a:t> od financijske imovine i zaduživanja</a:t>
                      </a:r>
                      <a:endParaRPr lang="pl-PL" sz="1100" b="1" dirty="0">
                        <a:solidFill>
                          <a:srgbClr val="002060"/>
                        </a:solidFill>
                        <a:effectLst>
                          <a:outerShdw blurRad="38100" dist="38100" dir="2700000" algn="tl">
                            <a:srgbClr val="000000">
                              <a:alpha val="43137"/>
                            </a:srgbClr>
                          </a:outerShdw>
                        </a:effectLst>
                      </a:endParaRPr>
                    </a:p>
                  </a:txBody>
                  <a:tcPr anchor="ctr"/>
                </a:tc>
                <a:tc>
                  <a:txBody>
                    <a:bodyPr/>
                    <a:lstStyle/>
                    <a:p>
                      <a:pPr algn="r"/>
                      <a:r>
                        <a:rPr lang="hr-HR" sz="1100" b="1" dirty="0" smtClean="0">
                          <a:solidFill>
                            <a:srgbClr val="002060"/>
                          </a:solidFill>
                          <a:effectLst>
                            <a:outerShdw blurRad="38100" dist="38100" dir="2700000" algn="tl">
                              <a:srgbClr val="000000">
                                <a:alpha val="43137"/>
                              </a:srgbClr>
                            </a:outerShdw>
                          </a:effectLst>
                        </a:rPr>
                        <a:t>1.070.000,00 kn</a:t>
                      </a:r>
                      <a:endParaRPr lang="hr-HR" sz="1100" b="1" dirty="0">
                        <a:solidFill>
                          <a:srgbClr val="002060"/>
                        </a:solidFill>
                        <a:effectLst>
                          <a:outerShdw blurRad="38100" dist="38100" dir="2700000" algn="tl">
                            <a:srgbClr val="000000">
                              <a:alpha val="43137"/>
                            </a:srgbClr>
                          </a:outerShdw>
                        </a:effectLst>
                      </a:endParaRPr>
                    </a:p>
                  </a:txBody>
                  <a:tcPr anchor="ctr"/>
                </a:tc>
                <a:tc>
                  <a:txBody>
                    <a:bodyPr/>
                    <a:lstStyle/>
                    <a:p>
                      <a:pPr algn="r"/>
                      <a:r>
                        <a:rPr lang="hr-HR" sz="1100" b="1" dirty="0" smtClean="0">
                          <a:solidFill>
                            <a:srgbClr val="002060"/>
                          </a:solidFill>
                          <a:effectLst>
                            <a:outerShdw blurRad="38100" dist="38100" dir="2700000" algn="tl">
                              <a:srgbClr val="000000">
                                <a:alpha val="43137"/>
                              </a:srgbClr>
                            </a:outerShdw>
                          </a:effectLst>
                        </a:rPr>
                        <a:t>5,70 %</a:t>
                      </a:r>
                      <a:endParaRPr lang="hr-HR" sz="1100" b="1" dirty="0">
                        <a:solidFill>
                          <a:srgbClr val="002060"/>
                        </a:solidFill>
                        <a:effectLst>
                          <a:outerShdw blurRad="38100" dist="38100" dir="2700000" algn="tl">
                            <a:srgbClr val="000000">
                              <a:alpha val="43137"/>
                            </a:srgbClr>
                          </a:outerShdw>
                        </a:effectLst>
                      </a:endParaRPr>
                    </a:p>
                  </a:txBody>
                  <a:tcPr anchor="ctr"/>
                </a:tc>
              </a:tr>
              <a:tr h="335264">
                <a:tc>
                  <a:txBody>
                    <a:bodyPr/>
                    <a:lstStyle/>
                    <a:p>
                      <a:r>
                        <a:rPr lang="hr-HR" sz="1100" b="0" dirty="0" smtClean="0">
                          <a:solidFill>
                            <a:srgbClr val="002060"/>
                          </a:solidFill>
                          <a:effectLst/>
                        </a:rPr>
                        <a:t>&gt; Primljeni krediti</a:t>
                      </a:r>
                      <a:endParaRPr lang="hr-HR" sz="1100" b="0" dirty="0">
                        <a:solidFill>
                          <a:srgbClr val="002060"/>
                        </a:solidFill>
                        <a:effectLst/>
                      </a:endParaRPr>
                    </a:p>
                  </a:txBody>
                  <a:tcPr anchor="ctr"/>
                </a:tc>
                <a:tc>
                  <a:txBody>
                    <a:bodyPr/>
                    <a:lstStyle/>
                    <a:p>
                      <a:pPr algn="r"/>
                      <a:r>
                        <a:rPr lang="hr-HR" sz="1100" b="0" dirty="0" smtClean="0">
                          <a:solidFill>
                            <a:srgbClr val="002060"/>
                          </a:solidFill>
                          <a:effectLst/>
                        </a:rPr>
                        <a:t>1.070.000,00 kn</a:t>
                      </a:r>
                      <a:endParaRPr lang="hr-HR" sz="1100" b="0" dirty="0">
                        <a:solidFill>
                          <a:srgbClr val="002060"/>
                        </a:solidFill>
                        <a:effectLst/>
                      </a:endParaRPr>
                    </a:p>
                  </a:txBody>
                  <a:tcPr anchor="ctr"/>
                </a:tc>
                <a:tc>
                  <a:txBody>
                    <a:bodyPr/>
                    <a:lstStyle/>
                    <a:p>
                      <a:pPr algn="r"/>
                      <a:r>
                        <a:rPr lang="hr-HR" sz="1100" b="0" dirty="0" smtClean="0">
                          <a:solidFill>
                            <a:srgbClr val="002060"/>
                          </a:solidFill>
                          <a:effectLst/>
                        </a:rPr>
                        <a:t>5,70 %</a:t>
                      </a:r>
                      <a:endParaRPr lang="hr-HR" sz="1100" b="0" dirty="0">
                        <a:solidFill>
                          <a:srgbClr val="002060"/>
                        </a:solidFill>
                        <a:effectLst/>
                      </a:endParaRPr>
                    </a:p>
                  </a:txBody>
                  <a:tcPr anchor="ctr"/>
                </a:tc>
              </a:tr>
              <a:tr h="335264">
                <a:tc>
                  <a:txBody>
                    <a:bodyPr/>
                    <a:lstStyle/>
                    <a:p>
                      <a:r>
                        <a:rPr lang="hr-HR" sz="1100" b="1" dirty="0">
                          <a:solidFill>
                            <a:srgbClr val="002060"/>
                          </a:solidFill>
                          <a:effectLst>
                            <a:outerShdw blurRad="38100" dist="38100" dir="2700000" algn="tl">
                              <a:srgbClr val="000000">
                                <a:alpha val="43137"/>
                              </a:srgbClr>
                            </a:outerShdw>
                          </a:effectLst>
                        </a:rPr>
                        <a:t>Preneseni Višak iz prethodnih godina</a:t>
                      </a:r>
                    </a:p>
                  </a:txBody>
                  <a:tcPr anchor="ctr"/>
                </a:tc>
                <a:tc>
                  <a:txBody>
                    <a:bodyPr/>
                    <a:lstStyle/>
                    <a:p>
                      <a:pPr algn="r"/>
                      <a:r>
                        <a:rPr lang="hr-HR" sz="1100" b="1" dirty="0" smtClean="0">
                          <a:solidFill>
                            <a:srgbClr val="002060"/>
                          </a:solidFill>
                          <a:effectLst>
                            <a:outerShdw blurRad="38100" dist="38100" dir="2700000" algn="tl">
                              <a:srgbClr val="000000">
                                <a:alpha val="43137"/>
                              </a:srgbClr>
                            </a:outerShdw>
                          </a:effectLst>
                        </a:rPr>
                        <a:t>1.465.500,00 </a:t>
                      </a:r>
                      <a:r>
                        <a:rPr lang="hr-HR" sz="1100" b="1" dirty="0">
                          <a:solidFill>
                            <a:srgbClr val="002060"/>
                          </a:solidFill>
                          <a:effectLst>
                            <a:outerShdw blurRad="38100" dist="38100" dir="2700000" algn="tl">
                              <a:srgbClr val="000000">
                                <a:alpha val="43137"/>
                              </a:srgbClr>
                            </a:outerShdw>
                          </a:effectLst>
                        </a:rPr>
                        <a:t>kn</a:t>
                      </a:r>
                    </a:p>
                  </a:txBody>
                  <a:tcPr anchor="ctr"/>
                </a:tc>
                <a:tc>
                  <a:txBody>
                    <a:bodyPr/>
                    <a:lstStyle/>
                    <a:p>
                      <a:pPr algn="r"/>
                      <a:r>
                        <a:rPr lang="hr-HR" sz="1100" b="1" dirty="0" smtClean="0">
                          <a:solidFill>
                            <a:srgbClr val="002060"/>
                          </a:solidFill>
                          <a:effectLst>
                            <a:outerShdw blurRad="38100" dist="38100" dir="2700000" algn="tl">
                              <a:srgbClr val="000000">
                                <a:alpha val="43137"/>
                              </a:srgbClr>
                            </a:outerShdw>
                          </a:effectLst>
                        </a:rPr>
                        <a:t>7,80 </a:t>
                      </a:r>
                      <a:r>
                        <a:rPr lang="hr-HR" sz="1100" b="1" dirty="0">
                          <a:solidFill>
                            <a:srgbClr val="002060"/>
                          </a:solidFill>
                          <a:effectLst>
                            <a:outerShdw blurRad="38100" dist="38100" dir="2700000" algn="tl">
                              <a:srgbClr val="000000">
                                <a:alpha val="43137"/>
                              </a:srgbClr>
                            </a:outerShdw>
                          </a:effectLst>
                        </a:rPr>
                        <a:t>%</a:t>
                      </a:r>
                    </a:p>
                  </a:txBody>
                  <a:tcPr anchor="ctr"/>
                </a:tc>
                <a:extLst>
                  <a:ext uri="{0D108BD9-81ED-4DB2-BD59-A6C34878D82A}">
                    <a16:rowId xmlns="" xmlns:a16="http://schemas.microsoft.com/office/drawing/2014/main" val="10010"/>
                  </a:ext>
                </a:extLst>
              </a:tr>
              <a:tr h="431753">
                <a:tc>
                  <a:txBody>
                    <a:bodyPr/>
                    <a:lstStyle/>
                    <a:p>
                      <a:pPr algn="r"/>
                      <a:r>
                        <a:rPr lang="hr-HR" sz="1100" b="0" dirty="0">
                          <a:solidFill>
                            <a:srgbClr val="002060"/>
                          </a:solidFill>
                          <a:effectLst>
                            <a:outerShdw blurRad="38100" dist="38100" dir="2700000" algn="tl">
                              <a:srgbClr val="000000">
                                <a:alpha val="43137"/>
                              </a:srgbClr>
                            </a:outerShdw>
                          </a:effectLst>
                        </a:rPr>
                        <a:t>UKUPNO</a:t>
                      </a:r>
                    </a:p>
                  </a:txBody>
                  <a:tcPr anchor="ctr"/>
                </a:tc>
                <a:tc>
                  <a:txBody>
                    <a:bodyPr/>
                    <a:lstStyle/>
                    <a:p>
                      <a:pPr algn="r"/>
                      <a:r>
                        <a:rPr lang="hr-HR" sz="1100" b="1" dirty="0" smtClean="0">
                          <a:solidFill>
                            <a:srgbClr val="002060"/>
                          </a:solidFill>
                          <a:effectLst>
                            <a:outerShdw blurRad="38100" dist="38100" dir="2700000" algn="tl">
                              <a:srgbClr val="000000">
                                <a:alpha val="43137"/>
                              </a:srgbClr>
                            </a:outerShdw>
                          </a:effectLst>
                        </a:rPr>
                        <a:t>18.783.990,00 </a:t>
                      </a:r>
                      <a:r>
                        <a:rPr lang="hr-HR" sz="1100" b="1" dirty="0">
                          <a:solidFill>
                            <a:srgbClr val="002060"/>
                          </a:solidFill>
                          <a:effectLst>
                            <a:outerShdw blurRad="38100" dist="38100" dir="2700000" algn="tl">
                              <a:srgbClr val="000000">
                                <a:alpha val="43137"/>
                              </a:srgbClr>
                            </a:outerShdw>
                          </a:effectLst>
                        </a:rPr>
                        <a:t>kn</a:t>
                      </a:r>
                    </a:p>
                  </a:txBody>
                  <a:tcPr anchor="ctr"/>
                </a:tc>
                <a:tc>
                  <a:txBody>
                    <a:bodyPr/>
                    <a:lstStyle/>
                    <a:p>
                      <a:pPr algn="r"/>
                      <a:endParaRPr lang="hr-HR" sz="1100" dirty="0">
                        <a:solidFill>
                          <a:srgbClr val="002060"/>
                        </a:solidFill>
                      </a:endParaRPr>
                    </a:p>
                  </a:txBody>
                  <a:tcPr/>
                </a:tc>
                <a:extLst>
                  <a:ext uri="{0D108BD9-81ED-4DB2-BD59-A6C34878D82A}">
                    <a16:rowId xmlns="" xmlns:a16="http://schemas.microsoft.com/office/drawing/2014/main" val="10011"/>
                  </a:ext>
                </a:extLst>
              </a:tr>
            </a:tbl>
          </a:graphicData>
        </a:graphic>
      </p:graphicFrame>
    </p:spTree>
    <p:extLst>
      <p:ext uri="{BB962C8B-B14F-4D97-AF65-F5344CB8AC3E}">
        <p14:creationId xmlns:p14="http://schemas.microsoft.com/office/powerpoint/2010/main" val="253954946"/>
      </p:ext>
    </p:extLst>
  </p:cSld>
  <p:clrMapOvr>
    <a:masterClrMapping/>
  </p:clrMapOvr>
  <mc:AlternateContent xmlns:mc="http://schemas.openxmlformats.org/markup-compatibility/2006" xmlns:p14="http://schemas.microsoft.com/office/powerpoint/2010/main">
    <mc:Choice Requires="p14">
      <p:transition spd="slow" p14:dur="1300" advClick="0" advTm="10000">
        <p14:ripple/>
      </p:transition>
    </mc:Choice>
    <mc:Fallback xmlns="">
      <p:transition spd="slow" advClick="0" advTm="10000">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524934" y="853979"/>
            <a:ext cx="11198578" cy="1253067"/>
          </a:xfrm>
        </p:spPr>
        <p:txBody>
          <a:bodyPr>
            <a:normAutofit fontScale="90000"/>
          </a:bodyPr>
          <a:lstStyle/>
          <a:p>
            <a:r>
              <a:rPr lang="hr-HR" sz="3100" cap="none" dirty="0">
                <a:effectLst>
                  <a:outerShdw blurRad="38100" dist="38100" dir="2700000" algn="tl">
                    <a:srgbClr val="000000">
                      <a:alpha val="43137"/>
                    </a:srgbClr>
                  </a:outerShdw>
                </a:effectLst>
              </a:rPr>
              <a:t>                                      </a:t>
            </a:r>
            <a:r>
              <a:rPr lang="hr-HR" sz="3100" cap="none" dirty="0" smtClean="0">
                <a:effectLst>
                  <a:outerShdw blurRad="38100" dist="38100" dir="2700000" algn="tl">
                    <a:srgbClr val="000000">
                      <a:alpha val="43137"/>
                    </a:srgbClr>
                  </a:outerShdw>
                </a:effectLst>
              </a:rPr>
              <a:t>PRIHODI I PRIMICI</a:t>
            </a:r>
            <a:br>
              <a:rPr lang="hr-HR" sz="3100" cap="none" dirty="0" smtClean="0">
                <a:effectLst>
                  <a:outerShdw blurRad="38100" dist="38100" dir="2700000" algn="tl">
                    <a:srgbClr val="000000">
                      <a:alpha val="43137"/>
                    </a:srgbClr>
                  </a:outerShdw>
                </a:effectLst>
              </a:rPr>
            </a:br>
            <a:r>
              <a:rPr lang="hr-HR" dirty="0">
                <a:effectLst>
                  <a:outerShdw blurRad="38100" dist="38100" dir="2700000" algn="tl">
                    <a:srgbClr val="000000">
                      <a:alpha val="43137"/>
                    </a:srgbClr>
                  </a:outerShdw>
                </a:effectLst>
              </a:rPr>
              <a:t/>
            </a:r>
            <a:br>
              <a:rPr lang="hr-HR" dirty="0">
                <a:effectLst>
                  <a:outerShdw blurRad="38100" dist="38100" dir="2700000" algn="tl">
                    <a:srgbClr val="000000">
                      <a:alpha val="43137"/>
                    </a:srgbClr>
                  </a:outerShdw>
                </a:effectLst>
              </a:rPr>
            </a:br>
            <a:r>
              <a:rPr lang="hr-HR" sz="2000" cap="none" dirty="0"/>
              <a:t>Prihodi poslovanja općine Hum na Sutli za </a:t>
            </a:r>
            <a:r>
              <a:rPr lang="hr-HR" sz="2000" cap="none" dirty="0" smtClean="0"/>
              <a:t>2022. </a:t>
            </a:r>
            <a:r>
              <a:rPr lang="hr-HR" sz="2000" cap="none" dirty="0"/>
              <a:t>godinu planirani su u iznosu od </a:t>
            </a:r>
            <a:r>
              <a:rPr lang="hr-HR" sz="2000" cap="none" dirty="0" smtClean="0"/>
              <a:t>14.940.820,00 </a:t>
            </a:r>
            <a:r>
              <a:rPr lang="hr-HR" sz="2000" cap="none" dirty="0"/>
              <a:t>kuna, a čine ih:</a:t>
            </a:r>
          </a:p>
        </p:txBody>
      </p:sp>
      <p:sp>
        <p:nvSpPr>
          <p:cNvPr id="3" name="Rezervirano mjesto teksta 2"/>
          <p:cNvSpPr>
            <a:spLocks noGrp="1"/>
          </p:cNvSpPr>
          <p:nvPr>
            <p:ph type="body" idx="1"/>
          </p:nvPr>
        </p:nvSpPr>
        <p:spPr>
          <a:xfrm>
            <a:off x="584201" y="1639069"/>
            <a:ext cx="10943216" cy="4727021"/>
          </a:xfrm>
        </p:spPr>
        <p:txBody>
          <a:bodyPr>
            <a:noAutofit/>
          </a:bodyPr>
          <a:lstStyle/>
          <a:p>
            <a:pPr marL="342900" indent="-342900">
              <a:buFont typeface="Wingdings" panose="05000000000000000000" pitchFamily="2" charset="2"/>
              <a:buChar char="Ø"/>
            </a:pPr>
            <a:endParaRPr lang="hr-HR" sz="1400" dirty="0">
              <a:solidFill>
                <a:srgbClr val="002060"/>
              </a:solidFill>
            </a:endParaRPr>
          </a:p>
          <a:p>
            <a:pPr marL="342900" indent="-342900">
              <a:buFont typeface="Wingdings" panose="05000000000000000000" pitchFamily="2" charset="2"/>
              <a:buChar char="Ø"/>
            </a:pPr>
            <a:r>
              <a:rPr lang="hr-HR" sz="1400" dirty="0">
                <a:solidFill>
                  <a:srgbClr val="002060"/>
                </a:solidFill>
              </a:rPr>
              <a:t>Prihodi od poreza za </a:t>
            </a:r>
            <a:r>
              <a:rPr lang="hr-HR" sz="1400" dirty="0" smtClean="0">
                <a:solidFill>
                  <a:srgbClr val="002060"/>
                </a:solidFill>
              </a:rPr>
              <a:t>2022. </a:t>
            </a:r>
            <a:r>
              <a:rPr lang="hr-HR" sz="1400" dirty="0">
                <a:solidFill>
                  <a:srgbClr val="002060"/>
                </a:solidFill>
              </a:rPr>
              <a:t>godinu planirani su u iznosu od </a:t>
            </a:r>
            <a:r>
              <a:rPr lang="hr-HR" sz="1400" dirty="0" smtClean="0">
                <a:solidFill>
                  <a:srgbClr val="002060"/>
                </a:solidFill>
              </a:rPr>
              <a:t>10.138.500,00 kn: </a:t>
            </a:r>
            <a:endParaRPr lang="hr-HR" sz="1400" dirty="0">
              <a:solidFill>
                <a:srgbClr val="002060"/>
              </a:solidFill>
            </a:endParaRPr>
          </a:p>
          <a:p>
            <a:pPr marL="628650" lvl="1" indent="-171450">
              <a:buFont typeface="Wingdings" panose="05000000000000000000" pitchFamily="2" charset="2"/>
              <a:buChar char="ü"/>
            </a:pPr>
            <a:r>
              <a:rPr lang="hr-HR" sz="1200" dirty="0">
                <a:solidFill>
                  <a:srgbClr val="002060"/>
                </a:solidFill>
              </a:rPr>
              <a:t>prihodi od poreza na dohodak koji su planirani u iznosu od </a:t>
            </a:r>
            <a:r>
              <a:rPr lang="hr-HR" sz="1200" dirty="0" smtClean="0">
                <a:solidFill>
                  <a:srgbClr val="002060"/>
                </a:solidFill>
              </a:rPr>
              <a:t>9.823.000,00 </a:t>
            </a:r>
            <a:r>
              <a:rPr lang="hr-HR" sz="1200" dirty="0">
                <a:solidFill>
                  <a:srgbClr val="002060"/>
                </a:solidFill>
              </a:rPr>
              <a:t>kn, </a:t>
            </a:r>
          </a:p>
          <a:p>
            <a:pPr marL="628650" lvl="1" indent="-171450">
              <a:buFont typeface="Wingdings" panose="05000000000000000000" pitchFamily="2" charset="2"/>
              <a:buChar char="ü"/>
            </a:pPr>
            <a:r>
              <a:rPr lang="hr-HR" sz="1200" dirty="0">
                <a:solidFill>
                  <a:srgbClr val="002060"/>
                </a:solidFill>
              </a:rPr>
              <a:t>prihodi od poreza na  imovinu koji su planirani u iznosu od 2</a:t>
            </a:r>
            <a:r>
              <a:rPr lang="hr-HR" sz="1200" dirty="0" smtClean="0">
                <a:solidFill>
                  <a:srgbClr val="002060"/>
                </a:solidFill>
              </a:rPr>
              <a:t>15.000,00 </a:t>
            </a:r>
            <a:r>
              <a:rPr lang="hr-HR" sz="1200" dirty="0">
                <a:solidFill>
                  <a:srgbClr val="002060"/>
                </a:solidFill>
              </a:rPr>
              <a:t>kn, </a:t>
            </a:r>
          </a:p>
          <a:p>
            <a:pPr marL="628650" lvl="1" indent="-171450">
              <a:buFont typeface="Wingdings" panose="05000000000000000000" pitchFamily="2" charset="2"/>
              <a:buChar char="ü"/>
            </a:pPr>
            <a:r>
              <a:rPr lang="hr-HR" sz="1200" dirty="0">
                <a:solidFill>
                  <a:srgbClr val="002060"/>
                </a:solidFill>
              </a:rPr>
              <a:t>prihodi  od poreza na robu i usluge koji su planirani u iznosu od </a:t>
            </a:r>
            <a:r>
              <a:rPr lang="hr-HR" sz="1200" dirty="0" smtClean="0">
                <a:solidFill>
                  <a:srgbClr val="002060"/>
                </a:solidFill>
              </a:rPr>
              <a:t>100.500,00 </a:t>
            </a:r>
            <a:r>
              <a:rPr lang="hr-HR" sz="1200" dirty="0">
                <a:solidFill>
                  <a:srgbClr val="002060"/>
                </a:solidFill>
              </a:rPr>
              <a:t>kn.</a:t>
            </a:r>
          </a:p>
          <a:p>
            <a:pPr lvl="1"/>
            <a:endParaRPr lang="hr-HR" sz="1200" dirty="0">
              <a:solidFill>
                <a:srgbClr val="002060"/>
              </a:solidFill>
            </a:endParaRPr>
          </a:p>
          <a:p>
            <a:pPr marL="285750" indent="-285750">
              <a:buFont typeface="Wingdings" panose="05000000000000000000" pitchFamily="2" charset="2"/>
              <a:buChar char="Ø"/>
            </a:pPr>
            <a:r>
              <a:rPr lang="hr-HR" sz="1400" dirty="0">
                <a:solidFill>
                  <a:srgbClr val="002060"/>
                </a:solidFill>
              </a:rPr>
              <a:t>Pomoći od subjekata unutar općeg proračuna planirani su za </a:t>
            </a:r>
            <a:r>
              <a:rPr lang="hr-HR" sz="1400" dirty="0" smtClean="0">
                <a:solidFill>
                  <a:srgbClr val="002060"/>
                </a:solidFill>
              </a:rPr>
              <a:t>2022. </a:t>
            </a:r>
            <a:r>
              <a:rPr lang="hr-HR" sz="1400" dirty="0">
                <a:solidFill>
                  <a:srgbClr val="002060"/>
                </a:solidFill>
              </a:rPr>
              <a:t>u iznosu od </a:t>
            </a:r>
            <a:r>
              <a:rPr lang="hr-HR" sz="1400" dirty="0" smtClean="0">
                <a:solidFill>
                  <a:srgbClr val="002060"/>
                </a:solidFill>
              </a:rPr>
              <a:t>1.475.000,00 </a:t>
            </a:r>
            <a:r>
              <a:rPr lang="hr-HR" sz="1400" dirty="0">
                <a:solidFill>
                  <a:srgbClr val="002060"/>
                </a:solidFill>
              </a:rPr>
              <a:t>kn i to:</a:t>
            </a:r>
          </a:p>
          <a:p>
            <a:pPr marL="628650" lvl="1" indent="-171450">
              <a:buFont typeface="Wingdings" panose="05000000000000000000" pitchFamily="2" charset="2"/>
              <a:buChar char="ü"/>
            </a:pPr>
            <a:r>
              <a:rPr lang="hr-HR" sz="1200" dirty="0" smtClean="0">
                <a:solidFill>
                  <a:srgbClr val="002060"/>
                </a:solidFill>
              </a:rPr>
              <a:t>tekuće </a:t>
            </a:r>
            <a:r>
              <a:rPr lang="hr-HR" sz="1200" dirty="0">
                <a:solidFill>
                  <a:srgbClr val="002060"/>
                </a:solidFill>
              </a:rPr>
              <a:t>pomoći iz županijskog proračuna planirane su u iznosu od </a:t>
            </a:r>
            <a:r>
              <a:rPr lang="hr-HR" sz="1200" dirty="0" smtClean="0">
                <a:solidFill>
                  <a:srgbClr val="002060"/>
                </a:solidFill>
              </a:rPr>
              <a:t>100.000,00 kn,</a:t>
            </a:r>
            <a:r>
              <a:rPr lang="hr-HR" sz="1200" dirty="0">
                <a:solidFill>
                  <a:srgbClr val="002060"/>
                </a:solidFill>
              </a:rPr>
              <a:t>	</a:t>
            </a:r>
          </a:p>
          <a:p>
            <a:pPr marL="628650" lvl="1" indent="-171450">
              <a:buFont typeface="Wingdings" panose="05000000000000000000" pitchFamily="2" charset="2"/>
              <a:buChar char="ü"/>
            </a:pPr>
            <a:r>
              <a:rPr lang="hr-HR" sz="1200" dirty="0">
                <a:solidFill>
                  <a:srgbClr val="002060"/>
                </a:solidFill>
              </a:rPr>
              <a:t>kapitalne pomoći iz državnog proračuna planirane su u iznosu od 7</a:t>
            </a:r>
            <a:r>
              <a:rPr lang="hr-HR" sz="1200" dirty="0" smtClean="0">
                <a:solidFill>
                  <a:srgbClr val="002060"/>
                </a:solidFill>
              </a:rPr>
              <a:t>00.000,00 kn,</a:t>
            </a:r>
          </a:p>
          <a:p>
            <a:pPr marL="628650" lvl="1" indent="-171450">
              <a:buFont typeface="Wingdings" panose="05000000000000000000" pitchFamily="2" charset="2"/>
              <a:buChar char="ü"/>
            </a:pPr>
            <a:r>
              <a:rPr lang="hr-HR" sz="1200" dirty="0">
                <a:solidFill>
                  <a:srgbClr val="002060"/>
                </a:solidFill>
              </a:rPr>
              <a:t>kapitalne pomoći iz županijskih proračuna planirane su u iznosu od 50.000,00 </a:t>
            </a:r>
            <a:r>
              <a:rPr lang="hr-HR" sz="1200" dirty="0" smtClean="0">
                <a:solidFill>
                  <a:srgbClr val="002060"/>
                </a:solidFill>
              </a:rPr>
              <a:t>kn,</a:t>
            </a:r>
            <a:endParaRPr lang="hr-HR" sz="1200" dirty="0">
              <a:solidFill>
                <a:srgbClr val="002060"/>
              </a:solidFill>
            </a:endParaRPr>
          </a:p>
          <a:p>
            <a:pPr marL="628650" lvl="1" indent="-171450">
              <a:buFont typeface="Wingdings" panose="05000000000000000000" pitchFamily="2" charset="2"/>
              <a:buChar char="ü"/>
            </a:pPr>
            <a:r>
              <a:rPr lang="hr-HR" sz="1200" dirty="0" smtClean="0">
                <a:solidFill>
                  <a:srgbClr val="002060"/>
                </a:solidFill>
              </a:rPr>
              <a:t>Pomoći od izvanproračunskih korisnika planirane su u iznosu od 250.000,00 kn,</a:t>
            </a:r>
            <a:endParaRPr lang="hr-HR" sz="1200" dirty="0">
              <a:solidFill>
                <a:srgbClr val="002060"/>
              </a:solidFill>
            </a:endParaRPr>
          </a:p>
          <a:p>
            <a:pPr marL="628650" lvl="1" indent="-171450">
              <a:buFont typeface="Wingdings" panose="05000000000000000000" pitchFamily="2" charset="2"/>
              <a:buChar char="ü"/>
            </a:pPr>
            <a:r>
              <a:rPr lang="hr-HR" sz="1200" dirty="0" smtClean="0">
                <a:solidFill>
                  <a:srgbClr val="002060"/>
                </a:solidFill>
              </a:rPr>
              <a:t>kapitalne </a:t>
            </a:r>
            <a:r>
              <a:rPr lang="hr-HR" sz="1200" dirty="0">
                <a:solidFill>
                  <a:srgbClr val="002060"/>
                </a:solidFill>
              </a:rPr>
              <a:t>pomoći iz državnog proračuna temeljem prijenosa EU sredstava u</a:t>
            </a:r>
            <a:r>
              <a:rPr lang="hr-HR" sz="1200" dirty="0" smtClean="0">
                <a:solidFill>
                  <a:srgbClr val="002060"/>
                </a:solidFill>
              </a:rPr>
              <a:t> 2022. </a:t>
            </a:r>
            <a:r>
              <a:rPr lang="hr-HR" sz="1200" dirty="0">
                <a:solidFill>
                  <a:srgbClr val="002060"/>
                </a:solidFill>
              </a:rPr>
              <a:t>godinu planirane su u iznosu  od </a:t>
            </a:r>
            <a:r>
              <a:rPr lang="hr-HR" sz="1200" dirty="0" smtClean="0">
                <a:solidFill>
                  <a:srgbClr val="002060"/>
                </a:solidFill>
              </a:rPr>
              <a:t>375.000,00 kn.</a:t>
            </a:r>
            <a:endParaRPr lang="hr-HR" sz="1200" dirty="0">
              <a:solidFill>
                <a:srgbClr val="002060"/>
              </a:solidFill>
            </a:endParaRPr>
          </a:p>
          <a:p>
            <a:endParaRPr lang="hr-HR" sz="1400" dirty="0">
              <a:solidFill>
                <a:srgbClr val="002060"/>
              </a:solidFill>
            </a:endParaRPr>
          </a:p>
          <a:p>
            <a:pPr marL="342900" indent="-342900">
              <a:buFont typeface="Wingdings" panose="05000000000000000000" pitchFamily="2" charset="2"/>
              <a:buChar char="Ø"/>
            </a:pPr>
            <a:endParaRPr lang="hr-HR" sz="1400" dirty="0"/>
          </a:p>
        </p:txBody>
      </p:sp>
    </p:spTree>
    <p:extLst>
      <p:ext uri="{BB962C8B-B14F-4D97-AF65-F5344CB8AC3E}">
        <p14:creationId xmlns:p14="http://schemas.microsoft.com/office/powerpoint/2010/main" val="3320714162"/>
      </p:ext>
    </p:extLst>
  </p:cSld>
  <p:clrMapOvr>
    <a:masterClrMapping/>
  </p:clrMapOvr>
  <mc:AlternateContent xmlns:mc="http://schemas.openxmlformats.org/markup-compatibility/2006" xmlns:p14="http://schemas.microsoft.com/office/powerpoint/2010/main">
    <mc:Choice Requires="p14">
      <p:transition spd="slow" p14:dur="1300" advClick="0" advTm="20000">
        <p14:ripple/>
      </p:transition>
    </mc:Choice>
    <mc:Fallback xmlns="">
      <p:transition spd="slow" advClick="0" advTm="20000">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teksta 2"/>
          <p:cNvSpPr>
            <a:spLocks noGrp="1"/>
          </p:cNvSpPr>
          <p:nvPr>
            <p:ph type="body" idx="1"/>
          </p:nvPr>
        </p:nvSpPr>
        <p:spPr>
          <a:xfrm>
            <a:off x="762000" y="465667"/>
            <a:ext cx="10323303" cy="6194777"/>
          </a:xfrm>
        </p:spPr>
        <p:txBody>
          <a:bodyPr>
            <a:normAutofit fontScale="92500" lnSpcReduction="10000"/>
          </a:bodyPr>
          <a:lstStyle/>
          <a:p>
            <a:pPr marL="171450" lvl="0" indent="-171450">
              <a:buClr>
                <a:prstClr val="white"/>
              </a:buClr>
              <a:buFont typeface="Wingdings" panose="05000000000000000000" pitchFamily="2" charset="2"/>
              <a:buChar char="Ø"/>
            </a:pPr>
            <a:r>
              <a:rPr lang="hr-HR" sz="1400" dirty="0">
                <a:solidFill>
                  <a:srgbClr val="002060"/>
                </a:solidFill>
              </a:rPr>
              <a:t>Prihodi od  imovine za </a:t>
            </a:r>
            <a:r>
              <a:rPr lang="hr-HR" sz="1400" dirty="0" smtClean="0">
                <a:solidFill>
                  <a:srgbClr val="002060"/>
                </a:solidFill>
              </a:rPr>
              <a:t>2022. </a:t>
            </a:r>
            <a:r>
              <a:rPr lang="hr-HR" sz="1400" dirty="0">
                <a:solidFill>
                  <a:srgbClr val="002060"/>
                </a:solidFill>
              </a:rPr>
              <a:t>godinu planirani su u iznosu od </a:t>
            </a:r>
            <a:r>
              <a:rPr lang="hr-HR" sz="1400" dirty="0" smtClean="0">
                <a:solidFill>
                  <a:srgbClr val="002060"/>
                </a:solidFill>
              </a:rPr>
              <a:t>134.920,00 kn, </a:t>
            </a:r>
            <a:r>
              <a:rPr lang="hr-HR" sz="1400" dirty="0">
                <a:solidFill>
                  <a:srgbClr val="002060"/>
                </a:solidFill>
              </a:rPr>
              <a:t>a čine ih:</a:t>
            </a:r>
          </a:p>
          <a:p>
            <a:pPr marL="628650" lvl="1" indent="-171450">
              <a:buClr>
                <a:prstClr val="white"/>
              </a:buClr>
              <a:buFont typeface="Wingdings" panose="05000000000000000000" pitchFamily="2" charset="2"/>
              <a:buChar char="ü"/>
            </a:pPr>
            <a:r>
              <a:rPr lang="hr-HR" sz="1200" dirty="0">
                <a:solidFill>
                  <a:srgbClr val="002060"/>
                </a:solidFill>
              </a:rPr>
              <a:t> prihodi od zakupa i iznajmljivanja u iznosu od 8</a:t>
            </a:r>
            <a:r>
              <a:rPr lang="hr-HR" sz="1200" dirty="0" smtClean="0">
                <a:solidFill>
                  <a:srgbClr val="002060"/>
                </a:solidFill>
              </a:rPr>
              <a:t>0.000,00  kn,</a:t>
            </a:r>
            <a:endParaRPr lang="hr-HR" sz="1200" dirty="0">
              <a:solidFill>
                <a:srgbClr val="002060"/>
              </a:solidFill>
            </a:endParaRPr>
          </a:p>
          <a:p>
            <a:pPr marL="628650" lvl="1" indent="-171450">
              <a:buClr>
                <a:prstClr val="white"/>
              </a:buClr>
              <a:buFont typeface="Wingdings" panose="05000000000000000000" pitchFamily="2" charset="2"/>
              <a:buChar char="ü"/>
            </a:pPr>
            <a:r>
              <a:rPr lang="hr-HR" sz="1200" dirty="0">
                <a:solidFill>
                  <a:srgbClr val="002060"/>
                </a:solidFill>
              </a:rPr>
              <a:t> kamate na depozit planirane su u iznosu od </a:t>
            </a:r>
            <a:r>
              <a:rPr lang="hr-HR" sz="1200" dirty="0" smtClean="0">
                <a:solidFill>
                  <a:srgbClr val="002060"/>
                </a:solidFill>
              </a:rPr>
              <a:t>620,00  kn, </a:t>
            </a:r>
            <a:endParaRPr lang="hr-HR" sz="1200" dirty="0">
              <a:solidFill>
                <a:srgbClr val="002060"/>
              </a:solidFill>
            </a:endParaRPr>
          </a:p>
          <a:p>
            <a:pPr marL="628650" lvl="1" indent="-171450">
              <a:buClr>
                <a:prstClr val="white"/>
              </a:buClr>
              <a:buFont typeface="Wingdings" panose="05000000000000000000" pitchFamily="2" charset="2"/>
              <a:buChar char="ü"/>
            </a:pPr>
            <a:r>
              <a:rPr lang="hr-HR" sz="1200" dirty="0" smtClean="0">
                <a:solidFill>
                  <a:srgbClr val="002060"/>
                </a:solidFill>
              </a:rPr>
              <a:t>spomenička </a:t>
            </a:r>
            <a:r>
              <a:rPr lang="hr-HR" sz="1200" dirty="0">
                <a:solidFill>
                  <a:srgbClr val="002060"/>
                </a:solidFill>
              </a:rPr>
              <a:t>renta planirana u iznosu od 50,00  </a:t>
            </a:r>
            <a:r>
              <a:rPr lang="hr-HR" sz="1200" dirty="0" smtClean="0">
                <a:solidFill>
                  <a:srgbClr val="002060"/>
                </a:solidFill>
              </a:rPr>
              <a:t>kn, </a:t>
            </a:r>
            <a:endParaRPr lang="hr-HR" sz="1200" dirty="0">
              <a:solidFill>
                <a:srgbClr val="002060"/>
              </a:solidFill>
            </a:endParaRPr>
          </a:p>
          <a:p>
            <a:pPr marL="628650" lvl="1" indent="-171450">
              <a:buClr>
                <a:prstClr val="white"/>
              </a:buClr>
              <a:buFont typeface="Wingdings" panose="05000000000000000000" pitchFamily="2" charset="2"/>
              <a:buChar char="ü"/>
            </a:pPr>
            <a:r>
              <a:rPr lang="hr-HR" sz="1200" dirty="0">
                <a:solidFill>
                  <a:srgbClr val="002060"/>
                </a:solidFill>
              </a:rPr>
              <a:t>naknade za ceste planirane u iznosu od </a:t>
            </a:r>
            <a:r>
              <a:rPr lang="hr-HR" sz="1200" dirty="0" smtClean="0">
                <a:solidFill>
                  <a:srgbClr val="002060"/>
                </a:solidFill>
              </a:rPr>
              <a:t>44.250,00  kn, </a:t>
            </a:r>
            <a:r>
              <a:rPr lang="hr-HR" sz="1200" dirty="0">
                <a:solidFill>
                  <a:srgbClr val="002060"/>
                </a:solidFill>
              </a:rPr>
              <a:t>te </a:t>
            </a:r>
          </a:p>
          <a:p>
            <a:pPr marL="628650" lvl="1" indent="-171450">
              <a:buClr>
                <a:prstClr val="white"/>
              </a:buClr>
              <a:buFont typeface="Wingdings" panose="05000000000000000000" pitchFamily="2" charset="2"/>
              <a:buChar char="ü"/>
            </a:pPr>
            <a:r>
              <a:rPr lang="hr-HR" sz="1200" dirty="0">
                <a:solidFill>
                  <a:srgbClr val="002060"/>
                </a:solidFill>
              </a:rPr>
              <a:t>prihod od naknade za nezakonito izgrađene građevine planiran u iznosu od </a:t>
            </a:r>
            <a:r>
              <a:rPr lang="hr-HR" sz="1200" dirty="0" smtClean="0">
                <a:solidFill>
                  <a:srgbClr val="002060"/>
                </a:solidFill>
              </a:rPr>
              <a:t>10.000,00 kn.</a:t>
            </a:r>
            <a:endParaRPr lang="hr-HR" sz="1200" dirty="0">
              <a:solidFill>
                <a:srgbClr val="002060"/>
              </a:solidFill>
            </a:endParaRPr>
          </a:p>
          <a:p>
            <a:pPr lvl="1">
              <a:buClr>
                <a:prstClr val="white"/>
              </a:buClr>
            </a:pPr>
            <a:endParaRPr lang="hr-HR" sz="1300" dirty="0">
              <a:solidFill>
                <a:srgbClr val="002060"/>
              </a:solidFill>
            </a:endParaRPr>
          </a:p>
          <a:p>
            <a:pPr marL="171450" lvl="0" indent="-171450">
              <a:buClr>
                <a:prstClr val="white"/>
              </a:buClr>
              <a:buFont typeface="Wingdings" panose="05000000000000000000" pitchFamily="2" charset="2"/>
              <a:buChar char="Ø"/>
            </a:pPr>
            <a:r>
              <a:rPr lang="hr-HR" sz="1400" dirty="0">
                <a:solidFill>
                  <a:srgbClr val="002060"/>
                </a:solidFill>
              </a:rPr>
              <a:t>Prihodi od upravnih i administrativni pristojbi planirani su u iznosu od </a:t>
            </a:r>
            <a:r>
              <a:rPr lang="hr-HR" sz="1400" dirty="0" smtClean="0">
                <a:solidFill>
                  <a:srgbClr val="002060"/>
                </a:solidFill>
              </a:rPr>
              <a:t>3.020.400,00 </a:t>
            </a:r>
            <a:r>
              <a:rPr lang="hr-HR" sz="1400" dirty="0">
                <a:solidFill>
                  <a:srgbClr val="002060"/>
                </a:solidFill>
              </a:rPr>
              <a:t>kuna, a odnose se na:</a:t>
            </a:r>
          </a:p>
          <a:p>
            <a:pPr marL="628650" lvl="1" indent="-171450">
              <a:buClr>
                <a:prstClr val="white"/>
              </a:buClr>
              <a:buFont typeface="Wingdings" panose="05000000000000000000" pitchFamily="2" charset="2"/>
              <a:buChar char="ü"/>
            </a:pPr>
            <a:r>
              <a:rPr lang="hr-HR" sz="1200" dirty="0">
                <a:solidFill>
                  <a:srgbClr val="002060"/>
                </a:solidFill>
              </a:rPr>
              <a:t>prihod od upravnih pristojbi  u iznosu od </a:t>
            </a:r>
            <a:r>
              <a:rPr lang="hr-HR" sz="1200" dirty="0" smtClean="0">
                <a:solidFill>
                  <a:srgbClr val="002060"/>
                </a:solidFill>
              </a:rPr>
              <a:t>1.000,00  kn, </a:t>
            </a:r>
            <a:endParaRPr lang="hr-HR" sz="1200" dirty="0">
              <a:solidFill>
                <a:srgbClr val="002060"/>
              </a:solidFill>
            </a:endParaRPr>
          </a:p>
          <a:p>
            <a:pPr marL="628650" lvl="1" indent="-171450">
              <a:buClr>
                <a:prstClr val="white"/>
              </a:buClr>
              <a:buFont typeface="Wingdings" panose="05000000000000000000" pitchFamily="2" charset="2"/>
              <a:buChar char="ü"/>
            </a:pPr>
            <a:r>
              <a:rPr lang="hr-HR" sz="1200" dirty="0">
                <a:solidFill>
                  <a:srgbClr val="002060"/>
                </a:solidFill>
              </a:rPr>
              <a:t>prihodi od vodnog doprinosa u iznosu od </a:t>
            </a:r>
            <a:r>
              <a:rPr lang="hr-HR" sz="1200" dirty="0" smtClean="0">
                <a:solidFill>
                  <a:srgbClr val="002060"/>
                </a:solidFill>
              </a:rPr>
              <a:t>4.000,00 kn, </a:t>
            </a:r>
            <a:endParaRPr lang="hr-HR" sz="1200" dirty="0">
              <a:solidFill>
                <a:srgbClr val="002060"/>
              </a:solidFill>
            </a:endParaRPr>
          </a:p>
          <a:p>
            <a:pPr marL="628650" lvl="1" indent="-171450">
              <a:buClr>
                <a:prstClr val="white"/>
              </a:buClr>
              <a:buFont typeface="Wingdings" panose="05000000000000000000" pitchFamily="2" charset="2"/>
              <a:buChar char="ü"/>
            </a:pPr>
            <a:r>
              <a:rPr lang="hr-HR" sz="1200" dirty="0">
                <a:solidFill>
                  <a:srgbClr val="002060"/>
                </a:solidFill>
              </a:rPr>
              <a:t>doprinosa od šuma u iznosu od 4</a:t>
            </a:r>
            <a:r>
              <a:rPr lang="hr-HR" sz="1200" dirty="0" smtClean="0">
                <a:solidFill>
                  <a:srgbClr val="002060"/>
                </a:solidFill>
              </a:rPr>
              <a:t>00,00 kn, </a:t>
            </a:r>
            <a:endParaRPr lang="hr-HR" sz="1200" dirty="0">
              <a:solidFill>
                <a:srgbClr val="002060"/>
              </a:solidFill>
            </a:endParaRPr>
          </a:p>
          <a:p>
            <a:pPr marL="628650" lvl="1" indent="-171450">
              <a:buClr>
                <a:prstClr val="white"/>
              </a:buClr>
              <a:buFont typeface="Wingdings" panose="05000000000000000000" pitchFamily="2" charset="2"/>
              <a:buChar char="ü"/>
            </a:pPr>
            <a:r>
              <a:rPr lang="hr-HR" sz="1200" dirty="0">
                <a:solidFill>
                  <a:srgbClr val="002060"/>
                </a:solidFill>
              </a:rPr>
              <a:t>komunalnog doprinosa u iznosu od </a:t>
            </a:r>
            <a:r>
              <a:rPr lang="hr-HR" sz="1200" dirty="0" smtClean="0">
                <a:solidFill>
                  <a:srgbClr val="002060"/>
                </a:solidFill>
              </a:rPr>
              <a:t>15.000,00 kn, </a:t>
            </a:r>
            <a:r>
              <a:rPr lang="hr-HR" sz="1200" dirty="0">
                <a:solidFill>
                  <a:srgbClr val="002060"/>
                </a:solidFill>
              </a:rPr>
              <a:t>te </a:t>
            </a:r>
          </a:p>
          <a:p>
            <a:pPr marL="628650" lvl="1" indent="-171450">
              <a:buClr>
                <a:prstClr val="white"/>
              </a:buClr>
              <a:buFont typeface="Wingdings" panose="05000000000000000000" pitchFamily="2" charset="2"/>
              <a:buChar char="ü"/>
            </a:pPr>
            <a:r>
              <a:rPr lang="hr-HR" sz="1200" dirty="0">
                <a:solidFill>
                  <a:srgbClr val="002060"/>
                </a:solidFill>
              </a:rPr>
              <a:t>komunalne naknade u iznosu od </a:t>
            </a:r>
            <a:r>
              <a:rPr lang="hr-HR" sz="1200" dirty="0" smtClean="0">
                <a:solidFill>
                  <a:srgbClr val="002060"/>
                </a:solidFill>
              </a:rPr>
              <a:t>3.000.000,00 kn.</a:t>
            </a:r>
            <a:endParaRPr lang="hr-HR" sz="1200" dirty="0">
              <a:solidFill>
                <a:srgbClr val="002060"/>
              </a:solidFill>
            </a:endParaRPr>
          </a:p>
          <a:p>
            <a:pPr lvl="1">
              <a:buClr>
                <a:prstClr val="white"/>
              </a:buClr>
            </a:pPr>
            <a:endParaRPr lang="hr-HR" sz="1200" dirty="0">
              <a:solidFill>
                <a:srgbClr val="002060"/>
              </a:solidFill>
            </a:endParaRPr>
          </a:p>
          <a:p>
            <a:pPr marL="171450" lvl="0" indent="-171450">
              <a:buClr>
                <a:prstClr val="white"/>
              </a:buClr>
              <a:buFont typeface="Wingdings" panose="05000000000000000000" pitchFamily="2" charset="2"/>
              <a:buChar char="Ø"/>
            </a:pPr>
            <a:r>
              <a:rPr lang="hr-HR" sz="1400" dirty="0">
                <a:solidFill>
                  <a:srgbClr val="002060"/>
                </a:solidFill>
              </a:rPr>
              <a:t>Ostali prihodi planirani su u iznosu od </a:t>
            </a:r>
            <a:r>
              <a:rPr lang="hr-HR" sz="1400" dirty="0" smtClean="0">
                <a:solidFill>
                  <a:srgbClr val="002060"/>
                </a:solidFill>
              </a:rPr>
              <a:t>172.000,00 kn (</a:t>
            </a:r>
            <a:r>
              <a:rPr lang="hr-HR" sz="1200" dirty="0" smtClean="0">
                <a:solidFill>
                  <a:srgbClr val="002060"/>
                </a:solidFill>
              </a:rPr>
              <a:t>prvenstveno </a:t>
            </a:r>
            <a:r>
              <a:rPr lang="hr-HR" sz="1200" dirty="0">
                <a:solidFill>
                  <a:srgbClr val="002060"/>
                </a:solidFill>
              </a:rPr>
              <a:t>se odnose na planiran iznos od </a:t>
            </a:r>
            <a:r>
              <a:rPr lang="hr-HR" sz="1200" dirty="0" smtClean="0">
                <a:solidFill>
                  <a:srgbClr val="002060"/>
                </a:solidFill>
              </a:rPr>
              <a:t>50.000,00 kn </a:t>
            </a:r>
            <a:r>
              <a:rPr lang="hr-HR" sz="1200" dirty="0">
                <a:solidFill>
                  <a:srgbClr val="002060"/>
                </a:solidFill>
              </a:rPr>
              <a:t>od građana za asfaltiranje nerazvrstanih </a:t>
            </a:r>
            <a:r>
              <a:rPr lang="hr-HR" sz="1200" dirty="0" smtClean="0">
                <a:solidFill>
                  <a:srgbClr val="002060"/>
                </a:solidFill>
              </a:rPr>
              <a:t>cesta, te prihod od građana za izmjenu Prostornog plana općine u iznosu od 70.000,00 kn).</a:t>
            </a:r>
          </a:p>
          <a:p>
            <a:pPr lvl="0">
              <a:buClr>
                <a:prstClr val="white"/>
              </a:buClr>
            </a:pPr>
            <a:endParaRPr lang="hr-HR" sz="1200" dirty="0">
              <a:solidFill>
                <a:srgbClr val="002060"/>
              </a:solidFill>
            </a:endParaRPr>
          </a:p>
          <a:p>
            <a:pPr lvl="0">
              <a:buClr>
                <a:prstClr val="white"/>
              </a:buClr>
            </a:pPr>
            <a:r>
              <a:rPr lang="hr-HR" sz="1800" dirty="0">
                <a:solidFill>
                  <a:schemeClr val="tx1"/>
                </a:solidFill>
              </a:rPr>
              <a:t>Prihodi od prodaje nefinancijske imovine planirani su u iznosu od </a:t>
            </a:r>
            <a:r>
              <a:rPr lang="hr-HR" sz="1800" dirty="0" smtClean="0">
                <a:solidFill>
                  <a:schemeClr val="tx1"/>
                </a:solidFill>
              </a:rPr>
              <a:t>60.000,00 </a:t>
            </a:r>
            <a:r>
              <a:rPr lang="hr-HR" sz="1800" dirty="0">
                <a:solidFill>
                  <a:schemeClr val="tx1"/>
                </a:solidFill>
              </a:rPr>
              <a:t>kuna, </a:t>
            </a:r>
            <a:r>
              <a:rPr lang="hr-HR" sz="1800" dirty="0" smtClean="0">
                <a:solidFill>
                  <a:schemeClr val="tx1"/>
                </a:solidFill>
              </a:rPr>
              <a:t>odnose </a:t>
            </a:r>
            <a:r>
              <a:rPr lang="hr-HR" sz="1800" dirty="0">
                <a:solidFill>
                  <a:schemeClr val="tx1"/>
                </a:solidFill>
              </a:rPr>
              <a:t>se na:</a:t>
            </a:r>
          </a:p>
          <a:p>
            <a:pPr marL="171450" lvl="0" indent="-171450">
              <a:buClr>
                <a:prstClr val="white"/>
              </a:buClr>
              <a:buFont typeface="Wingdings" panose="05000000000000000000" pitchFamily="2" charset="2"/>
              <a:buChar char="Ø"/>
            </a:pPr>
            <a:r>
              <a:rPr lang="hr-HR" sz="1400" dirty="0" smtClean="0">
                <a:solidFill>
                  <a:srgbClr val="002060"/>
                </a:solidFill>
              </a:rPr>
              <a:t>Prihod </a:t>
            </a:r>
            <a:r>
              <a:rPr lang="hr-HR" sz="1400" dirty="0">
                <a:solidFill>
                  <a:srgbClr val="002060"/>
                </a:solidFill>
              </a:rPr>
              <a:t>od prodaje </a:t>
            </a:r>
            <a:r>
              <a:rPr lang="hr-HR" sz="1400" dirty="0" smtClean="0">
                <a:solidFill>
                  <a:srgbClr val="002060"/>
                </a:solidFill>
              </a:rPr>
              <a:t>stanova  na </a:t>
            </a:r>
            <a:r>
              <a:rPr lang="hr-HR" sz="1400" dirty="0">
                <a:solidFill>
                  <a:srgbClr val="002060"/>
                </a:solidFill>
              </a:rPr>
              <a:t>kojima postaji stanarsko pravo u iznosu od </a:t>
            </a:r>
            <a:r>
              <a:rPr lang="hr-HR" sz="1400" dirty="0" smtClean="0">
                <a:solidFill>
                  <a:srgbClr val="002060"/>
                </a:solidFill>
              </a:rPr>
              <a:t>60.000,00 kn</a:t>
            </a:r>
            <a:r>
              <a:rPr lang="hr-HR" sz="1200" dirty="0" smtClean="0">
                <a:solidFill>
                  <a:srgbClr val="002060"/>
                </a:solidFill>
              </a:rPr>
              <a:t>.</a:t>
            </a:r>
          </a:p>
          <a:p>
            <a:pPr lvl="0">
              <a:buClr>
                <a:prstClr val="white"/>
              </a:buClr>
            </a:pPr>
            <a:endParaRPr lang="hr-HR" sz="1200" dirty="0" smtClean="0">
              <a:solidFill>
                <a:srgbClr val="002060"/>
              </a:solidFill>
            </a:endParaRPr>
          </a:p>
          <a:p>
            <a:pPr lvl="0">
              <a:buClr>
                <a:prstClr val="white"/>
              </a:buClr>
            </a:pPr>
            <a:r>
              <a:rPr lang="hr-HR" sz="1800" dirty="0" smtClean="0">
                <a:solidFill>
                  <a:prstClr val="white"/>
                </a:solidFill>
              </a:rPr>
              <a:t>Primici </a:t>
            </a:r>
            <a:r>
              <a:rPr lang="hr-HR" sz="1800" dirty="0">
                <a:solidFill>
                  <a:prstClr val="white"/>
                </a:solidFill>
              </a:rPr>
              <a:t>od </a:t>
            </a:r>
            <a:r>
              <a:rPr lang="hr-HR" sz="1800" dirty="0" smtClean="0">
                <a:solidFill>
                  <a:prstClr val="white"/>
                </a:solidFill>
              </a:rPr>
              <a:t>zaduživanja planirani </a:t>
            </a:r>
            <a:r>
              <a:rPr lang="hr-HR" sz="1800" dirty="0">
                <a:solidFill>
                  <a:prstClr val="white"/>
                </a:solidFill>
              </a:rPr>
              <a:t>su u iznosu od </a:t>
            </a:r>
            <a:r>
              <a:rPr lang="hr-HR" sz="1800" dirty="0" smtClean="0">
                <a:solidFill>
                  <a:prstClr val="white"/>
                </a:solidFill>
              </a:rPr>
              <a:t>1.070.000,00 </a:t>
            </a:r>
            <a:r>
              <a:rPr lang="hr-HR" sz="1800" dirty="0">
                <a:solidFill>
                  <a:prstClr val="white"/>
                </a:solidFill>
              </a:rPr>
              <a:t>kuna, odnose se na</a:t>
            </a:r>
            <a:r>
              <a:rPr lang="hr-HR" sz="1800" dirty="0" smtClean="0">
                <a:solidFill>
                  <a:prstClr val="white"/>
                </a:solidFill>
              </a:rPr>
              <a:t>:</a:t>
            </a:r>
            <a:endParaRPr lang="hr-HR" sz="1200" dirty="0">
              <a:solidFill>
                <a:srgbClr val="002060"/>
              </a:solidFill>
            </a:endParaRPr>
          </a:p>
          <a:p>
            <a:pPr marL="171450" indent="-171450">
              <a:buClr>
                <a:prstClr val="white"/>
              </a:buClr>
              <a:buFont typeface="Wingdings" panose="05000000000000000000" pitchFamily="2" charset="2"/>
              <a:buChar char="Ø"/>
            </a:pPr>
            <a:r>
              <a:rPr lang="hr-HR" sz="1200" dirty="0" smtClean="0">
                <a:solidFill>
                  <a:srgbClr val="002060"/>
                </a:solidFill>
              </a:rPr>
              <a:t> </a:t>
            </a:r>
            <a:r>
              <a:rPr lang="hr-HR" sz="1400" dirty="0" smtClean="0">
                <a:solidFill>
                  <a:srgbClr val="002060"/>
                </a:solidFill>
              </a:rPr>
              <a:t>Primljen kredit za izgradnju popratnog objekta  uz nogometno igralište u </a:t>
            </a:r>
            <a:r>
              <a:rPr lang="hr-HR" sz="1400" dirty="0" err="1" smtClean="0">
                <a:solidFill>
                  <a:srgbClr val="002060"/>
                </a:solidFill>
              </a:rPr>
              <a:t>Lastinama</a:t>
            </a:r>
            <a:r>
              <a:rPr lang="hr-HR" sz="1400" dirty="0" smtClean="0">
                <a:solidFill>
                  <a:srgbClr val="002060"/>
                </a:solidFill>
              </a:rPr>
              <a:t>.</a:t>
            </a:r>
            <a:endParaRPr lang="hr-HR" sz="1400" dirty="0">
              <a:solidFill>
                <a:srgbClr val="002060"/>
              </a:solidFill>
            </a:endParaRPr>
          </a:p>
          <a:p>
            <a:pPr lvl="1">
              <a:buClr>
                <a:prstClr val="white"/>
              </a:buClr>
            </a:pPr>
            <a:endParaRPr lang="hr-HR" sz="1200" dirty="0">
              <a:solidFill>
                <a:srgbClr val="002060"/>
              </a:solidFill>
            </a:endParaRPr>
          </a:p>
          <a:p>
            <a:pPr lvl="1">
              <a:buClr>
                <a:prstClr val="white"/>
              </a:buClr>
            </a:pPr>
            <a:endParaRPr lang="hr-HR" sz="1200" dirty="0">
              <a:solidFill>
                <a:srgbClr val="002060"/>
              </a:solidFill>
            </a:endParaRPr>
          </a:p>
        </p:txBody>
      </p:sp>
    </p:spTree>
    <p:extLst>
      <p:ext uri="{BB962C8B-B14F-4D97-AF65-F5344CB8AC3E}">
        <p14:creationId xmlns:p14="http://schemas.microsoft.com/office/powerpoint/2010/main" val="2649810589"/>
      </p:ext>
    </p:extLst>
  </p:cSld>
  <p:clrMapOvr>
    <a:masterClrMapping/>
  </p:clrMapOvr>
  <mc:AlternateContent xmlns:mc="http://schemas.openxmlformats.org/markup-compatibility/2006" xmlns:p14="http://schemas.microsoft.com/office/powerpoint/2010/main">
    <mc:Choice Requires="p14">
      <p:transition spd="slow" p14:dur="1300" advClick="0" advTm="20000">
        <p14:ripple/>
      </p:transition>
    </mc:Choice>
    <mc:Fallback xmlns="">
      <p:transition spd="slow" advClick="0" advTm="20000">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teksta 2"/>
          <p:cNvSpPr>
            <a:spLocks noGrp="1"/>
          </p:cNvSpPr>
          <p:nvPr>
            <p:ph type="body" idx="1"/>
          </p:nvPr>
        </p:nvSpPr>
        <p:spPr>
          <a:xfrm>
            <a:off x="389617" y="1037967"/>
            <a:ext cx="10226804" cy="5820033"/>
          </a:xfrm>
        </p:spPr>
        <p:txBody>
          <a:bodyPr>
            <a:noAutofit/>
          </a:bodyPr>
          <a:lstStyle/>
          <a:p>
            <a:r>
              <a:rPr lang="hr-HR" sz="1600" dirty="0">
                <a:solidFill>
                  <a:schemeClr val="tx1"/>
                </a:solidFill>
              </a:rPr>
              <a:t>	U ukupne prihode Plana proračuna </a:t>
            </a:r>
            <a:r>
              <a:rPr lang="hr-HR" sz="1600" dirty="0" smtClean="0">
                <a:solidFill>
                  <a:schemeClr val="tx1"/>
                </a:solidFill>
              </a:rPr>
              <a:t>općine za 2022. godinu </a:t>
            </a:r>
            <a:r>
              <a:rPr lang="hr-HR" sz="1600" dirty="0">
                <a:solidFill>
                  <a:schemeClr val="tx1"/>
                </a:solidFill>
              </a:rPr>
              <a:t>uključeni su </a:t>
            </a:r>
            <a:r>
              <a:rPr lang="hr-HR" sz="1600" dirty="0" smtClean="0">
                <a:solidFill>
                  <a:schemeClr val="tx1"/>
                </a:solidFill>
              </a:rPr>
              <a:t>i vlastiti </a:t>
            </a:r>
            <a:r>
              <a:rPr lang="hr-HR" sz="1600" dirty="0">
                <a:solidFill>
                  <a:schemeClr val="tx1"/>
                </a:solidFill>
              </a:rPr>
              <a:t>prihodi i pomoći proračunskih korisnika što je zakonska obveza i to kako slijedi</a:t>
            </a:r>
            <a:r>
              <a:rPr lang="hr-HR" sz="1400" dirty="0">
                <a:solidFill>
                  <a:schemeClr val="tx1"/>
                </a:solidFill>
              </a:rPr>
              <a:t>:</a:t>
            </a:r>
          </a:p>
          <a:p>
            <a:endParaRPr lang="hr-HR" sz="1400" dirty="0">
              <a:solidFill>
                <a:schemeClr val="tx1"/>
              </a:solidFill>
            </a:endParaRPr>
          </a:p>
          <a:p>
            <a:pPr marL="171450" indent="-171450">
              <a:buFont typeface="Wingdings" panose="05000000000000000000" pitchFamily="2" charset="2"/>
              <a:buChar char="v"/>
            </a:pPr>
            <a:r>
              <a:rPr lang="hr-HR" sz="1400" dirty="0">
                <a:solidFill>
                  <a:schemeClr val="tx1"/>
                </a:solidFill>
              </a:rPr>
              <a:t>Dječji vrtić ”Balončica” </a:t>
            </a:r>
            <a:r>
              <a:rPr lang="hr-HR" sz="1400" dirty="0">
                <a:solidFill>
                  <a:srgbClr val="002060"/>
                </a:solidFill>
              </a:rPr>
              <a:t>u ukupnom iznosu od </a:t>
            </a:r>
            <a:r>
              <a:rPr lang="hr-HR" sz="1400" dirty="0" smtClean="0">
                <a:solidFill>
                  <a:srgbClr val="002060"/>
                </a:solidFill>
              </a:rPr>
              <a:t>1.188.660,00 kuna:</a:t>
            </a:r>
            <a:endParaRPr lang="hr-HR" sz="1400" dirty="0">
              <a:solidFill>
                <a:srgbClr val="002060"/>
              </a:solidFill>
            </a:endParaRPr>
          </a:p>
          <a:p>
            <a:pPr marL="628650" lvl="1" indent="-171450">
              <a:buFont typeface="Wingdings" panose="05000000000000000000" pitchFamily="2" charset="2"/>
              <a:buChar char="Ø"/>
            </a:pPr>
            <a:r>
              <a:rPr lang="hr-HR" sz="1400" dirty="0">
                <a:solidFill>
                  <a:srgbClr val="002060"/>
                </a:solidFill>
              </a:rPr>
              <a:t>Pomoći proračunskim korisnicima iz proračuna koji im nije nadležan  u iznosu od </a:t>
            </a:r>
            <a:r>
              <a:rPr lang="hr-HR" sz="1400" dirty="0" smtClean="0">
                <a:solidFill>
                  <a:srgbClr val="002060"/>
                </a:solidFill>
              </a:rPr>
              <a:t>18.560,00 kn,</a:t>
            </a:r>
            <a:endParaRPr lang="hr-HR" sz="1400" dirty="0">
              <a:solidFill>
                <a:srgbClr val="002060"/>
              </a:solidFill>
            </a:endParaRPr>
          </a:p>
          <a:p>
            <a:pPr marL="628650" lvl="1" indent="-171450">
              <a:buFont typeface="Wingdings" panose="05000000000000000000" pitchFamily="2" charset="2"/>
              <a:buChar char="Ø"/>
            </a:pPr>
            <a:r>
              <a:rPr lang="hr-HR" sz="1400" dirty="0">
                <a:solidFill>
                  <a:srgbClr val="002060"/>
                </a:solidFill>
              </a:rPr>
              <a:t>Prihodi od </a:t>
            </a:r>
            <a:r>
              <a:rPr lang="hr-HR" sz="1400" dirty="0" err="1">
                <a:solidFill>
                  <a:srgbClr val="002060"/>
                </a:solidFill>
              </a:rPr>
              <a:t>opskrbinina</a:t>
            </a:r>
            <a:r>
              <a:rPr lang="hr-HR" sz="1400" dirty="0">
                <a:solidFill>
                  <a:srgbClr val="002060"/>
                </a:solidFill>
              </a:rPr>
              <a:t> Dječji vrtić Balončica planirani su iznosu od </a:t>
            </a:r>
            <a:r>
              <a:rPr lang="hr-HR" sz="1400" dirty="0" smtClean="0">
                <a:solidFill>
                  <a:srgbClr val="002060"/>
                </a:solidFill>
              </a:rPr>
              <a:t>1.164.000,00 kn,</a:t>
            </a:r>
            <a:endParaRPr lang="hr-HR" sz="1400" dirty="0">
              <a:solidFill>
                <a:srgbClr val="002060"/>
              </a:solidFill>
            </a:endParaRPr>
          </a:p>
          <a:p>
            <a:pPr marL="628650" lvl="1" indent="-171450">
              <a:buFont typeface="Wingdings" panose="05000000000000000000" pitchFamily="2" charset="2"/>
              <a:buChar char="Ø"/>
            </a:pPr>
            <a:r>
              <a:rPr lang="hr-HR" sz="1400" dirty="0">
                <a:solidFill>
                  <a:srgbClr val="002060"/>
                </a:solidFill>
              </a:rPr>
              <a:t>Ostali prihodi u iznosu od </a:t>
            </a:r>
            <a:r>
              <a:rPr lang="hr-HR" sz="1400" dirty="0" smtClean="0">
                <a:solidFill>
                  <a:srgbClr val="002060"/>
                </a:solidFill>
              </a:rPr>
              <a:t>6.100,00 kn.</a:t>
            </a:r>
            <a:endParaRPr lang="hr-HR" sz="1400" dirty="0">
              <a:solidFill>
                <a:srgbClr val="002060"/>
              </a:solidFill>
            </a:endParaRPr>
          </a:p>
          <a:p>
            <a:pPr marL="628650" lvl="1" indent="-171450">
              <a:buFont typeface="Wingdings" panose="05000000000000000000" pitchFamily="2" charset="2"/>
              <a:buChar char="Ø"/>
            </a:pPr>
            <a:endParaRPr lang="hr-HR" sz="1400" dirty="0">
              <a:solidFill>
                <a:srgbClr val="002060"/>
              </a:solidFill>
            </a:endParaRPr>
          </a:p>
          <a:p>
            <a:pPr marL="171450" indent="-171450">
              <a:buFont typeface="Wingdings" panose="05000000000000000000" pitchFamily="2" charset="2"/>
              <a:buChar char="v"/>
            </a:pPr>
            <a:r>
              <a:rPr lang="hr-HR" sz="1400" dirty="0">
                <a:solidFill>
                  <a:schemeClr val="tx1"/>
                </a:solidFill>
              </a:rPr>
              <a:t>Narodna knjižnica Hum na Sutli </a:t>
            </a:r>
            <a:r>
              <a:rPr lang="hr-HR" sz="1400" dirty="0">
                <a:solidFill>
                  <a:srgbClr val="002060"/>
                </a:solidFill>
              </a:rPr>
              <a:t>u ukupnom iznosu od </a:t>
            </a:r>
            <a:r>
              <a:rPr lang="hr-HR" sz="1400" dirty="0" smtClean="0">
                <a:solidFill>
                  <a:srgbClr val="002060"/>
                </a:solidFill>
              </a:rPr>
              <a:t>59.010,00 kuna:</a:t>
            </a:r>
            <a:endParaRPr lang="hr-HR" sz="1400" dirty="0">
              <a:solidFill>
                <a:srgbClr val="002060"/>
              </a:solidFill>
            </a:endParaRPr>
          </a:p>
          <a:p>
            <a:pPr marL="628650" lvl="1" indent="-171450">
              <a:buFont typeface="Wingdings" panose="05000000000000000000" pitchFamily="2" charset="2"/>
              <a:buChar char="Ø"/>
            </a:pPr>
            <a:r>
              <a:rPr lang="hr-HR" sz="1400" dirty="0">
                <a:solidFill>
                  <a:srgbClr val="002060"/>
                </a:solidFill>
              </a:rPr>
              <a:t>Pomoći proračunskim korisnicima iz proračuna koji im nije nadležan  u iznosu od </a:t>
            </a:r>
            <a:r>
              <a:rPr lang="hr-HR" sz="1400" dirty="0" smtClean="0">
                <a:solidFill>
                  <a:srgbClr val="002060"/>
                </a:solidFill>
              </a:rPr>
              <a:t>57.000,00 kn,</a:t>
            </a:r>
            <a:endParaRPr lang="hr-HR" sz="1400" dirty="0">
              <a:solidFill>
                <a:srgbClr val="002060"/>
              </a:solidFill>
            </a:endParaRPr>
          </a:p>
          <a:p>
            <a:pPr marL="628650" lvl="1" indent="-171450">
              <a:buFont typeface="Wingdings" panose="05000000000000000000" pitchFamily="2" charset="2"/>
              <a:buChar char="Ø"/>
            </a:pPr>
            <a:r>
              <a:rPr lang="hr-HR" sz="1400" dirty="0">
                <a:solidFill>
                  <a:srgbClr val="002060"/>
                </a:solidFill>
              </a:rPr>
              <a:t>Ostali prihodi u iznosu od 2.010,00 </a:t>
            </a:r>
            <a:r>
              <a:rPr lang="hr-HR" sz="1400" dirty="0" smtClean="0">
                <a:solidFill>
                  <a:srgbClr val="002060"/>
                </a:solidFill>
              </a:rPr>
              <a:t>kn.</a:t>
            </a:r>
            <a:endParaRPr lang="hr-HR" sz="1400" dirty="0">
              <a:solidFill>
                <a:srgbClr val="002060"/>
              </a:solidFill>
            </a:endParaRPr>
          </a:p>
          <a:p>
            <a:pPr lvl="1"/>
            <a:endParaRPr lang="hr-HR" sz="1400" dirty="0">
              <a:solidFill>
                <a:schemeClr val="bg1"/>
              </a:solidFill>
            </a:endParaRPr>
          </a:p>
          <a:p>
            <a:endParaRPr lang="hr-HR" dirty="0"/>
          </a:p>
          <a:p>
            <a:endParaRPr lang="hr-HR" sz="1100" dirty="0"/>
          </a:p>
        </p:txBody>
      </p:sp>
    </p:spTree>
    <p:extLst>
      <p:ext uri="{BB962C8B-B14F-4D97-AF65-F5344CB8AC3E}">
        <p14:creationId xmlns:p14="http://schemas.microsoft.com/office/powerpoint/2010/main" val="3203266134"/>
      </p:ext>
    </p:extLst>
  </p:cSld>
  <p:clrMapOvr>
    <a:masterClrMapping/>
  </p:clrMapOvr>
  <mc:AlternateContent xmlns:mc="http://schemas.openxmlformats.org/markup-compatibility/2006" xmlns:p14="http://schemas.microsoft.com/office/powerpoint/2010/main">
    <mc:Choice Requires="p14">
      <p:transition spd="slow" p14:dur="1300" advClick="0" advTm="15000">
        <p14:ripple/>
      </p:transition>
    </mc:Choice>
    <mc:Fallback xmlns="">
      <p:transition spd="slow" advClick="0" advTm="15000">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teksta 2"/>
          <p:cNvSpPr>
            <a:spLocks noGrp="1"/>
          </p:cNvSpPr>
          <p:nvPr>
            <p:ph type="body" idx="1"/>
          </p:nvPr>
        </p:nvSpPr>
        <p:spPr>
          <a:xfrm>
            <a:off x="2221089" y="1854200"/>
            <a:ext cx="7134578" cy="2175166"/>
          </a:xfrm>
        </p:spPr>
        <p:txBody>
          <a:bodyPr>
            <a:normAutofit/>
          </a:bodyPr>
          <a:lstStyle/>
          <a:p>
            <a:pPr marL="285750" lvl="0" indent="-285750">
              <a:buClr>
                <a:prstClr val="white"/>
              </a:buClr>
              <a:buFont typeface="Wingdings" panose="05000000000000000000" pitchFamily="2" charset="2"/>
              <a:buChar char="Ø"/>
            </a:pPr>
            <a:r>
              <a:rPr lang="hr-HR" sz="1600" dirty="0">
                <a:solidFill>
                  <a:srgbClr val="002060"/>
                </a:solidFill>
              </a:rPr>
              <a:t>Općina Hum na Sutli                   </a:t>
            </a:r>
            <a:r>
              <a:rPr lang="hr-HR" sz="1600" dirty="0" smtClean="0">
                <a:solidFill>
                  <a:srgbClr val="002060"/>
                </a:solidFill>
              </a:rPr>
              <a:t>   planirani  višak  1.515.000,00 </a:t>
            </a:r>
            <a:r>
              <a:rPr lang="hr-HR" sz="1600" dirty="0">
                <a:solidFill>
                  <a:srgbClr val="002060"/>
                </a:solidFill>
              </a:rPr>
              <a:t>kn</a:t>
            </a:r>
          </a:p>
          <a:p>
            <a:pPr marL="285750" lvl="0" indent="-285750">
              <a:buClr>
                <a:prstClr val="white"/>
              </a:buClr>
              <a:buFont typeface="Wingdings" panose="05000000000000000000" pitchFamily="2" charset="2"/>
              <a:buChar char="Ø"/>
            </a:pPr>
            <a:r>
              <a:rPr lang="hr-HR" sz="1600" dirty="0">
                <a:solidFill>
                  <a:srgbClr val="002060"/>
                </a:solidFill>
              </a:rPr>
              <a:t>Dječji vrtić „Balončica” </a:t>
            </a:r>
            <a:r>
              <a:rPr lang="hr-HR" sz="1600" dirty="0" smtClean="0">
                <a:solidFill>
                  <a:srgbClr val="002060"/>
                </a:solidFill>
              </a:rPr>
              <a:t>                planirani  manjak 50.000,00 </a:t>
            </a:r>
            <a:r>
              <a:rPr lang="hr-HR" sz="1600" dirty="0">
                <a:solidFill>
                  <a:srgbClr val="002060"/>
                </a:solidFill>
              </a:rPr>
              <a:t>kn</a:t>
            </a:r>
          </a:p>
          <a:p>
            <a:pPr marL="285750" lvl="0" indent="-285750">
              <a:buClr>
                <a:prstClr val="white"/>
              </a:buClr>
              <a:buFont typeface="Wingdings" panose="05000000000000000000" pitchFamily="2" charset="2"/>
              <a:buChar char="Ø"/>
            </a:pPr>
            <a:r>
              <a:rPr lang="hr-HR" sz="1600" dirty="0">
                <a:solidFill>
                  <a:srgbClr val="002060"/>
                </a:solidFill>
              </a:rPr>
              <a:t>Narodna knjižnica Hum na Sutli    </a:t>
            </a:r>
            <a:r>
              <a:rPr lang="hr-HR" sz="1600" dirty="0" smtClean="0">
                <a:solidFill>
                  <a:srgbClr val="002060"/>
                </a:solidFill>
              </a:rPr>
              <a:t>planirani  višak  500,00 </a:t>
            </a:r>
            <a:r>
              <a:rPr lang="hr-HR" sz="1600" dirty="0">
                <a:solidFill>
                  <a:srgbClr val="002060"/>
                </a:solidFill>
              </a:rPr>
              <a:t>kn</a:t>
            </a:r>
          </a:p>
        </p:txBody>
      </p:sp>
      <p:sp>
        <p:nvSpPr>
          <p:cNvPr id="4" name="Pravokutnik 3"/>
          <p:cNvSpPr/>
          <p:nvPr/>
        </p:nvSpPr>
        <p:spPr>
          <a:xfrm>
            <a:off x="778932" y="1334013"/>
            <a:ext cx="10761134" cy="369332"/>
          </a:xfrm>
          <a:prstGeom prst="rect">
            <a:avLst/>
          </a:prstGeom>
        </p:spPr>
        <p:txBody>
          <a:bodyPr wrap="square">
            <a:spAutoFit/>
          </a:bodyPr>
          <a:lstStyle/>
          <a:p>
            <a:r>
              <a:rPr lang="hr-HR" dirty="0">
                <a:ln w="3175" cmpd="sng">
                  <a:noFill/>
                </a:ln>
                <a:solidFill>
                  <a:prstClr val="white"/>
                </a:solidFill>
                <a:ea typeface="+mj-ea"/>
                <a:cs typeface="+mj-cs"/>
              </a:rPr>
              <a:t>Planirani preneseni </a:t>
            </a:r>
            <a:r>
              <a:rPr lang="hr-HR" dirty="0" smtClean="0">
                <a:ln w="3175" cmpd="sng">
                  <a:noFill/>
                </a:ln>
                <a:solidFill>
                  <a:prstClr val="white"/>
                </a:solidFill>
                <a:ea typeface="+mj-ea"/>
                <a:cs typeface="+mj-cs"/>
              </a:rPr>
              <a:t>Višak/manjak prihoda iz prethodne </a:t>
            </a:r>
            <a:r>
              <a:rPr lang="hr-HR" dirty="0">
                <a:ln w="3175" cmpd="sng">
                  <a:noFill/>
                </a:ln>
                <a:solidFill>
                  <a:prstClr val="white"/>
                </a:solidFill>
                <a:ea typeface="+mj-ea"/>
                <a:cs typeface="+mj-cs"/>
              </a:rPr>
              <a:t>godina </a:t>
            </a:r>
            <a:r>
              <a:rPr lang="hr-HR" dirty="0" smtClean="0">
                <a:ln w="3175" cmpd="sng">
                  <a:noFill/>
                </a:ln>
                <a:solidFill>
                  <a:srgbClr val="002060"/>
                </a:solidFill>
                <a:ea typeface="+mj-ea"/>
                <a:cs typeface="+mj-cs"/>
              </a:rPr>
              <a:t>u iznosu od 1.465.500,00 kn:</a:t>
            </a:r>
            <a:endParaRPr lang="hr-HR" dirty="0">
              <a:solidFill>
                <a:srgbClr val="002060"/>
              </a:solidFill>
            </a:endParaRPr>
          </a:p>
        </p:txBody>
      </p:sp>
    </p:spTree>
    <p:extLst>
      <p:ext uri="{BB962C8B-B14F-4D97-AF65-F5344CB8AC3E}">
        <p14:creationId xmlns:p14="http://schemas.microsoft.com/office/powerpoint/2010/main" val="181511626"/>
      </p:ext>
    </p:extLst>
  </p:cSld>
  <p:clrMapOvr>
    <a:masterClrMapping/>
  </p:clrMapOvr>
  <mc:AlternateContent xmlns:mc="http://schemas.openxmlformats.org/markup-compatibility/2006" xmlns:p14="http://schemas.microsoft.com/office/powerpoint/2010/main">
    <mc:Choice Requires="p14">
      <p:transition spd="slow" p14:dur="1300" advClick="0" advTm="10000">
        <p14:ripple/>
      </p:transition>
    </mc:Choice>
    <mc:Fallback xmlns="">
      <p:transition spd="slow" advClick="0" advTm="10000">
        <p:fade/>
      </p:transition>
    </mc:Fallback>
  </mc:AlternateContent>
  <p:timing>
    <p:tnLst>
      <p:par>
        <p:cTn id="1" dur="indefinite" restart="never" nodeType="tmRoot"/>
      </p:par>
    </p:tnLst>
  </p:timing>
</p:sld>
</file>

<file path=ppt/theme/theme1.xml><?xml version="1.0" encoding="utf-8"?>
<a:theme xmlns:a="http://schemas.openxmlformats.org/drawingml/2006/main" name="Isječak">
  <a:themeElements>
    <a:clrScheme name="Isječak">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Isječak">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sječak">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 xmlns:thm15="http://schemas.microsoft.com/office/thememl/2012/main" name="Slice" id="{0507925B-6AC9-4358-8E18-C330545D08F8}" vid="{13FEC7C6-62A9-40C4-99D2-581AACACAA2F}"/>
    </a:ext>
  </a:extLst>
</a:theme>
</file>

<file path=ppt/theme/theme2.xml><?xml version="1.0" encoding="utf-8"?>
<a:theme xmlns:a="http://schemas.openxmlformats.org/drawingml/2006/main" name="Tema sustava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2378</TotalTime>
  <Words>2153</Words>
  <Application>Microsoft Office PowerPoint</Application>
  <PresentationFormat>Prilagođeno</PresentationFormat>
  <Paragraphs>290</Paragraphs>
  <Slides>20</Slides>
  <Notes>1</Notes>
  <HiddenSlides>0</HiddenSlides>
  <MMClips>0</MMClips>
  <ScaleCrop>false</ScaleCrop>
  <HeadingPairs>
    <vt:vector size="4" baseType="variant">
      <vt:variant>
        <vt:lpstr>Tema</vt:lpstr>
      </vt:variant>
      <vt:variant>
        <vt:i4>1</vt:i4>
      </vt:variant>
      <vt:variant>
        <vt:lpstr>Naslovi slajdova</vt:lpstr>
      </vt:variant>
      <vt:variant>
        <vt:i4>20</vt:i4>
      </vt:variant>
    </vt:vector>
  </HeadingPairs>
  <TitlesOfParts>
    <vt:vector size="21" baseType="lpstr">
      <vt:lpstr>Isječak</vt:lpstr>
      <vt:lpstr>Općina hum na sutli hum na sutli 175 49231 hum na sutli mb:02621223 oib: 61743726362  www.humnasutli.hr</vt:lpstr>
      <vt:lpstr> Proračun je akt kojim se procjenjuju prihodi i primici te utvrđuju rashodi i izdaci općine Hum na Sutli za proračunsku godinu, a sadrži i projekciju prihoda i primitaka te rashoda i izdataka za slijedeće dvije godine.   Proračun se odnosi na fiskalnu godinu i traje od 01. siječnja do 31. prosinca. Zakonodavni  akt kojim su regulirana sva pitanja vezana uz proračun je Zakon o proračunu („Narodne novine” br. 87/08 , 136/12 15/15).    Jedini ovlašteni predlagatelj Proračuna općine je općinski načelnik. Općinski načelnik općine Hum na Sutli odgovoran je za zakonito planiranje i izvršavanje proračuna, za svrhovito, učinkovito i ekonomično raspolaganje proračunskim sredstvima. Proračun donosi (izglasava) Općinsko vijeće do kraja godine za iduću godinu.   Treba napomenuti da proračun nije statičan akt već se sukladno zakonu može mijenjati tijekom proračunske godine. Ta izmjena se naziva Rebalans proračuna.     Procedura izmjena/rebalansa proračuna identična je proceduri njegova donošenja. </vt:lpstr>
      <vt:lpstr>Proračun sadržava:</vt:lpstr>
      <vt:lpstr>  2. Poseban dio proračuna sačinjava:   Plan rashoda i izdataka raspoređen po organizacijskim  jedinicama (odjelima) i proračunskim korisnicima iskazanih po vrstama te raspoređenih u programe koji se sastoje od aktivnosti i projekata.    Proračunski korisnici su ustanove, tijela javne vlasti kojima je JLS osnivač ili suosnivač. Financiranje proračunskih korisnika je većim dijelom iz proračuna svog/svojih osnivača ili suosnivača. Proračunski korisnici Općine Hum na Sutli su: Dječji vrtić „Balončica“ i Narodna knjižnica Hum na Sutli.  </vt:lpstr>
      <vt:lpstr>Proračun općine Hum na Sutli za 2022. godinu  Proračunski prihodi i primici:</vt:lpstr>
      <vt:lpstr>                                      PRIHODI I PRIMICI  Prihodi poslovanja općine Hum na Sutli za 2022. godinu planirani su u iznosu od 14.940.820,00 kuna, a čine ih:</vt:lpstr>
      <vt:lpstr>PowerPointova prezentacija</vt:lpstr>
      <vt:lpstr>PowerPointova prezentacija</vt:lpstr>
      <vt:lpstr>PowerPointova prezentacija</vt:lpstr>
      <vt:lpstr>   Proračun općine Hum na Sutli za 2022. godinu   </vt:lpstr>
      <vt:lpstr>Rashodi i izdaci   OPIS POSEBNOG DIJELA PRORAČUNA </vt:lpstr>
      <vt:lpstr>PowerPointova prezentacija</vt:lpstr>
      <vt:lpstr>PowerPointova prezentacija</vt:lpstr>
      <vt:lpstr>PowerPointova prezentacija</vt:lpstr>
      <vt:lpstr>PowerPointova prezentacija</vt:lpstr>
      <vt:lpstr>PowerPointova prezentacija</vt:lpstr>
      <vt:lpstr>PowerPointova prezentacija</vt:lpstr>
      <vt:lpstr>PowerPointova prezentacija</vt:lpstr>
      <vt:lpstr>PowerPointova prezentacija</vt:lpstr>
      <vt:lpstr>PowerPointova prezentacija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OPĆINA HUM NA SUTLI</dc:title>
  <dc:creator>Opcina</dc:creator>
  <cp:lastModifiedBy>Tatjana Gorišek Jančin &lt;racunovodstvo@humnasutli.hr&gt;</cp:lastModifiedBy>
  <cp:revision>468</cp:revision>
  <cp:lastPrinted>2018-11-15T13:06:56Z</cp:lastPrinted>
  <dcterms:created xsi:type="dcterms:W3CDTF">2018-11-10T17:10:58Z</dcterms:created>
  <dcterms:modified xsi:type="dcterms:W3CDTF">2022-01-13T13:30:15Z</dcterms:modified>
</cp:coreProperties>
</file>