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57" r:id="rId3"/>
    <p:sldId id="259" r:id="rId4"/>
    <p:sldId id="280" r:id="rId5"/>
    <p:sldId id="281" r:id="rId6"/>
    <p:sldId id="262" r:id="rId7"/>
    <p:sldId id="263" r:id="rId8"/>
    <p:sldId id="276" r:id="rId9"/>
    <p:sldId id="264" r:id="rId10"/>
    <p:sldId id="277" r:id="rId11"/>
    <p:sldId id="265" r:id="rId12"/>
    <p:sldId id="269" r:id="rId13"/>
    <p:sldId id="268" r:id="rId14"/>
    <p:sldId id="279" r:id="rId15"/>
    <p:sldId id="270" r:id="rId16"/>
    <p:sldId id="271" r:id="rId17"/>
    <p:sldId id="272" r:id="rId18"/>
    <p:sldId id="278" r:id="rId19"/>
    <p:sldId id="273" r:id="rId20"/>
    <p:sldId id="274" r:id="rId21"/>
    <p:sldId id="275" r:id="rId22"/>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D6"/>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106" d="100"/>
          <a:sy n="106" d="100"/>
        </p:scale>
        <p:origin x="792" y="96"/>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4B109784-1242-49CB-93FF-86A56047DA7D}" type="datetimeFigureOut">
              <a:rPr lang="hr-HR" smtClean="0"/>
              <a:t>17.01.2023</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hr-HR"/>
          </a:p>
        </p:txBody>
      </p:sp>
      <p:sp>
        <p:nvSpPr>
          <p:cNvPr id="5" name="Rezervirano mjesto bilježaka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13</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Kliknite da biste uredili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726169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Date Placeholder 2"/>
          <p:cNvSpPr>
            <a:spLocks noGrp="1"/>
          </p:cNvSpPr>
          <p:nvPr>
            <p:ph type="dt" sz="half" idx="10"/>
          </p:nvPr>
        </p:nvSpPr>
        <p:spPr/>
        <p:txBody>
          <a:bodyPr/>
          <a:lstStyle/>
          <a:p>
            <a:fld id="{E98AFD69-E945-4ED3-8CBF-D2C4359E0110}" type="datetimeFigureOut">
              <a:rPr lang="hr-HR" smtClean="0"/>
              <a:t>17.01.2023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31638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9335935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7208120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23798992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227226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86275675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73678467"/>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58886566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1736200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17.01.2023</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4222915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17.01.2023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9521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17.01.2023</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3996827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17.01.2023</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4094562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17.01.2023</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0751045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17.01.2023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66342686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Kliknite da biste uredili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17.01.2023</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3489658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17.01.2023</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9081950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
        <p:nvSpPr>
          <p:cNvPr id="3" name="Podnaslov 2"/>
          <p:cNvSpPr>
            <a:spLocks noGrp="1"/>
          </p:cNvSpPr>
          <p:nvPr>
            <p:ph type="subTitle" idx="1"/>
          </p:nvPr>
        </p:nvSpPr>
        <p:spPr>
          <a:xfrm>
            <a:off x="1591733" y="1845734"/>
            <a:ext cx="7987696" cy="3748040"/>
          </a:xfrm>
        </p:spPr>
        <p:txBody>
          <a:bodyPr>
            <a:normAutofit/>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4400" dirty="0">
                <a:solidFill>
                  <a:schemeClr val="tx1"/>
                </a:solidFill>
                <a:effectLst>
                  <a:outerShdw blurRad="38100" dist="38100" dir="2700000" algn="tl">
                    <a:srgbClr val="000000">
                      <a:alpha val="43137"/>
                    </a:srgbClr>
                  </a:outerShdw>
                </a:effectLst>
              </a:rPr>
              <a:t>OPĆINA HUM NA SUTLI</a:t>
            </a:r>
            <a:endParaRPr lang="hr-HR" sz="3600" dirty="0">
              <a:solidFill>
                <a:schemeClr val="tx1"/>
              </a:solidFill>
              <a:effectLst>
                <a:outerShdw blurRad="38100" dist="38100" dir="2700000" algn="tl">
                  <a:srgbClr val="000000">
                    <a:alpha val="43137"/>
                  </a:srgbClr>
                </a:outerShdw>
              </a:effectLst>
            </a:endParaRPr>
          </a:p>
          <a:p>
            <a:pPr algn="ctr"/>
            <a:r>
              <a:rPr lang="hr-HR" sz="3600" dirty="0">
                <a:solidFill>
                  <a:schemeClr val="tx1"/>
                </a:solidFill>
                <a:effectLst>
                  <a:outerShdw blurRad="38100" dist="38100" dir="2700000" algn="tl">
                    <a:srgbClr val="000000">
                      <a:alpha val="43137"/>
                    </a:srgbClr>
                  </a:outerShdw>
                </a:effectLst>
              </a:rPr>
              <a:t>VODIČ ZA GRAĐANE UZ PRORAČUN ZA </a:t>
            </a:r>
          </a:p>
          <a:p>
            <a:pPr algn="ctr"/>
            <a:r>
              <a:rPr lang="hr-HR" sz="3600" dirty="0">
                <a:solidFill>
                  <a:schemeClr val="tx1"/>
                </a:solidFill>
                <a:effectLst>
                  <a:outerShdw blurRad="38100" dist="38100" dir="2700000" algn="tl">
                    <a:srgbClr val="000000">
                      <a:alpha val="43137"/>
                    </a:srgbClr>
                  </a:outerShdw>
                </a:effectLst>
              </a:rPr>
              <a:t>2023. GODINU</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300" advClick="0" advTm="5000">
        <p14:ripple/>
      </p:transition>
    </mc:Choice>
    <mc:Fallback xmlns="">
      <p:transition spd="slow" advClick="0"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600" dirty="0">
                <a:solidFill>
                  <a:srgbClr val="002060"/>
                </a:solidFill>
              </a:rPr>
              <a:t>Općina Hum na Sutli                      planirani  Višak     330.000,00 EUR</a:t>
            </a:r>
          </a:p>
          <a:p>
            <a:pPr marL="285750" lvl="0" indent="-285750">
              <a:buClr>
                <a:prstClr val="white"/>
              </a:buClr>
              <a:buFont typeface="Wingdings" panose="05000000000000000000" pitchFamily="2" charset="2"/>
              <a:buChar char="Ø"/>
            </a:pPr>
            <a:r>
              <a:rPr lang="hr-HR" sz="1600" dirty="0">
                <a:solidFill>
                  <a:srgbClr val="002060"/>
                </a:solidFill>
              </a:rPr>
              <a:t>Dječji vrtić „Balončica”                  planirani  Višak            500,00 EUR</a:t>
            </a:r>
          </a:p>
          <a:p>
            <a:pPr marL="285750" lvl="0" indent="-285750">
              <a:buClr>
                <a:prstClr val="white"/>
              </a:buClr>
              <a:buFont typeface="Wingdings" panose="05000000000000000000" pitchFamily="2" charset="2"/>
              <a:buChar char="Ø"/>
            </a:pPr>
            <a:r>
              <a:rPr lang="hr-HR" sz="1600" dirty="0">
                <a:solidFill>
                  <a:srgbClr val="002060"/>
                </a:solidFill>
              </a:rPr>
              <a:t>Narodna knjižnica Hum na Sutli    planirani  Višak             400,00 EUR</a:t>
            </a:r>
          </a:p>
        </p:txBody>
      </p:sp>
      <p:sp>
        <p:nvSpPr>
          <p:cNvPr id="4" name="Pravokutnik 3"/>
          <p:cNvSpPr/>
          <p:nvPr/>
        </p:nvSpPr>
        <p:spPr>
          <a:xfrm>
            <a:off x="778932" y="1334013"/>
            <a:ext cx="10761134" cy="369332"/>
          </a:xfrm>
          <a:prstGeom prst="rect">
            <a:avLst/>
          </a:prstGeom>
        </p:spPr>
        <p:txBody>
          <a:bodyPr wrap="square">
            <a:spAutoFit/>
          </a:bodyPr>
          <a:lstStyle/>
          <a:p>
            <a:r>
              <a:rPr lang="hr-HR" dirty="0">
                <a:ln w="3175" cmpd="sng">
                  <a:noFill/>
                </a:ln>
                <a:solidFill>
                  <a:prstClr val="white"/>
                </a:solidFill>
                <a:ea typeface="+mj-ea"/>
                <a:cs typeface="+mj-cs"/>
              </a:rPr>
              <a:t>Planirani preneseni Višak/manjak prihoda iz prethodne godina </a:t>
            </a:r>
            <a:r>
              <a:rPr lang="hr-HR" dirty="0">
                <a:ln w="3175" cmpd="sng">
                  <a:noFill/>
                </a:ln>
                <a:solidFill>
                  <a:srgbClr val="002060"/>
                </a:solidFill>
                <a:ea typeface="+mj-ea"/>
                <a:cs typeface="+mj-cs"/>
              </a:rPr>
              <a:t>u iznosu od 330.900,00 EUR:</a:t>
            </a:r>
            <a:endParaRPr lang="hr-HR" dirty="0">
              <a:solidFill>
                <a:srgbClr val="002060"/>
              </a:solidFill>
            </a:endParaRPr>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br>
              <a:rPr lang="pl-PL" sz="2200" dirty="0"/>
            </a:br>
            <a:br>
              <a:rPr lang="pl-PL" sz="2200" dirty="0"/>
            </a:br>
            <a:br>
              <a:rPr lang="pl-PL" sz="2200" dirty="0"/>
            </a:br>
            <a:r>
              <a:rPr lang="pl-PL" sz="2400" dirty="0">
                <a:effectLst>
                  <a:outerShdw blurRad="38100" dist="38100" dir="2700000" algn="tl">
                    <a:srgbClr val="000000">
                      <a:alpha val="43137"/>
                    </a:srgbClr>
                  </a:outerShdw>
                </a:effectLst>
              </a:rPr>
              <a:t>Proračun općine Hum na Sutli za 2023. godinu</a:t>
            </a:r>
            <a:br>
              <a:rPr lang="pl-PL" sz="2400" dirty="0"/>
            </a:br>
            <a:br>
              <a:rPr lang="pl-PL" sz="2400" dirty="0"/>
            </a:b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3905265264"/>
              </p:ext>
            </p:extLst>
          </p:nvPr>
        </p:nvGraphicFramePr>
        <p:xfrm>
          <a:off x="751438" y="1011526"/>
          <a:ext cx="10080000" cy="5220000"/>
        </p:xfrm>
        <a:graphic>
          <a:graphicData uri="http://schemas.openxmlformats.org/drawingml/2006/table">
            <a:tbl>
              <a:tblPr firstRow="1" bandRow="1">
                <a:tableStyleId>{5C22544A-7EE6-4342-B048-85BDC9FD1C3A}</a:tableStyleId>
              </a:tblPr>
              <a:tblGrid>
                <a:gridCol w="6698437">
                  <a:extLst>
                    <a:ext uri="{9D8B030D-6E8A-4147-A177-3AD203B41FA5}">
                      <a16:colId xmlns:a16="http://schemas.microsoft.com/office/drawing/2014/main" val="20000"/>
                    </a:ext>
                  </a:extLst>
                </a:gridCol>
                <a:gridCol w="2021684">
                  <a:extLst>
                    <a:ext uri="{9D8B030D-6E8A-4147-A177-3AD203B41FA5}">
                      <a16:colId xmlns:a16="http://schemas.microsoft.com/office/drawing/2014/main" val="20001"/>
                    </a:ext>
                  </a:extLst>
                </a:gridCol>
                <a:gridCol w="1359879">
                  <a:extLst>
                    <a:ext uri="{9D8B030D-6E8A-4147-A177-3AD203B41FA5}">
                      <a16:colId xmlns:a16="http://schemas.microsoft.com/office/drawing/2014/main" val="20002"/>
                    </a:ext>
                  </a:extLst>
                </a:gridCol>
              </a:tblGrid>
              <a:tr h="338654">
                <a:tc>
                  <a:txBody>
                    <a:bodyPr/>
                    <a:lstStyle/>
                    <a:p>
                      <a:pPr algn="ctr"/>
                      <a:r>
                        <a:rPr lang="hr-HR" sz="1600" b="0" dirty="0"/>
                        <a:t>Rashodi i izdaci</a:t>
                      </a:r>
                    </a:p>
                  </a:txBody>
                  <a:tcPr/>
                </a:tc>
                <a:tc>
                  <a:txBody>
                    <a:bodyPr/>
                    <a:lstStyle/>
                    <a:p>
                      <a:pPr algn="ctr"/>
                      <a:r>
                        <a:rPr lang="hr-HR" sz="1600" b="0" dirty="0"/>
                        <a:t>Iznos</a:t>
                      </a:r>
                    </a:p>
                  </a:txBody>
                  <a:tcPr/>
                </a:tc>
                <a:tc>
                  <a:txBody>
                    <a:bodyPr/>
                    <a:lstStyle/>
                    <a:p>
                      <a:pPr algn="ctr"/>
                      <a:r>
                        <a:rPr lang="hr-HR" sz="1600" b="0" dirty="0"/>
                        <a:t>U %</a:t>
                      </a:r>
                    </a:p>
                  </a:txBody>
                  <a:tcPr/>
                </a:tc>
                <a:extLst>
                  <a:ext uri="{0D108BD9-81ED-4DB2-BD59-A6C34878D82A}">
                    <a16:rowId xmlns:a16="http://schemas.microsoft.com/office/drawing/2014/main" val="10000"/>
                  </a:ext>
                </a:extLst>
              </a:tr>
              <a:tr h="430187">
                <a:tc>
                  <a:txBody>
                    <a:bodyPr/>
                    <a:lstStyle/>
                    <a:p>
                      <a:r>
                        <a:rPr lang="hr-HR" sz="1100" dirty="0">
                          <a:effectLst>
                            <a:outerShdw blurRad="38100" dist="38100" dir="2700000" algn="tl">
                              <a:srgbClr val="000000">
                                <a:alpha val="43137"/>
                              </a:srgbClr>
                            </a:outerShdw>
                          </a:effectLst>
                        </a:rPr>
                        <a:t>Rashodi  poslovanja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 2.140.894,86 EUR</a:t>
                      </a:r>
                    </a:p>
                  </a:txBody>
                  <a:tcPr anchor="ctr"/>
                </a:tc>
                <a:tc>
                  <a:txBody>
                    <a:bodyPr/>
                    <a:lstStyle/>
                    <a:p>
                      <a:pPr algn="ctr"/>
                      <a:r>
                        <a:rPr lang="hr-HR" sz="1100" dirty="0">
                          <a:effectLst>
                            <a:outerShdw blurRad="38100" dist="38100" dir="2700000" algn="tl">
                              <a:srgbClr val="000000">
                                <a:alpha val="43137"/>
                              </a:srgbClr>
                            </a:outerShdw>
                          </a:effectLst>
                        </a:rPr>
                        <a:t>64,70 %</a:t>
                      </a:r>
                    </a:p>
                  </a:txBody>
                  <a:tcPr anchor="ctr"/>
                </a:tc>
                <a:extLst>
                  <a:ext uri="{0D108BD9-81ED-4DB2-BD59-A6C34878D82A}">
                    <a16:rowId xmlns:a16="http://schemas.microsoft.com/office/drawing/2014/main" val="10001"/>
                  </a:ext>
                </a:extLst>
              </a:tr>
              <a:tr h="261688">
                <a:tc>
                  <a:txBody>
                    <a:bodyPr/>
                    <a:lstStyle/>
                    <a:p>
                      <a:r>
                        <a:rPr lang="hr-HR" sz="1100" dirty="0">
                          <a:solidFill>
                            <a:srgbClr val="002060"/>
                          </a:solidFill>
                          <a:effectLst/>
                        </a:rPr>
                        <a:t>&gt; Rashodi za</a:t>
                      </a:r>
                      <a:r>
                        <a:rPr lang="hr-HR" sz="1100" baseline="0" dirty="0">
                          <a:solidFill>
                            <a:srgbClr val="002060"/>
                          </a:solidFill>
                          <a:effectLst/>
                        </a:rPr>
                        <a:t> zaposlene</a:t>
                      </a:r>
                      <a:endParaRPr lang="hr-HR" sz="1100" dirty="0">
                        <a:solidFill>
                          <a:srgbClr val="002060"/>
                        </a:solidFill>
                        <a:effectLst/>
                      </a:endParaRPr>
                    </a:p>
                  </a:txBody>
                  <a:tcPr anchor="ctr"/>
                </a:tc>
                <a:tc>
                  <a:txBody>
                    <a:bodyPr/>
                    <a:lstStyle/>
                    <a:p>
                      <a:pPr algn="ctr"/>
                      <a:r>
                        <a:rPr lang="hr-HR" sz="1100" dirty="0">
                          <a:solidFill>
                            <a:srgbClr val="002060"/>
                          </a:solidFill>
                          <a:effectLst/>
                        </a:rPr>
                        <a:t>631.552,42 EUR</a:t>
                      </a:r>
                    </a:p>
                  </a:txBody>
                  <a:tcPr anchor="ctr"/>
                </a:tc>
                <a:tc>
                  <a:txBody>
                    <a:bodyPr/>
                    <a:lstStyle/>
                    <a:p>
                      <a:pPr algn="ctr"/>
                      <a:r>
                        <a:rPr lang="hr-HR" sz="1100" dirty="0">
                          <a:solidFill>
                            <a:srgbClr val="002060"/>
                          </a:solidFill>
                        </a:rPr>
                        <a:t>29,50 %</a:t>
                      </a:r>
                    </a:p>
                  </a:txBody>
                  <a:tcPr anchor="ctr"/>
                </a:tc>
                <a:extLst>
                  <a:ext uri="{0D108BD9-81ED-4DB2-BD59-A6C34878D82A}">
                    <a16:rowId xmlns:a16="http://schemas.microsoft.com/office/drawing/2014/main" val="10002"/>
                  </a:ext>
                </a:extLst>
              </a:tr>
              <a:tr h="261688">
                <a:tc>
                  <a:txBody>
                    <a:bodyPr/>
                    <a:lstStyle/>
                    <a:p>
                      <a:r>
                        <a:rPr lang="hr-HR" sz="1100" dirty="0">
                          <a:solidFill>
                            <a:srgbClr val="002060"/>
                          </a:solidFill>
                          <a:effectLst/>
                        </a:rPr>
                        <a:t>&gt; Materijalni rashodi</a:t>
                      </a:r>
                    </a:p>
                  </a:txBody>
                  <a:tcPr anchor="ctr"/>
                </a:tc>
                <a:tc>
                  <a:txBody>
                    <a:bodyPr/>
                    <a:lstStyle/>
                    <a:p>
                      <a:pPr algn="ctr"/>
                      <a:r>
                        <a:rPr lang="hr-HR" sz="1100" dirty="0">
                          <a:solidFill>
                            <a:srgbClr val="002060"/>
                          </a:solidFill>
                          <a:effectLst/>
                        </a:rPr>
                        <a:t>948.721,45 EUR</a:t>
                      </a:r>
                    </a:p>
                  </a:txBody>
                  <a:tcPr anchor="ctr"/>
                </a:tc>
                <a:tc>
                  <a:txBody>
                    <a:bodyPr/>
                    <a:lstStyle/>
                    <a:p>
                      <a:pPr algn="ctr"/>
                      <a:r>
                        <a:rPr lang="hr-HR" sz="1100" dirty="0">
                          <a:solidFill>
                            <a:srgbClr val="002060"/>
                          </a:solidFill>
                        </a:rPr>
                        <a:t>44,31 %</a:t>
                      </a:r>
                    </a:p>
                  </a:txBody>
                  <a:tcPr anchor="ctr"/>
                </a:tc>
                <a:extLst>
                  <a:ext uri="{0D108BD9-81ED-4DB2-BD59-A6C34878D82A}">
                    <a16:rowId xmlns:a16="http://schemas.microsoft.com/office/drawing/2014/main" val="10003"/>
                  </a:ext>
                </a:extLst>
              </a:tr>
              <a:tr h="261688">
                <a:tc>
                  <a:txBody>
                    <a:bodyPr/>
                    <a:lstStyle/>
                    <a:p>
                      <a:r>
                        <a:rPr lang="hr-HR" sz="1100" dirty="0">
                          <a:solidFill>
                            <a:srgbClr val="002060"/>
                          </a:solidFill>
                          <a:effectLst/>
                        </a:rPr>
                        <a:t>&gt; Financijski rashodi</a:t>
                      </a:r>
                    </a:p>
                  </a:txBody>
                  <a:tcPr anchor="ctr"/>
                </a:tc>
                <a:tc>
                  <a:txBody>
                    <a:bodyPr/>
                    <a:lstStyle/>
                    <a:p>
                      <a:pPr algn="ctr"/>
                      <a:r>
                        <a:rPr lang="hr-HR" sz="1100" dirty="0">
                          <a:solidFill>
                            <a:srgbClr val="002060"/>
                          </a:solidFill>
                          <a:effectLst/>
                        </a:rPr>
                        <a:t>22.379,99 EUR</a:t>
                      </a:r>
                    </a:p>
                  </a:txBody>
                  <a:tcPr anchor="ctr"/>
                </a:tc>
                <a:tc>
                  <a:txBody>
                    <a:bodyPr/>
                    <a:lstStyle/>
                    <a:p>
                      <a:pPr algn="ctr"/>
                      <a:r>
                        <a:rPr lang="hr-HR" sz="1100" dirty="0">
                          <a:solidFill>
                            <a:srgbClr val="002060"/>
                          </a:solidFill>
                        </a:rPr>
                        <a:t>1,05 %</a:t>
                      </a:r>
                    </a:p>
                  </a:txBody>
                  <a:tcPr anchor="ctr"/>
                </a:tc>
                <a:extLst>
                  <a:ext uri="{0D108BD9-81ED-4DB2-BD59-A6C34878D82A}">
                    <a16:rowId xmlns:a16="http://schemas.microsoft.com/office/drawing/2014/main" val="10004"/>
                  </a:ext>
                </a:extLst>
              </a:tr>
              <a:tr h="261688">
                <a:tc>
                  <a:txBody>
                    <a:bodyPr/>
                    <a:lstStyle/>
                    <a:p>
                      <a:r>
                        <a:rPr lang="hr-HR" sz="1100" dirty="0">
                          <a:solidFill>
                            <a:srgbClr val="002060"/>
                          </a:solidFill>
                          <a:effectLst/>
                        </a:rPr>
                        <a:t>&gt; Subvencije</a:t>
                      </a:r>
                    </a:p>
                  </a:txBody>
                  <a:tcPr anchor="ctr"/>
                </a:tc>
                <a:tc>
                  <a:txBody>
                    <a:bodyPr/>
                    <a:lstStyle/>
                    <a:p>
                      <a:pPr algn="ctr"/>
                      <a:r>
                        <a:rPr lang="hr-HR" sz="1100" dirty="0">
                          <a:solidFill>
                            <a:srgbClr val="002060"/>
                          </a:solidFill>
                          <a:effectLst/>
                        </a:rPr>
                        <a:t>15.960,00 EUR</a:t>
                      </a:r>
                    </a:p>
                  </a:txBody>
                  <a:tcPr anchor="ctr"/>
                </a:tc>
                <a:tc>
                  <a:txBody>
                    <a:bodyPr/>
                    <a:lstStyle/>
                    <a:p>
                      <a:pPr algn="ctr"/>
                      <a:r>
                        <a:rPr lang="hr-HR" sz="1100" dirty="0">
                          <a:solidFill>
                            <a:srgbClr val="002060"/>
                          </a:solidFill>
                        </a:rPr>
                        <a:t>0,74 %</a:t>
                      </a:r>
                    </a:p>
                  </a:txBody>
                  <a:tcPr anchor="ctr"/>
                </a:tc>
                <a:extLst>
                  <a:ext uri="{0D108BD9-81ED-4DB2-BD59-A6C34878D82A}">
                    <a16:rowId xmlns:a16="http://schemas.microsoft.com/office/drawing/2014/main" val="10005"/>
                  </a:ext>
                </a:extLst>
              </a:tr>
              <a:tr h="321490">
                <a:tc>
                  <a:txBody>
                    <a:bodyPr/>
                    <a:lstStyle/>
                    <a:p>
                      <a:r>
                        <a:rPr lang="hr-HR" sz="1100" dirty="0">
                          <a:solidFill>
                            <a:srgbClr val="002060"/>
                          </a:solidFill>
                          <a:effectLst/>
                        </a:rPr>
                        <a:t>&gt; Pomoći dane u inozemstvo i unutar općeg proračuna</a:t>
                      </a:r>
                    </a:p>
                  </a:txBody>
                  <a:tcPr anchor="ctr"/>
                </a:tc>
                <a:tc>
                  <a:txBody>
                    <a:bodyPr/>
                    <a:lstStyle/>
                    <a:p>
                      <a:pPr algn="ctr"/>
                      <a:r>
                        <a:rPr lang="hr-HR" sz="1100" dirty="0">
                          <a:solidFill>
                            <a:srgbClr val="002060"/>
                          </a:solidFill>
                          <a:effectLst/>
                        </a:rPr>
                        <a:t>78.300,00 EUR</a:t>
                      </a:r>
                    </a:p>
                  </a:txBody>
                  <a:tcPr anchor="ctr"/>
                </a:tc>
                <a:tc>
                  <a:txBody>
                    <a:bodyPr/>
                    <a:lstStyle/>
                    <a:p>
                      <a:pPr algn="ctr"/>
                      <a:r>
                        <a:rPr lang="hr-HR" sz="1100" dirty="0">
                          <a:solidFill>
                            <a:srgbClr val="002060"/>
                          </a:solidFill>
                        </a:rPr>
                        <a:t>3,66 %</a:t>
                      </a:r>
                    </a:p>
                  </a:txBody>
                  <a:tcPr anchor="ctr"/>
                </a:tc>
                <a:extLst>
                  <a:ext uri="{0D108BD9-81ED-4DB2-BD59-A6C34878D82A}">
                    <a16:rowId xmlns:a16="http://schemas.microsoft.com/office/drawing/2014/main" val="10006"/>
                  </a:ext>
                </a:extLst>
              </a:tr>
              <a:tr h="261688">
                <a:tc>
                  <a:txBody>
                    <a:bodyPr/>
                    <a:lstStyle/>
                    <a:p>
                      <a:r>
                        <a:rPr lang="hr-HR" sz="1100" dirty="0">
                          <a:solidFill>
                            <a:srgbClr val="002060"/>
                          </a:solidFill>
                          <a:effectLst/>
                        </a:rPr>
                        <a:t>&gt; Naknade građanima i kućanstvima</a:t>
                      </a:r>
                    </a:p>
                  </a:txBody>
                  <a:tcPr anchor="ctr"/>
                </a:tc>
                <a:tc>
                  <a:txBody>
                    <a:bodyPr/>
                    <a:lstStyle/>
                    <a:p>
                      <a:pPr algn="ctr"/>
                      <a:r>
                        <a:rPr lang="hr-HR" sz="1100" dirty="0">
                          <a:solidFill>
                            <a:srgbClr val="002060"/>
                          </a:solidFill>
                          <a:effectLst/>
                        </a:rPr>
                        <a:t> 238.030,00 EUR</a:t>
                      </a:r>
                    </a:p>
                  </a:txBody>
                  <a:tcPr anchor="ctr"/>
                </a:tc>
                <a:tc>
                  <a:txBody>
                    <a:bodyPr/>
                    <a:lstStyle/>
                    <a:p>
                      <a:pPr algn="ctr"/>
                      <a:r>
                        <a:rPr lang="hr-HR" sz="1100" dirty="0">
                          <a:solidFill>
                            <a:srgbClr val="002060"/>
                          </a:solidFill>
                        </a:rPr>
                        <a:t>11,12 %</a:t>
                      </a:r>
                    </a:p>
                  </a:txBody>
                  <a:tcPr anchor="ctr"/>
                </a:tc>
                <a:extLst>
                  <a:ext uri="{0D108BD9-81ED-4DB2-BD59-A6C34878D82A}">
                    <a16:rowId xmlns:a16="http://schemas.microsoft.com/office/drawing/2014/main" val="10007"/>
                  </a:ext>
                </a:extLst>
              </a:tr>
              <a:tr h="261688">
                <a:tc>
                  <a:txBody>
                    <a:bodyPr/>
                    <a:lstStyle/>
                    <a:p>
                      <a:r>
                        <a:rPr lang="hr-HR" sz="1100" dirty="0">
                          <a:solidFill>
                            <a:srgbClr val="002060"/>
                          </a:solidFill>
                          <a:effectLst/>
                        </a:rPr>
                        <a:t>&gt; Ostali rashodi</a:t>
                      </a:r>
                    </a:p>
                  </a:txBody>
                  <a:tcPr anchor="ctr"/>
                </a:tc>
                <a:tc>
                  <a:txBody>
                    <a:bodyPr/>
                    <a:lstStyle/>
                    <a:p>
                      <a:pPr algn="ctr"/>
                      <a:r>
                        <a:rPr lang="hr-HR" sz="1100" dirty="0">
                          <a:solidFill>
                            <a:srgbClr val="002060"/>
                          </a:solidFill>
                          <a:effectLst/>
                        </a:rPr>
                        <a:t>205.951,00 EUR</a:t>
                      </a:r>
                    </a:p>
                  </a:txBody>
                  <a:tcPr anchor="ctr"/>
                </a:tc>
                <a:tc>
                  <a:txBody>
                    <a:bodyPr/>
                    <a:lstStyle/>
                    <a:p>
                      <a:pPr algn="ctr"/>
                      <a:r>
                        <a:rPr lang="hr-HR" sz="1100" dirty="0">
                          <a:solidFill>
                            <a:srgbClr val="002060"/>
                          </a:solidFill>
                        </a:rPr>
                        <a:t>9,62 %</a:t>
                      </a:r>
                    </a:p>
                  </a:txBody>
                  <a:tcPr anchor="ctr"/>
                </a:tc>
                <a:extLst>
                  <a:ext uri="{0D108BD9-81ED-4DB2-BD59-A6C34878D82A}">
                    <a16:rowId xmlns:a16="http://schemas.microsoft.com/office/drawing/2014/main" val="10008"/>
                  </a:ext>
                </a:extLst>
              </a:tr>
              <a:tr h="430187">
                <a:tc>
                  <a:txBody>
                    <a:bodyPr/>
                    <a:lstStyle/>
                    <a:p>
                      <a:r>
                        <a:rPr lang="hr-HR" sz="1100" dirty="0">
                          <a:effectLst>
                            <a:outerShdw blurRad="38100" dist="38100" dir="2700000" algn="tl">
                              <a:srgbClr val="000000">
                                <a:alpha val="43137"/>
                              </a:srgbClr>
                            </a:outerShdw>
                          </a:effectLst>
                        </a:rPr>
                        <a:t>Rashodi za nabavu nefinancijske imovine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1.061.702,91 EUR</a:t>
                      </a:r>
                    </a:p>
                  </a:txBody>
                  <a:tcPr anchor="ctr"/>
                </a:tc>
                <a:tc>
                  <a:txBody>
                    <a:bodyPr/>
                    <a:lstStyle/>
                    <a:p>
                      <a:pPr algn="ctr"/>
                      <a:r>
                        <a:rPr lang="hr-HR" sz="1100" dirty="0">
                          <a:effectLst>
                            <a:outerShdw blurRad="38100" dist="38100" dir="2700000" algn="tl">
                              <a:srgbClr val="000000">
                                <a:alpha val="43137"/>
                              </a:srgbClr>
                            </a:outerShdw>
                          </a:effectLst>
                        </a:rPr>
                        <a:t>32,09 %</a:t>
                      </a:r>
                    </a:p>
                  </a:txBody>
                  <a:tcPr anchor="ctr"/>
                </a:tc>
                <a:extLst>
                  <a:ext uri="{0D108BD9-81ED-4DB2-BD59-A6C34878D82A}">
                    <a16:rowId xmlns:a16="http://schemas.microsoft.com/office/drawing/2014/main" val="10009"/>
                  </a:ext>
                </a:extLst>
              </a:tr>
              <a:tr h="346796">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ctr"/>
                      <a:r>
                        <a:rPr lang="hr-HR" sz="1100" dirty="0">
                          <a:solidFill>
                            <a:srgbClr val="002060"/>
                          </a:solidFill>
                          <a:effectLst/>
                        </a:rPr>
                        <a:t> 129.100,00 EUR</a:t>
                      </a:r>
                    </a:p>
                  </a:txBody>
                  <a:tcPr anchor="ctr"/>
                </a:tc>
                <a:tc>
                  <a:txBody>
                    <a:bodyPr/>
                    <a:lstStyle/>
                    <a:p>
                      <a:pPr algn="ctr"/>
                      <a:r>
                        <a:rPr lang="hr-HR" sz="1100" dirty="0">
                          <a:solidFill>
                            <a:srgbClr val="002060"/>
                          </a:solidFill>
                        </a:rPr>
                        <a:t>12,16 %</a:t>
                      </a:r>
                    </a:p>
                  </a:txBody>
                  <a:tcPr anchor="ctr"/>
                </a:tc>
                <a:extLst>
                  <a:ext uri="{0D108BD9-81ED-4DB2-BD59-A6C34878D82A}">
                    <a16:rowId xmlns:a16="http://schemas.microsoft.com/office/drawing/2014/main" val="10010"/>
                  </a:ext>
                </a:extLst>
              </a:tr>
              <a:tr h="397980">
                <a:tc>
                  <a:txBody>
                    <a:bodyPr/>
                    <a:lstStyle/>
                    <a:p>
                      <a:r>
                        <a:rPr lang="hr-HR" sz="1100" dirty="0">
                          <a:solidFill>
                            <a:srgbClr val="002060"/>
                          </a:solidFill>
                          <a:effectLst/>
                        </a:rPr>
                        <a:t>&gt; Rashodi za nabavu proizvedene dugotrajne imovine</a:t>
                      </a:r>
                    </a:p>
                  </a:txBody>
                  <a:tcPr anchor="ctr"/>
                </a:tc>
                <a:tc>
                  <a:txBody>
                    <a:bodyPr/>
                    <a:lstStyle/>
                    <a:p>
                      <a:pPr algn="ctr"/>
                      <a:r>
                        <a:rPr lang="hr-HR" sz="1100" dirty="0">
                          <a:solidFill>
                            <a:srgbClr val="002060"/>
                          </a:solidFill>
                          <a:effectLst/>
                        </a:rPr>
                        <a:t>329.513,91</a:t>
                      </a:r>
                      <a:r>
                        <a:rPr lang="hr-HR" sz="1100" baseline="0" dirty="0">
                          <a:solidFill>
                            <a:srgbClr val="002060"/>
                          </a:solidFill>
                          <a:effectLst/>
                        </a:rPr>
                        <a:t> </a:t>
                      </a:r>
                      <a:r>
                        <a:rPr lang="hr-HR" sz="1100" dirty="0">
                          <a:solidFill>
                            <a:srgbClr val="002060"/>
                          </a:solidFill>
                          <a:effectLst/>
                        </a:rPr>
                        <a:t>EUR</a:t>
                      </a:r>
                    </a:p>
                  </a:txBody>
                  <a:tcPr anchor="ctr"/>
                </a:tc>
                <a:tc>
                  <a:txBody>
                    <a:bodyPr/>
                    <a:lstStyle/>
                    <a:p>
                      <a:pPr algn="ctr"/>
                      <a:r>
                        <a:rPr lang="hr-HR" sz="1100" dirty="0">
                          <a:solidFill>
                            <a:srgbClr val="002060"/>
                          </a:solidFill>
                        </a:rPr>
                        <a:t>31,04 %</a:t>
                      </a:r>
                    </a:p>
                  </a:txBody>
                  <a:tcPr anchor="ctr"/>
                </a:tc>
                <a:extLst>
                  <a:ext uri="{0D108BD9-81ED-4DB2-BD59-A6C34878D82A}">
                    <a16:rowId xmlns:a16="http://schemas.microsoft.com/office/drawing/2014/main" val="10011"/>
                  </a:ext>
                </a:extLst>
              </a:tr>
              <a:tr h="261688">
                <a:tc>
                  <a:txBody>
                    <a:bodyPr/>
                    <a:lstStyle/>
                    <a:p>
                      <a:r>
                        <a:rPr lang="hr-HR" sz="1100" dirty="0">
                          <a:solidFill>
                            <a:srgbClr val="002060"/>
                          </a:solidFill>
                          <a:effectLst/>
                        </a:rPr>
                        <a:t>&gt; Dodatna ulaganja na nefinancijsku imovinu</a:t>
                      </a:r>
                    </a:p>
                  </a:txBody>
                  <a:tcPr anchor="ctr"/>
                </a:tc>
                <a:tc>
                  <a:txBody>
                    <a:bodyPr/>
                    <a:lstStyle/>
                    <a:p>
                      <a:pPr algn="ctr"/>
                      <a:r>
                        <a:rPr lang="hr-HR" sz="1100" dirty="0">
                          <a:solidFill>
                            <a:srgbClr val="002060"/>
                          </a:solidFill>
                          <a:effectLst/>
                        </a:rPr>
                        <a:t>603.089,00 EUR</a:t>
                      </a:r>
                    </a:p>
                  </a:txBody>
                  <a:tcPr anchor="ctr"/>
                </a:tc>
                <a:tc>
                  <a:txBody>
                    <a:bodyPr/>
                    <a:lstStyle/>
                    <a:p>
                      <a:pPr algn="ctr"/>
                      <a:r>
                        <a:rPr lang="hr-HR" sz="1100" dirty="0">
                          <a:solidFill>
                            <a:srgbClr val="002060"/>
                          </a:solidFill>
                          <a:effectLst/>
                        </a:rPr>
                        <a:t>56,80 </a:t>
                      </a:r>
                      <a:r>
                        <a:rPr lang="hr-HR" sz="1100" baseline="0" dirty="0">
                          <a:solidFill>
                            <a:srgbClr val="002060"/>
                          </a:solidFill>
                          <a:effectLst/>
                        </a:rPr>
                        <a:t>%</a:t>
                      </a:r>
                      <a:endParaRPr lang="hr-HR" sz="1100" dirty="0">
                        <a:solidFill>
                          <a:srgbClr val="002060"/>
                        </a:solidFill>
                        <a:effectLst/>
                      </a:endParaRPr>
                    </a:p>
                  </a:txBody>
                  <a:tcPr anchor="ctr"/>
                </a:tc>
                <a:extLst>
                  <a:ext uri="{0D108BD9-81ED-4DB2-BD59-A6C34878D82A}">
                    <a16:rowId xmlns:a16="http://schemas.microsoft.com/office/drawing/2014/main" val="10012"/>
                  </a:ext>
                </a:extLst>
              </a:tr>
              <a:tr h="431015">
                <a:tc>
                  <a:txBody>
                    <a:bodyPr/>
                    <a:lstStyle/>
                    <a:p>
                      <a:pPr algn="just"/>
                      <a:r>
                        <a:rPr lang="pl-PL" sz="1100" dirty="0">
                          <a:effectLst>
                            <a:outerShdw blurRad="38100" dist="38100" dir="2700000" algn="tl">
                              <a:srgbClr val="000000">
                                <a:alpha val="43137"/>
                              </a:srgbClr>
                            </a:outerShdw>
                          </a:effectLst>
                        </a:rPr>
                        <a:t>Izdaci za financijsku imovinu i otplate zajmova  </a:t>
                      </a:r>
                      <a:r>
                        <a:rPr lang="pl-PL" sz="1100" i="1" dirty="0">
                          <a:effectLst>
                            <a:outerShdw blurRad="38100" dist="38100" dir="2700000" algn="tl">
                              <a:srgbClr val="000000">
                                <a:alpha val="43137"/>
                              </a:srgbClr>
                            </a:outerShdw>
                          </a:effectLst>
                        </a:rPr>
                        <a:t>(općine Hum na Sutli) </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106.300,00 EUR</a:t>
                      </a:r>
                    </a:p>
                  </a:txBody>
                  <a:tcPr anchor="ctr"/>
                </a:tc>
                <a:tc>
                  <a:txBody>
                    <a:bodyPr/>
                    <a:lstStyle/>
                    <a:p>
                      <a:pPr algn="ctr"/>
                      <a:endParaRPr lang="hr-HR" sz="1100" dirty="0"/>
                    </a:p>
                    <a:p>
                      <a:pPr algn="ctr"/>
                      <a:r>
                        <a:rPr lang="hr-HR" sz="1100" baseline="0" dirty="0">
                          <a:effectLst>
                            <a:outerShdw blurRad="38100" dist="38100" dir="2700000" algn="tl">
                              <a:srgbClr val="000000">
                                <a:alpha val="43137"/>
                              </a:srgbClr>
                            </a:outerShdw>
                          </a:effectLst>
                        </a:rPr>
                        <a:t>3,21 %</a:t>
                      </a:r>
                      <a:endParaRPr lang="hr-HR" sz="11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0013"/>
                  </a:ext>
                </a:extLst>
              </a:tr>
              <a:tr h="261688">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ctr"/>
                      <a:r>
                        <a:rPr lang="hr-HR" sz="1100" dirty="0"/>
                        <a:t>106.300,00 EUR</a:t>
                      </a:r>
                    </a:p>
                  </a:txBody>
                  <a:tcPr/>
                </a:tc>
                <a:tc>
                  <a:txBody>
                    <a:bodyPr/>
                    <a:lstStyle/>
                    <a:p>
                      <a:pPr algn="ctr"/>
                      <a:r>
                        <a:rPr lang="hr-HR" sz="1100" dirty="0"/>
                        <a:t>3,21 % </a:t>
                      </a:r>
                    </a:p>
                  </a:txBody>
                  <a:tcPr/>
                </a:tc>
                <a:extLst>
                  <a:ext uri="{0D108BD9-81ED-4DB2-BD59-A6C34878D82A}">
                    <a16:rowId xmlns:a16="http://schemas.microsoft.com/office/drawing/2014/main" val="10014"/>
                  </a:ext>
                </a:extLst>
              </a:tr>
              <a:tr h="430187">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ctr"/>
                      <a:r>
                        <a:rPr lang="hr-HR" sz="1100" b="0" dirty="0">
                          <a:effectLst>
                            <a:outerShdw blurRad="38100" dist="38100" dir="2700000" algn="tl">
                              <a:srgbClr val="000000">
                                <a:alpha val="43137"/>
                              </a:srgbClr>
                            </a:outerShdw>
                          </a:effectLst>
                        </a:rPr>
                        <a:t>3.308.897,77 EUR</a:t>
                      </a:r>
                    </a:p>
                  </a:txBody>
                  <a:tcPr anchor="ctr"/>
                </a:tc>
                <a:tc>
                  <a:txBody>
                    <a:bodyPr/>
                    <a:lstStyle/>
                    <a:p>
                      <a:pPr algn="ctr"/>
                      <a:endParaRPr lang="hr-HR" sz="1100" dirty="0"/>
                    </a:p>
                  </a:txBody>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a:effectLst>
                  <a:outerShdw blurRad="38100" dist="38100" dir="2700000" algn="tl">
                    <a:srgbClr val="000000">
                      <a:alpha val="43137"/>
                    </a:srgbClr>
                  </a:outerShdw>
                </a:effectLst>
              </a:rPr>
              <a:t>Rashodi i izdaci</a:t>
            </a:r>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  OPIS POSEBNOG DIJELA PRORAČUNA </a:t>
            </a:r>
          </a:p>
        </p:txBody>
      </p:sp>
      <p:sp>
        <p:nvSpPr>
          <p:cNvPr id="3" name="Rezervirano mjesto sadržaja 2"/>
          <p:cNvSpPr>
            <a:spLocks noGrp="1"/>
          </p:cNvSpPr>
          <p:nvPr>
            <p:ph idx="1"/>
          </p:nvPr>
        </p:nvSpPr>
        <p:spPr>
          <a:xfrm>
            <a:off x="683107" y="1094950"/>
            <a:ext cx="10721365" cy="5673436"/>
          </a:xfrm>
        </p:spPr>
        <p:txBody>
          <a:bodyPr>
            <a:normAutofit fontScale="550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Razdjel: 001 OPĆE JAVNE USLUGE planirana sredstva u iznosu od  2.709.102,480 EUR</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1001 PRIPREME I DONOŠENJE AKATA IZ DJELOKRUGA TIJELA planirani rashodi u iznosu od  315.963,00 EUR odnose se na</a:t>
            </a:r>
          </a:p>
          <a:p>
            <a:pPr lvl="1" indent="-172800" algn="just">
              <a:lnSpc>
                <a:spcPct val="108000"/>
              </a:lnSpc>
              <a:buFont typeface="Wingdings" panose="05000000000000000000" pitchFamily="2" charset="2"/>
              <a:buChar char="ü"/>
            </a:pPr>
            <a:r>
              <a:rPr lang="pl-PL" sz="2200" dirty="0">
                <a:solidFill>
                  <a:srgbClr val="002060"/>
                </a:solidFill>
              </a:rPr>
              <a:t>Rashode za zaposlene i općinskog načelnika koji su planirani u iznosu od 186.363,00</a:t>
            </a:r>
            <a:r>
              <a:rPr lang="hr-HR" sz="2200" dirty="0">
                <a:solidFill>
                  <a:srgbClr val="002060"/>
                </a:solidFill>
              </a:rPr>
              <a:t> EUR,</a:t>
            </a:r>
          </a:p>
          <a:p>
            <a:pPr lvl="1" indent="-172800" algn="just">
              <a:lnSpc>
                <a:spcPct val="108000"/>
              </a:lnSpc>
              <a:buFont typeface="Wingdings" panose="05000000000000000000" pitchFamily="2" charset="2"/>
              <a:buChar char="ü"/>
            </a:pPr>
            <a:r>
              <a:rPr lang="pl-PL" sz="2200" dirty="0">
                <a:solidFill>
                  <a:srgbClr val="002060"/>
                </a:solidFill>
              </a:rPr>
              <a:t>Materijalni rashodi planirani u iznosu od 105</a:t>
            </a:r>
            <a:r>
              <a:rPr lang="hr-HR" sz="2200" dirty="0">
                <a:solidFill>
                  <a:srgbClr val="002060"/>
                </a:solidFill>
              </a:rPr>
              <a:t>.200,00 EUR,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200" dirty="0">
                <a:solidFill>
                  <a:srgbClr val="002060"/>
                </a:solidFill>
              </a:rPr>
              <a:t>Rashodi za nabavu uredske opreme, ulaganje u računalne programe planirani su u iznosu od 7.400,00</a:t>
            </a:r>
            <a:r>
              <a:rPr lang="hr-HR" sz="2200" dirty="0">
                <a:solidFill>
                  <a:srgbClr val="002060"/>
                </a:solidFill>
              </a:rPr>
              <a:t> EUR,</a:t>
            </a:r>
          </a:p>
          <a:p>
            <a:pPr lvl="1" indent="-172800" algn="just">
              <a:lnSpc>
                <a:spcPct val="108000"/>
              </a:lnSpc>
              <a:buFont typeface="Wingdings" panose="05000000000000000000" pitchFamily="2" charset="2"/>
              <a:buChar char="ü"/>
            </a:pPr>
            <a:r>
              <a:rPr lang="hr-HR" sz="2200" dirty="0">
                <a:solidFill>
                  <a:srgbClr val="002060"/>
                </a:solidFill>
              </a:rPr>
              <a:t>Rashodi za intelektualne usluge planirani su u iznosu od 17.000,00 EUR odnose se na </a:t>
            </a:r>
            <a:r>
              <a:rPr lang="da-DK" sz="2200" dirty="0">
                <a:solidFill>
                  <a:srgbClr val="002060"/>
                </a:solidFill>
              </a:rPr>
              <a:t>odvjetničke usluge, projekt</a:t>
            </a:r>
            <a:r>
              <a:rPr lang="hr-HR" sz="2200" dirty="0">
                <a:solidFill>
                  <a:srgbClr val="002060"/>
                </a:solidFill>
              </a:rPr>
              <a:t>e</a:t>
            </a:r>
            <a:r>
              <a:rPr lang="da-DK" sz="2200" dirty="0">
                <a:solidFill>
                  <a:srgbClr val="002060"/>
                </a:solidFill>
              </a:rPr>
              <a:t> koji nisu drugdje svrstani, geodetsko- katastarske usluge</a:t>
            </a:r>
            <a:r>
              <a:rPr lang="hr-HR" sz="2200" dirty="0">
                <a:solidFill>
                  <a:srgbClr val="002060"/>
                </a:solidFill>
              </a:rPr>
              <a:t>.</a:t>
            </a:r>
          </a:p>
          <a:p>
            <a:pPr marL="0" indent="0" algn="just">
              <a:buNone/>
            </a:pPr>
            <a:endParaRPr lang="hr-HR" sz="1500" dirty="0">
              <a:solidFill>
                <a:schemeClr val="tx1"/>
              </a:solidFill>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1002  TIJELA I KOMISIJE </a:t>
            </a:r>
            <a:r>
              <a:rPr lang="pl-PL" sz="2500" dirty="0">
                <a:solidFill>
                  <a:srgbClr val="002060"/>
                </a:solidFill>
                <a:effectLst>
                  <a:outerShdw blurRad="38100" dist="38100" dir="2700000" algn="tl">
                    <a:srgbClr val="000000">
                      <a:alpha val="43137"/>
                    </a:srgbClr>
                  </a:outerShdw>
                </a:effectLst>
              </a:rPr>
              <a:t>planirani rashodi u iznosu od 85.830,00 EUR, a odnose se na</a:t>
            </a:r>
            <a:endParaRPr lang="hr-HR" sz="25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200" dirty="0">
                <a:solidFill>
                  <a:srgbClr val="002060"/>
                </a:solidFill>
              </a:rPr>
              <a:t>Rashodi za redovnu djelatnost općinskog vijeća i radnih tijela planirani su iznosu od 27.940,00 EUR,</a:t>
            </a:r>
          </a:p>
          <a:p>
            <a:pPr lvl="1" indent="-172800" algn="just">
              <a:lnSpc>
                <a:spcPct val="108000"/>
              </a:lnSpc>
              <a:buFont typeface="Wingdings" panose="05000000000000000000" pitchFamily="2" charset="2"/>
              <a:buChar char="ü"/>
            </a:pPr>
            <a:r>
              <a:rPr lang="pl-PL" sz="2200" dirty="0">
                <a:solidFill>
                  <a:srgbClr val="002060"/>
                </a:solidFill>
              </a:rPr>
              <a:t>Za sredstva za rad političkih stranaka planirano je 1.990,00 EUR za tekuće donacije,</a:t>
            </a:r>
            <a:r>
              <a:rPr lang="hr-HR" sz="2200" dirty="0">
                <a:solidFill>
                  <a:srgbClr val="002060"/>
                </a:solidFill>
              </a:rPr>
              <a:t> </a:t>
            </a:r>
          </a:p>
          <a:p>
            <a:pPr lvl="1" indent="-172800" algn="just">
              <a:lnSpc>
                <a:spcPct val="108000"/>
              </a:lnSpc>
              <a:buFont typeface="Wingdings" panose="05000000000000000000" pitchFamily="2" charset="2"/>
              <a:buChar char="ü"/>
            </a:pPr>
            <a:r>
              <a:rPr lang="hr-HR" sz="2200" dirty="0">
                <a:solidFill>
                  <a:srgbClr val="002060"/>
                </a:solidFill>
              </a:rPr>
              <a:t>Sredstva planirana za obilježavanje Dana općine (rashodi protokola i donacije Udrugama) planirana su u iznosu od 19.900,00 EUR,</a:t>
            </a:r>
          </a:p>
          <a:p>
            <a:pPr lvl="1" indent="-172800" algn="just">
              <a:lnSpc>
                <a:spcPct val="108000"/>
              </a:lnSpc>
              <a:buFont typeface="Wingdings" panose="05000000000000000000" pitchFamily="2" charset="2"/>
              <a:buChar char="ü"/>
            </a:pPr>
            <a:r>
              <a:rPr lang="hr-HR" sz="2200" dirty="0">
                <a:solidFill>
                  <a:srgbClr val="002060"/>
                </a:solidFill>
              </a:rPr>
              <a:t>Za djelovanje aktivnosti Savjeta mladih planiran su sredstva u iznosu od 2.500,00 EUR,</a:t>
            </a:r>
          </a:p>
          <a:p>
            <a:pPr lvl="1" indent="-172800" algn="just">
              <a:lnSpc>
                <a:spcPct val="108000"/>
              </a:lnSpc>
              <a:buFont typeface="Wingdings" panose="05000000000000000000" pitchFamily="2" charset="2"/>
              <a:buChar char="ü"/>
            </a:pPr>
            <a:r>
              <a:rPr lang="hr-HR" sz="2200" dirty="0">
                <a:solidFill>
                  <a:srgbClr val="002060"/>
                </a:solidFill>
              </a:rPr>
              <a:t>Izrada  i tiskanje monografije Općine u iznosu od 11.000,00 EUR,</a:t>
            </a:r>
          </a:p>
          <a:p>
            <a:pPr lvl="1" indent="-172800" algn="just">
              <a:lnSpc>
                <a:spcPct val="108000"/>
              </a:lnSpc>
              <a:buFont typeface="Wingdings" panose="05000000000000000000" pitchFamily="2" charset="2"/>
              <a:buChar char="ü"/>
            </a:pPr>
            <a:r>
              <a:rPr lang="hr-HR" sz="2200" dirty="0">
                <a:solidFill>
                  <a:srgbClr val="002060"/>
                </a:solidFill>
              </a:rPr>
              <a:t>1% prihoda od poreza na dohodak Poreznoj upravi u iznosu od  16.000,00 EUR,</a:t>
            </a:r>
          </a:p>
          <a:p>
            <a:pPr lvl="1" indent="-172800" algn="just">
              <a:lnSpc>
                <a:spcPct val="108000"/>
              </a:lnSpc>
              <a:buFont typeface="Wingdings" panose="05000000000000000000" pitchFamily="2" charset="2"/>
              <a:buChar char="ü"/>
            </a:pPr>
            <a:r>
              <a:rPr lang="hr-HR" sz="2200" dirty="0">
                <a:solidFill>
                  <a:srgbClr val="002060"/>
                </a:solidFill>
              </a:rPr>
              <a:t>Participativni proračun za mlade  planira se u iznosu od 3.000,00 EUR,</a:t>
            </a:r>
          </a:p>
          <a:p>
            <a:pPr lvl="1" indent="-172800" algn="just">
              <a:lnSpc>
                <a:spcPct val="108000"/>
              </a:lnSpc>
              <a:buFont typeface="Wingdings" panose="05000000000000000000" pitchFamily="2" charset="2"/>
              <a:buChar char="ü"/>
            </a:pPr>
            <a:r>
              <a:rPr lang="hr-HR" sz="2200" dirty="0">
                <a:solidFill>
                  <a:srgbClr val="002060"/>
                </a:solidFill>
              </a:rPr>
              <a:t>Proračunska rezerva planirana je u iznosu od 3.500,00 EUR.</a:t>
            </a: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50717" y="488372"/>
            <a:ext cx="10868892" cy="5735783"/>
          </a:xfrm>
        </p:spPr>
        <p:txBody>
          <a:bodyPr>
            <a:normAutofit/>
          </a:bodyPr>
          <a:lstStyle/>
          <a:p>
            <a:pPr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1003 KOMUNALNO GOSPODARSTVO ukupno planirana sredstva za 2023. godinu iznose 580.000,00 EUR, a odnose se na godišnje programe kojima je obuhvaćeno:</a:t>
            </a:r>
          </a:p>
          <a:p>
            <a:pPr lvl="1" indent="-172800" algn="just">
              <a:buFont typeface="Wingdings" panose="05000000000000000000" pitchFamily="2" charset="2"/>
              <a:buChar char="ü"/>
            </a:pPr>
            <a:r>
              <a:rPr lang="hr-HR" sz="1200" dirty="0">
                <a:solidFill>
                  <a:srgbClr val="002060"/>
                </a:solidFill>
              </a:rPr>
              <a:t>Rashodi za tekuće i investicijsko održavanje nerazvrstanih cesta, održavanje nogostupa, košnja trave i korova uz prometnice, troškovi zimske službe, kameni materijal, sanacija klizišta planirana su ukupnom iznosu od 332.500,00 EUR,</a:t>
            </a:r>
          </a:p>
          <a:p>
            <a:pPr lvl="1" indent="-172800" algn="just">
              <a:buFont typeface="Wingdings" panose="05000000000000000000" pitchFamily="2" charset="2"/>
              <a:buChar char="ü"/>
            </a:pPr>
            <a:r>
              <a:rPr lang="pl-PL" sz="1200" dirty="0">
                <a:solidFill>
                  <a:srgbClr val="002060"/>
                </a:solidFill>
              </a:rPr>
              <a:t>Za održavanje i uređenje javnih površina na području općine predviđeno je 70.000,00 EUR, </a:t>
            </a:r>
            <a:endParaRPr lang="hr-HR" sz="1200" dirty="0">
              <a:solidFill>
                <a:srgbClr val="002060"/>
              </a:solidFill>
            </a:endParaRPr>
          </a:p>
          <a:p>
            <a:pPr lvl="1" indent="-172800" algn="just">
              <a:buFont typeface="Wingdings" panose="05000000000000000000" pitchFamily="2" charset="2"/>
              <a:buChar char="ü"/>
            </a:pPr>
            <a:r>
              <a:rPr lang="hr-HR" sz="1200" dirty="0">
                <a:solidFill>
                  <a:srgbClr val="002060"/>
                </a:solidFill>
              </a:rPr>
              <a:t>Za troškove utroška električne energije javne rasvjete, investicijsko i redovno održavanja javne rasvjete planirana su sredstva u iznosu od 72.500,00 EUR,</a:t>
            </a:r>
          </a:p>
          <a:p>
            <a:pPr lvl="1" indent="-172800" algn="just">
              <a:buFont typeface="Wingdings" panose="05000000000000000000" pitchFamily="2" charset="2"/>
              <a:buChar char="ü"/>
            </a:pPr>
            <a:r>
              <a:rPr lang="hr-HR" sz="1200" dirty="0">
                <a:solidFill>
                  <a:srgbClr val="002060"/>
                </a:solidFill>
              </a:rPr>
              <a:t>Za sufinanciranje održavanja županijskih cesta planiran je iznos od 40.000,00 EUR, </a:t>
            </a:r>
          </a:p>
          <a:p>
            <a:pPr lvl="1" indent="-172800" algn="just">
              <a:buFont typeface="Wingdings" panose="05000000000000000000" pitchFamily="2" charset="2"/>
              <a:buChar char="ü"/>
            </a:pPr>
            <a:r>
              <a:rPr lang="hr-HR" sz="1200" dirty="0">
                <a:solidFill>
                  <a:srgbClr val="002060"/>
                </a:solidFill>
              </a:rPr>
              <a:t>Za provođenje deratizacije, troškove skloništa životinja te veterinarsko - higijeničarsku službu  planirano je 15.000,00 EUR,</a:t>
            </a:r>
          </a:p>
          <a:p>
            <a:pPr lvl="1" indent="-172800" algn="just">
              <a:buFont typeface="Wingdings" panose="05000000000000000000" pitchFamily="2" charset="2"/>
              <a:buChar char="ü"/>
            </a:pPr>
            <a:r>
              <a:rPr lang="hr-HR" sz="1200" dirty="0">
                <a:solidFill>
                  <a:srgbClr val="002060"/>
                </a:solidFill>
              </a:rPr>
              <a:t>Za redovno i investicijsko održavanje groblja planira se iznos od 50.000,00 EUR.</a:t>
            </a: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05788" y="623311"/>
            <a:ext cx="10780424" cy="5611377"/>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4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400" dirty="0">
                <a:solidFill>
                  <a:srgbClr val="146194">
                    <a:lumMod val="75000"/>
                  </a:srgbClr>
                </a:solidFill>
                <a:effectLst>
                  <a:outerShdw blurRad="38100" dist="38100" dir="2700000" algn="tl">
                    <a:srgbClr val="000000">
                      <a:alpha val="43137"/>
                    </a:srgbClr>
                  </a:outerShdw>
                </a:effectLst>
              </a:rPr>
              <a:t>ukupno planirana sredstva za 2023. godinu iznose 652.541,48 EUR, a odnose se na tekuće aktivnosti  i kapitalne projekte:</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Rashodi za tekuće održavanje objekata planirani su u iznosu od 12.850,00 EUR,</a:t>
            </a:r>
            <a:endParaRPr lang="hr-HR" sz="1200" dirty="0">
              <a:solidFill>
                <a:srgbClr val="002060"/>
              </a:solidFill>
            </a:endParaRPr>
          </a:p>
          <a:p>
            <a:pPr marL="741600" lvl="2" indent="-171450" algn="just">
              <a:spcBef>
                <a:spcPts val="288"/>
              </a:spcBef>
              <a:buClr>
                <a:prstClr val="white"/>
              </a:buClr>
              <a:buFont typeface="Wingdings" panose="05000000000000000000" pitchFamily="2" charset="2"/>
              <a:buChar char="ü"/>
            </a:pPr>
            <a:r>
              <a:rPr lang="hr-HR" sz="1200" dirty="0">
                <a:solidFill>
                  <a:srgbClr val="002060"/>
                </a:solidFill>
              </a:rPr>
              <a:t>Izdaci za otplatu glavnice</a:t>
            </a:r>
            <a:r>
              <a:rPr lang="pl-PL" sz="1200" dirty="0">
                <a:solidFill>
                  <a:srgbClr val="002060"/>
                </a:solidFill>
              </a:rPr>
              <a:t> i kamata po kreditima planirani su u iznosu od 116.291,48 EUR,</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Prometno rješenje - prilaz ka knjižnici u iznosu od 47.000,00 EUR, </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Održavnje objekta  Škole Taborsko planirana su sredstva u iznosu od 3.000,00 EUR,</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Parkiralište i šetnica uz nogometno igralište u Lastinama u iznosu od 63.000,00 EUR,</a:t>
            </a:r>
          </a:p>
          <a:p>
            <a:pPr marL="741600" lvl="2" indent="-171450" algn="just">
              <a:spcBef>
                <a:spcPts val="288"/>
              </a:spcBef>
              <a:buClr>
                <a:prstClr val="white"/>
              </a:buClr>
              <a:buFont typeface="Wingdings" panose="05000000000000000000" pitchFamily="2" charset="2"/>
              <a:buChar char="ü"/>
            </a:pPr>
            <a:r>
              <a:rPr lang="pl-PL" sz="1200" dirty="0">
                <a:solidFill>
                  <a:srgbClr val="002060"/>
                </a:solidFill>
              </a:rPr>
              <a:t>Za izgradnju nogostupa planira se  iznos od  66.500,00 EUR,</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Za sufinanciranje izgradnje vodoopskrbnog sustava planirano je 7.000,00 EUR, </a:t>
            </a: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Za rekonstrukciju, racionalizaciju potrošnje i proširenje javne rasvjete planiran je iznos od 63.200,00 EUR,</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Prema Programu asfaltiranja planiran je iznos od 66.500,00 EUR,</a:t>
            </a:r>
            <a:endParaRPr lang="hr-HR" sz="1200" dirty="0">
              <a:solidFill>
                <a:srgbClr val="002060"/>
              </a:solidFill>
            </a:endParaRP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Za rekonstrukciju kinodvorane i uređenje platoa ispred iste planira se iznos od 40.000,00 EUR za izradu projektne dokumentacije,</a:t>
            </a: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Rješavanja prometnog rješenja Donjeg Huma planiran je iznosom od 105.000,00 EUR,</a:t>
            </a:r>
          </a:p>
          <a:p>
            <a:pPr marL="741600" lvl="1" indent="-172800">
              <a:lnSpc>
                <a:spcPct val="108000"/>
              </a:lnSpc>
              <a:spcBef>
                <a:spcPts val="288"/>
              </a:spcBef>
              <a:buClr>
                <a:prstClr val="white"/>
              </a:buClr>
              <a:buFont typeface="Wingdings" panose="05000000000000000000" pitchFamily="2" charset="2"/>
              <a:buChar char="ü"/>
            </a:pPr>
            <a:r>
              <a:rPr lang="hr-HR" sz="1200" dirty="0">
                <a:solidFill>
                  <a:srgbClr val="002060"/>
                </a:solidFill>
              </a:rPr>
              <a:t>Projektna dokumentacija – biciklistička staza uz Sutlansko jezero - početak projektne dokumentacije u iznosu od 27.000,00 EUR,</a:t>
            </a:r>
          </a:p>
          <a:p>
            <a:pPr marL="741600" lvl="1" indent="-172800">
              <a:lnSpc>
                <a:spcPct val="108000"/>
              </a:lnSpc>
              <a:spcBef>
                <a:spcPts val="288"/>
              </a:spcBef>
              <a:buClr>
                <a:prstClr val="white"/>
              </a:buClr>
              <a:buFont typeface="Wingdings" panose="05000000000000000000" pitchFamily="2" charset="2"/>
              <a:buChar char="ü"/>
            </a:pPr>
            <a:r>
              <a:rPr lang="pl-PL" sz="1200" dirty="0">
                <a:solidFill>
                  <a:srgbClr val="002060"/>
                </a:solidFill>
              </a:rPr>
              <a:t>Prometno rješenje cestovne infrastrukture planira se 35.200,00 EUR za troškove projektne dokumentacije.</a:t>
            </a: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4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za navedeni program iznose 614.589,00 EUR, </a:t>
            </a:r>
          </a:p>
          <a:p>
            <a:pPr marL="741600" lvl="2" indent="-171450" algn="just">
              <a:buFont typeface="Wingdings" panose="05000000000000000000" pitchFamily="2" charset="2"/>
              <a:buChar char="ü"/>
            </a:pPr>
            <a:r>
              <a:rPr lang="pl-PL" sz="1300" dirty="0">
                <a:solidFill>
                  <a:srgbClr val="002060"/>
                </a:solidFill>
              </a:rPr>
              <a:t>Planira se iznos od 42.400,00 EUR za sufinanciranje:</a:t>
            </a:r>
          </a:p>
          <a:p>
            <a:pPr marL="719138" lvl="2" indent="3175" algn="just"/>
            <a:r>
              <a:rPr lang="pl-PL" sz="1300" dirty="0">
                <a:solidFill>
                  <a:srgbClr val="002060"/>
                </a:solidFill>
              </a:rPr>
              <a:t>     - o</a:t>
            </a:r>
            <a:r>
              <a:rPr lang="pl-PL" sz="1200" dirty="0">
                <a:solidFill>
                  <a:srgbClr val="002060"/>
                </a:solidFill>
              </a:rPr>
              <a:t>državanja Osnovne škole i njezinih Područnih škola (2.700,00 EUR), </a:t>
            </a:r>
          </a:p>
          <a:p>
            <a:pPr marL="719138" lvl="2" indent="3175" algn="just"/>
            <a:r>
              <a:rPr lang="pl-PL" sz="1200" dirty="0">
                <a:solidFill>
                  <a:srgbClr val="002060"/>
                </a:solidFill>
              </a:rPr>
              <a:t>     - izdvajanje za troškove Osnovnoj školi iznad standarda, rad djelatnika za dnevni boravak (ukupno 33.200,00 EUR), </a:t>
            </a:r>
          </a:p>
          <a:p>
            <a:pPr marL="719138" lvl="2" indent="3175" algn="just"/>
            <a:r>
              <a:rPr lang="pl-PL" sz="1200" dirty="0">
                <a:solidFill>
                  <a:srgbClr val="002060"/>
                </a:solidFill>
              </a:rPr>
              <a:t>	- </a:t>
            </a:r>
            <a:r>
              <a:rPr lang="pl-PL" sz="1300" dirty="0">
                <a:solidFill>
                  <a:srgbClr val="002060"/>
                </a:solidFill>
              </a:rPr>
              <a:t>te  iznos od 6.500,00 EUR za sufinanciranje prehrane učenika slabijeg materijalnog stanja.</a:t>
            </a:r>
          </a:p>
          <a:p>
            <a:pPr marL="741600" lvl="2" indent="-171450" algn="just">
              <a:buFont typeface="Wingdings" panose="05000000000000000000" pitchFamily="2" charset="2"/>
              <a:buChar char="ü"/>
            </a:pPr>
            <a:r>
              <a:rPr lang="pl-PL" sz="1300" dirty="0">
                <a:solidFill>
                  <a:srgbClr val="002060"/>
                </a:solidFill>
              </a:rPr>
              <a:t>Sufinanciranje boravka djece sa područja općine Hum na Sutli u drugim vrtićima planira se u iznosu od 9.100,00 EUR.</a:t>
            </a:r>
          </a:p>
          <a:p>
            <a:pPr marL="741600" lvl="2" indent="-171450" algn="just">
              <a:buFont typeface="Wingdings" panose="05000000000000000000" pitchFamily="2" charset="2"/>
              <a:buChar char="ü"/>
            </a:pPr>
            <a:r>
              <a:rPr lang="pl-PL" sz="1300" dirty="0">
                <a:solidFill>
                  <a:srgbClr val="002060"/>
                </a:solidFill>
              </a:rPr>
              <a:t>Projekt opremanja dvorišta unutar Dječjeg vrtića Balončica planiran je u iznosu od 53.089,00 EUR.</a:t>
            </a:r>
          </a:p>
          <a:p>
            <a:pPr marL="741600" lvl="2" indent="-171450" algn="just">
              <a:buFont typeface="Wingdings" panose="05000000000000000000" pitchFamily="2" charset="2"/>
              <a:buChar char="ü"/>
            </a:pPr>
            <a:r>
              <a:rPr lang="pl-PL" sz="1300" dirty="0">
                <a:solidFill>
                  <a:srgbClr val="002060"/>
                </a:solidFill>
              </a:rPr>
              <a:t>Dogradnja Dječjeg vrtića Balončica - planiran je iznos od 510.000,00 EUR.</a:t>
            </a:r>
          </a:p>
          <a:p>
            <a:pPr marL="741600" lvl="2" indent="-171450" algn="just">
              <a:buFont typeface="Wingdings" panose="05000000000000000000" pitchFamily="2" charset="2"/>
              <a:buChar char="ü"/>
            </a:pPr>
            <a:endParaRPr lang="pl-PL" sz="1300" dirty="0">
              <a:solidFill>
                <a:srgbClr val="002060"/>
              </a:solidFill>
            </a:endParaRPr>
          </a:p>
          <a:p>
            <a:pPr marL="741600" lvl="2" indent="-171450" algn="just">
              <a:buFont typeface="Wingdings" panose="05000000000000000000" pitchFamily="2" charset="2"/>
              <a:buChar char="ü"/>
            </a:pP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a:bodyPr>
          <a:lstStyle/>
          <a:p>
            <a:pPr marL="361950" lvl="1" indent="-361950" algn="just">
              <a:buClr>
                <a:prstClr val="white"/>
              </a:buClr>
              <a:buFont typeface="Wingdings" panose="05000000000000000000" pitchFamily="2" charset="2"/>
              <a:buChar char="Ø"/>
              <a:tabLst>
                <a:tab pos="361950" algn="l"/>
              </a:tabLst>
            </a:pPr>
            <a:r>
              <a:rPr lang="pl-PL" sz="14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34.570,00 EUR </a:t>
            </a:r>
            <a:r>
              <a:rPr lang="pl-PL" sz="1200" dirty="0">
                <a:solidFill>
                  <a:srgbClr val="002060"/>
                </a:solidFill>
                <a:effectLst>
                  <a:outerShdw blurRad="38100" dist="38100" dir="2700000" algn="tl">
                    <a:srgbClr val="000000">
                      <a:alpha val="43137"/>
                    </a:srgbClr>
                  </a:outerShdw>
                </a:effectLst>
              </a:rPr>
              <a:t>(donacije Limenoj glazbi Straža, KUD-u Rikard Jorgovanić, za održavanje Hoomstocka,ostale priredbe kulturnih sadržaja).</a:t>
            </a:r>
          </a:p>
          <a:p>
            <a:pPr marL="112950" lvl="1" algn="just">
              <a:buClr>
                <a:prstClr val="white"/>
              </a:buClr>
            </a:pPr>
            <a:endParaRPr lang="pl-PL" sz="1400" dirty="0">
              <a:solidFill>
                <a:srgbClr val="002060"/>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39.800,00 EUR (</a:t>
            </a:r>
            <a:r>
              <a:rPr lang="pl-PL" sz="1200" dirty="0">
                <a:solidFill>
                  <a:srgbClr val="002060"/>
                </a:solidFill>
                <a:effectLst>
                  <a:outerShdw blurRad="38100" dist="38100" dir="2700000" algn="tl">
                    <a:srgbClr val="000000">
                      <a:alpha val="43137"/>
                    </a:srgbClr>
                  </a:outerShdw>
                </a:effectLst>
              </a:rPr>
              <a:t>donacije NK Straža, Šahovski klub Straža, Tenis klubu, ostale športske priredbe)</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algn="just"/>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46.541,00 EUR, od toga:</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Planiraju se sredstva u iznosu od 30.000,00 EUR za rad udruga građana na području općine Hum na Sutli (</a:t>
            </a:r>
            <a:r>
              <a:rPr lang="hr-HR" sz="1200" dirty="0" err="1">
                <a:solidFill>
                  <a:schemeClr val="bg2">
                    <a:lumMod val="50000"/>
                  </a:schemeClr>
                </a:solidFill>
              </a:rPr>
              <a:t>Kuburaška</a:t>
            </a:r>
            <a:r>
              <a:rPr lang="hr-HR" sz="1200" dirty="0">
                <a:solidFill>
                  <a:schemeClr val="bg2">
                    <a:lumMod val="50000"/>
                  </a:schemeClr>
                </a:solidFill>
              </a:rPr>
              <a:t> društva, Glazbene udruge, Udruge umirovljenika, Udruga vinogradara i podrumara, Lovačka udruga, Udruga mladih, Udruga žena, Udruga liječenih alkoholičara,…),</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donacije vjerskim zajednicama planirana su sredstva u iznosu od 10.000,00 EUR,</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Opremanje dječjih igrališta planirano je u iznosu od 2.000,00 EUR,</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Donacije županijskim udrugama planirana su u iznosu od 1.350,00 EUR,</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Za Gorsku službu spašavanja planirana su sredstva u iznosu od 531,00 EUR,</a:t>
            </a:r>
          </a:p>
          <a:p>
            <a:pPr marL="741600" indent="-172800" algn="just">
              <a:lnSpc>
                <a:spcPct val="128000"/>
              </a:lnSpc>
              <a:spcBef>
                <a:spcPts val="288"/>
              </a:spcBef>
              <a:buFont typeface="Wingdings" panose="05000000000000000000" pitchFamily="2" charset="2"/>
              <a:buChar char="ü"/>
            </a:pPr>
            <a:r>
              <a:rPr lang="hr-HR" sz="1200" dirty="0">
                <a:solidFill>
                  <a:schemeClr val="bg2">
                    <a:lumMod val="50000"/>
                  </a:schemeClr>
                </a:solidFill>
              </a:rPr>
              <a:t>Planirana su sredstva u iznosu od 2.660,00 EUR, kao potpora za iskapanja na lokalitetu u </a:t>
            </a:r>
            <a:r>
              <a:rPr lang="hr-HR" sz="1200" dirty="0" err="1">
                <a:solidFill>
                  <a:schemeClr val="bg2">
                    <a:lumMod val="50000"/>
                  </a:schemeClr>
                </a:solidFill>
              </a:rPr>
              <a:t>Klenovcu</a:t>
            </a:r>
            <a:r>
              <a:rPr lang="hr-HR" sz="1200" dirty="0">
                <a:solidFill>
                  <a:schemeClr val="bg2">
                    <a:lumMod val="50000"/>
                  </a:schemeClr>
                </a:solidFill>
              </a:rPr>
              <a:t> Humskom - Burg Vrbovec.</a:t>
            </a:r>
          </a:p>
          <a:p>
            <a:pPr marL="741600" indent="-172800" algn="just">
              <a:lnSpc>
                <a:spcPct val="128000"/>
              </a:lnSpc>
              <a:spcBef>
                <a:spcPts val="288"/>
              </a:spcBef>
              <a:buFont typeface="Wingdings" panose="05000000000000000000" pitchFamily="2" charset="2"/>
              <a:buChar char="ü"/>
            </a:pPr>
            <a:endParaRPr lang="hr-HR" sz="1200" dirty="0"/>
          </a:p>
          <a:p>
            <a:pPr marL="342900" indent="-34290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ukupno 17.288,00 EUR </a:t>
            </a:r>
            <a:r>
              <a:rPr lang="hr-HR" sz="1200" dirty="0">
                <a:solidFill>
                  <a:srgbClr val="002060"/>
                </a:solidFill>
                <a:effectLst>
                  <a:outerShdw blurRad="38100" dist="38100" dir="2700000" algn="tl">
                    <a:srgbClr val="000000">
                      <a:alpha val="43137"/>
                    </a:srgbClr>
                  </a:outerShdw>
                </a:effectLst>
              </a:rPr>
              <a:t>(</a:t>
            </a:r>
            <a:r>
              <a:rPr lang="hr-HR" sz="1200" dirty="0">
                <a:solidFill>
                  <a:srgbClr val="002060"/>
                </a:solidFill>
              </a:rPr>
              <a:t>poticanje razvoja poljoprivrede 13.300,00 EUR, subvencije obrtnicima 2.660,00 EUR, članarina LAG - Sutla 1.328,00 EUR</a:t>
            </a:r>
            <a:r>
              <a:rPr lang="hr-HR" sz="1200" dirty="0">
                <a:solidFill>
                  <a:srgbClr val="002060"/>
                </a:solidFill>
                <a:effectLst>
                  <a:outerShdw blurRad="38100" dist="38100" dir="2700000" algn="tl">
                    <a:srgbClr val="000000">
                      <a:alpha val="43137"/>
                    </a:srgbClr>
                  </a:outerShdw>
                </a:effectLst>
              </a:rPr>
              <a:t>).</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a:bodyPr>
          <a:lstStyle/>
          <a:p>
            <a:pPr marL="342900" indent="-342900" algn="just">
              <a:buFont typeface="Wingdings" panose="05000000000000000000" pitchFamily="2" charset="2"/>
              <a:buChar char="Ø"/>
            </a:pPr>
            <a:r>
              <a:rPr lang="pt-BR" sz="1500" dirty="0">
                <a:solidFill>
                  <a:srgbClr val="002060"/>
                </a:solidFill>
                <a:effectLst>
                  <a:outerShdw blurRad="38100" dist="38100" dir="2700000" algn="tl">
                    <a:srgbClr val="000000">
                      <a:alpha val="43137"/>
                    </a:srgbClr>
                  </a:outerShdw>
                </a:effectLst>
              </a:rPr>
              <a:t>PROGRAM 1010</a:t>
            </a:r>
            <a:r>
              <a:rPr lang="hr-HR" sz="1500" dirty="0">
                <a:solidFill>
                  <a:srgbClr val="002060"/>
                </a:solidFill>
                <a:effectLst>
                  <a:outerShdw blurRad="38100" dist="38100" dir="2700000" algn="tl">
                    <a:srgbClr val="000000">
                      <a:alpha val="43137"/>
                    </a:srgbClr>
                  </a:outerShdw>
                </a:effectLst>
              </a:rPr>
              <a:t> </a:t>
            </a:r>
            <a:r>
              <a:rPr lang="pt-BR" sz="1500" dirty="0">
                <a:solidFill>
                  <a:srgbClr val="002060"/>
                </a:solidFill>
                <a:effectLst>
                  <a:outerShdw blurRad="38100" dist="38100" dir="2700000" algn="tl">
                    <a:srgbClr val="000000">
                      <a:alpha val="43137"/>
                    </a:srgbClr>
                  </a:outerShdw>
                </a:effectLst>
              </a:rPr>
              <a:t>SOCIJALNA ZAŠTITA</a:t>
            </a:r>
            <a:r>
              <a:rPr lang="hr-HR" sz="1500" dirty="0">
                <a:solidFill>
                  <a:srgbClr val="002060"/>
                </a:solidFill>
                <a:effectLst>
                  <a:outerShdw blurRad="38100" dist="38100" dir="2700000" algn="tl">
                    <a:srgbClr val="000000">
                      <a:alpha val="43137"/>
                    </a:srgbClr>
                  </a:outerShdw>
                </a:effectLst>
              </a:rPr>
              <a:t> za financiranje navedenog programa planiraju se sredstva u ukupnom iznosu od 234.130,00 EUR, a raspodijeljena kako slijedi :</a:t>
            </a:r>
          </a:p>
          <a:p>
            <a:pPr marL="741600" indent="-172800" algn="just">
              <a:lnSpc>
                <a:spcPct val="138000"/>
              </a:lnSpc>
              <a:spcBef>
                <a:spcPts val="288"/>
              </a:spcBef>
              <a:buFont typeface="Wingdings" panose="05000000000000000000" pitchFamily="2" charset="2"/>
              <a:buChar char="ü"/>
            </a:pPr>
            <a:r>
              <a:rPr lang="pt-BR" sz="1200" dirty="0">
                <a:solidFill>
                  <a:srgbClr val="002060"/>
                </a:solidFill>
              </a:rPr>
              <a:t>Planira</a:t>
            </a:r>
            <a:r>
              <a:rPr lang="hr-HR" sz="1200" dirty="0">
                <a:solidFill>
                  <a:srgbClr val="002060"/>
                </a:solidFill>
              </a:rPr>
              <a:t>na</a:t>
            </a:r>
            <a:r>
              <a:rPr lang="pt-BR" sz="1200" dirty="0">
                <a:solidFill>
                  <a:srgbClr val="002060"/>
                </a:solidFill>
              </a:rPr>
              <a:t> sredstva u iznosu od </a:t>
            </a:r>
            <a:r>
              <a:rPr lang="hr-HR" sz="1200" dirty="0">
                <a:solidFill>
                  <a:srgbClr val="002060"/>
                </a:solidFill>
              </a:rPr>
              <a:t>18</a:t>
            </a:r>
            <a:r>
              <a:rPr lang="pt-BR" sz="1200" dirty="0">
                <a:solidFill>
                  <a:srgbClr val="002060"/>
                </a:solidFill>
              </a:rPr>
              <a:t>.</a:t>
            </a:r>
            <a:r>
              <a:rPr lang="hr-HR" sz="1200" dirty="0">
                <a:solidFill>
                  <a:srgbClr val="002060"/>
                </a:solidFill>
              </a:rPr>
              <a:t>83</a:t>
            </a:r>
            <a:r>
              <a:rPr lang="pt-BR" sz="1200" dirty="0">
                <a:solidFill>
                  <a:srgbClr val="002060"/>
                </a:solidFill>
              </a:rPr>
              <a:t>0,00</a:t>
            </a:r>
            <a:r>
              <a:rPr lang="hr-HR" sz="1200" dirty="0">
                <a:solidFill>
                  <a:srgbClr val="002060"/>
                </a:solidFill>
              </a:rPr>
              <a:t> EUR </a:t>
            </a:r>
            <a:r>
              <a:rPr lang="pt-BR" sz="1200" dirty="0">
                <a:solidFill>
                  <a:srgbClr val="002060"/>
                </a:solidFill>
              </a:rPr>
              <a:t>odnose se na pomoći socijalno ugroženim pojedincima i obiteljima u cilju poboljšanja standarda socijalno najugroženijeg dijela stanovništva</a:t>
            </a:r>
            <a:r>
              <a:rPr lang="hr-HR" sz="1200" dirty="0">
                <a:solidFill>
                  <a:srgbClr val="002060"/>
                </a:solidFill>
              </a:rPr>
              <a:t>.</a:t>
            </a:r>
          </a:p>
          <a:p>
            <a:pPr marL="741600" indent="-172800" algn="just">
              <a:lnSpc>
                <a:spcPct val="138000"/>
              </a:lnSpc>
              <a:spcBef>
                <a:spcPts val="288"/>
              </a:spcBef>
              <a:buFont typeface="Wingdings" panose="05000000000000000000" pitchFamily="2" charset="2"/>
              <a:buChar char="ü"/>
            </a:pPr>
            <a:r>
              <a:rPr lang="pt-BR" sz="1200" dirty="0">
                <a:solidFill>
                  <a:srgbClr val="002060"/>
                </a:solidFill>
              </a:rPr>
              <a:t>Planiraju se sredstva u ukupnom iznosu od </a:t>
            </a:r>
            <a:r>
              <a:rPr lang="hr-HR" sz="1200" dirty="0">
                <a:solidFill>
                  <a:srgbClr val="002060"/>
                </a:solidFill>
              </a:rPr>
              <a:t>27</a:t>
            </a:r>
            <a:r>
              <a:rPr lang="pt-BR" sz="1200" dirty="0">
                <a:solidFill>
                  <a:srgbClr val="002060"/>
                </a:solidFill>
              </a:rPr>
              <a:t>.000,00 EUR za potpore novorođenim Humčanima</a:t>
            </a:r>
            <a:r>
              <a:rPr lang="hr-HR" sz="1200" dirty="0">
                <a:solidFill>
                  <a:srgbClr val="002060"/>
                </a:solidFill>
              </a:rPr>
              <a:t>/</a:t>
            </a:r>
            <a:r>
              <a:rPr lang="hr-HR" sz="1200" dirty="0" err="1">
                <a:solidFill>
                  <a:srgbClr val="002060"/>
                </a:solidFill>
              </a:rPr>
              <a:t>Humčankama</a:t>
            </a:r>
            <a:r>
              <a:rPr lang="hr-HR" sz="1200" dirty="0">
                <a:solidFill>
                  <a:srgbClr val="002060"/>
                </a:solidFill>
              </a:rPr>
              <a:t> te jubilarcima zlatni/ dijamantni pir</a:t>
            </a:r>
            <a:r>
              <a:rPr lang="pt-BR" sz="1200" dirty="0">
                <a:solidFill>
                  <a:srgbClr val="002060"/>
                </a:solidFill>
              </a:rPr>
              <a:t>, pomoći elementarno ugroženim osobama prilikom elementarnih nepogoda</a:t>
            </a:r>
            <a:r>
              <a:rPr lang="hr-HR" sz="1200" dirty="0">
                <a:solidFill>
                  <a:srgbClr val="002060"/>
                </a:solidFill>
              </a:rPr>
              <a:t> (18.300,00 EUR).</a:t>
            </a:r>
          </a:p>
          <a:p>
            <a:pPr marL="741600" indent="-172800" algn="just">
              <a:lnSpc>
                <a:spcPct val="138000"/>
              </a:lnSpc>
              <a:spcBef>
                <a:spcPts val="288"/>
              </a:spcBef>
              <a:buFont typeface="Wingdings" panose="05000000000000000000" pitchFamily="2" charset="2"/>
              <a:buChar char="ü"/>
            </a:pPr>
            <a:r>
              <a:rPr lang="pt-BR" sz="1200" dirty="0">
                <a:solidFill>
                  <a:srgbClr val="002060"/>
                </a:solidFill>
              </a:rPr>
              <a:t>Ukupno planirana sredstva za stipendije srednjoškolaca i studenata po socijalnom statusu,</a:t>
            </a:r>
            <a:r>
              <a:rPr lang="hr-HR" sz="1200" dirty="0">
                <a:solidFill>
                  <a:srgbClr val="002060"/>
                </a:solidFill>
              </a:rPr>
              <a:t> nadarenosti, </a:t>
            </a:r>
            <a:r>
              <a:rPr lang="pt-BR" sz="1200" dirty="0">
                <a:solidFill>
                  <a:srgbClr val="002060"/>
                </a:solidFill>
              </a:rPr>
              <a:t>po osnovi deficitarnih zanimanja, te nagrade učenicima i studentima za posebna postignuća u iznosu od </a:t>
            </a:r>
            <a:r>
              <a:rPr lang="hr-HR" sz="1200" dirty="0">
                <a:solidFill>
                  <a:srgbClr val="002060"/>
                </a:solidFill>
              </a:rPr>
              <a:t>43</a:t>
            </a:r>
            <a:r>
              <a:rPr lang="pt-BR" sz="1200" dirty="0">
                <a:solidFill>
                  <a:srgbClr val="002060"/>
                </a:solidFill>
              </a:rPr>
              <a:t>.</a:t>
            </a:r>
            <a:r>
              <a:rPr lang="hr-HR" sz="1200" dirty="0">
                <a:solidFill>
                  <a:srgbClr val="002060"/>
                </a:solidFill>
              </a:rPr>
              <a:t>2</a:t>
            </a:r>
            <a:r>
              <a:rPr lang="pt-BR" sz="1200" dirty="0">
                <a:solidFill>
                  <a:srgbClr val="002060"/>
                </a:solidFill>
              </a:rPr>
              <a:t>00,00 </a:t>
            </a:r>
            <a:r>
              <a:rPr lang="hr-HR" sz="1200" dirty="0">
                <a:solidFill>
                  <a:srgbClr val="002060"/>
                </a:solidFill>
              </a:rPr>
              <a:t>EUR</a:t>
            </a:r>
            <a:r>
              <a:rPr lang="pt-BR" sz="1200" dirty="0">
                <a:solidFill>
                  <a:srgbClr val="002060"/>
                </a:solidFill>
              </a:rPr>
              <a:t>, </a:t>
            </a:r>
            <a:r>
              <a:rPr lang="hr-HR" sz="1200" dirty="0">
                <a:solidFill>
                  <a:srgbClr val="002060"/>
                </a:solidFill>
              </a:rPr>
              <a:t>također je </a:t>
            </a:r>
            <a:r>
              <a:rPr lang="pt-BR" sz="1200" dirty="0">
                <a:solidFill>
                  <a:srgbClr val="002060"/>
                </a:solidFill>
              </a:rPr>
              <a:t> planiran iznos od </a:t>
            </a:r>
            <a:r>
              <a:rPr lang="hr-HR" sz="1200" dirty="0">
                <a:solidFill>
                  <a:srgbClr val="002060"/>
                </a:solidFill>
              </a:rPr>
              <a:t>24</a:t>
            </a:r>
            <a:r>
              <a:rPr lang="pt-BR" sz="1200" dirty="0">
                <a:solidFill>
                  <a:srgbClr val="002060"/>
                </a:solidFill>
              </a:rPr>
              <a:t>.000,00 EUR za sufinanciranje prijevoza učenika srednjih škola.</a:t>
            </a:r>
            <a:endParaRPr lang="hr-HR" sz="1200" dirty="0">
              <a:solidFill>
                <a:srgbClr val="002060"/>
              </a:solidFill>
            </a:endParaRPr>
          </a:p>
          <a:p>
            <a:pPr marL="741600" indent="-172800" algn="just">
              <a:lnSpc>
                <a:spcPct val="138000"/>
              </a:lnSpc>
              <a:spcBef>
                <a:spcPts val="288"/>
              </a:spcBef>
              <a:buFont typeface="Wingdings" panose="05000000000000000000" pitchFamily="2" charset="2"/>
              <a:buChar char="ü"/>
            </a:pPr>
            <a:r>
              <a:rPr lang="pl-PL" sz="1200" dirty="0">
                <a:solidFill>
                  <a:srgbClr val="002060"/>
                </a:solidFill>
              </a:rPr>
              <a:t>Planiraju se sredstva u iznosu od 9.500,00 EUR za poklone djeci za Božić.</a:t>
            </a:r>
          </a:p>
          <a:p>
            <a:pPr marL="741600" indent="-172800" algn="just">
              <a:lnSpc>
                <a:spcPct val="138000"/>
              </a:lnSpc>
              <a:spcBef>
                <a:spcPts val="288"/>
              </a:spcBef>
              <a:buFont typeface="Wingdings" panose="05000000000000000000" pitchFamily="2" charset="2"/>
              <a:buChar char="ü"/>
            </a:pPr>
            <a:r>
              <a:rPr lang="hr-HR" sz="1200" dirty="0">
                <a:solidFill>
                  <a:srgbClr val="002060"/>
                </a:solidFill>
              </a:rPr>
              <a:t>Planiraju </a:t>
            </a:r>
            <a:r>
              <a:rPr lang="pt-BR" sz="1200" dirty="0">
                <a:solidFill>
                  <a:srgbClr val="002060"/>
                </a:solidFill>
              </a:rPr>
              <a:t>se sredstva </a:t>
            </a:r>
            <a:r>
              <a:rPr lang="hr-HR" sz="1200" dirty="0">
                <a:solidFill>
                  <a:srgbClr val="002060"/>
                </a:solidFill>
              </a:rPr>
              <a:t>u iznosu od 9.000,00 EUR </a:t>
            </a:r>
            <a:r>
              <a:rPr lang="pt-BR" sz="1200" dirty="0">
                <a:solidFill>
                  <a:srgbClr val="002060"/>
                </a:solidFill>
              </a:rPr>
              <a:t>za podjelu Božićnica umirovljenicima sa područja opć</a:t>
            </a:r>
            <a:r>
              <a:rPr lang="hr-HR" sz="1200" dirty="0">
                <a:solidFill>
                  <a:srgbClr val="002060"/>
                </a:solidFill>
              </a:rPr>
              <a:t>ine </a:t>
            </a:r>
            <a:r>
              <a:rPr lang="pt-BR" sz="1200" dirty="0">
                <a:solidFill>
                  <a:srgbClr val="002060"/>
                </a:solidFill>
              </a:rPr>
              <a:t>Hum na Sutli čija </a:t>
            </a:r>
            <a:r>
              <a:rPr lang="hr-HR" sz="1200" dirty="0">
                <a:solidFill>
                  <a:srgbClr val="002060"/>
                </a:solidFill>
              </a:rPr>
              <a:t>j</a:t>
            </a:r>
            <a:r>
              <a:rPr lang="pt-BR" sz="1200" dirty="0">
                <a:solidFill>
                  <a:srgbClr val="002060"/>
                </a:solidFill>
              </a:rPr>
              <a:t>e mirovina niža od </a:t>
            </a:r>
            <a:r>
              <a:rPr lang="hr-HR" sz="1200" dirty="0">
                <a:solidFill>
                  <a:srgbClr val="002060"/>
                </a:solidFill>
              </a:rPr>
              <a:t>345,00 </a:t>
            </a:r>
            <a:r>
              <a:rPr lang="pt-BR" sz="1200" dirty="0">
                <a:solidFill>
                  <a:srgbClr val="002060"/>
                </a:solidFill>
              </a:rPr>
              <a:t>EUR.</a:t>
            </a:r>
            <a:endParaRPr lang="hr-HR" sz="1200" dirty="0">
              <a:solidFill>
                <a:srgbClr val="002060"/>
              </a:solidFill>
            </a:endParaRPr>
          </a:p>
          <a:p>
            <a:pPr marL="741600" indent="-172800" algn="just">
              <a:lnSpc>
                <a:spcPct val="138000"/>
              </a:lnSpc>
              <a:spcBef>
                <a:spcPts val="288"/>
              </a:spcBef>
              <a:buFont typeface="Wingdings" panose="05000000000000000000" pitchFamily="2" charset="2"/>
              <a:buChar char="ü"/>
            </a:pPr>
            <a:r>
              <a:rPr lang="pt-BR" sz="1200" dirty="0">
                <a:solidFill>
                  <a:srgbClr val="002060"/>
                </a:solidFill>
              </a:rPr>
              <a:t>Sukladno odredbama Zakona o Hrvatskom Crvenom</a:t>
            </a:r>
            <a:r>
              <a:rPr lang="hr-HR" sz="1200" dirty="0">
                <a:solidFill>
                  <a:srgbClr val="002060"/>
                </a:solidFill>
              </a:rPr>
              <a:t> križu</a:t>
            </a:r>
            <a:r>
              <a:rPr lang="pt-BR" sz="1200" dirty="0">
                <a:solidFill>
                  <a:srgbClr val="002060"/>
                </a:solidFill>
              </a:rPr>
              <a:t> općina Hum na Sutli osigurava sredstva za rad i djelovanje Hrvatskog crvenog križa Pregrada u iznosu od </a:t>
            </a:r>
            <a:r>
              <a:rPr lang="hr-HR" sz="1200" dirty="0">
                <a:solidFill>
                  <a:srgbClr val="002060"/>
                </a:solidFill>
              </a:rPr>
              <a:t>1</a:t>
            </a:r>
            <a:r>
              <a:rPr lang="pt-BR" sz="1200" dirty="0">
                <a:solidFill>
                  <a:srgbClr val="002060"/>
                </a:solidFill>
              </a:rPr>
              <a:t>0.000,00 EUR.</a:t>
            </a:r>
            <a:endParaRPr lang="hr-HR" sz="1200" dirty="0">
              <a:solidFill>
                <a:srgbClr val="002060"/>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200" dirty="0">
                <a:solidFill>
                  <a:srgbClr val="002060"/>
                </a:solidFill>
              </a:rPr>
              <a:t>Predviđa se sufinanciranje nabavke radnih bilježnica za učenike osnovne škole u iznosu od 21.200,00 </a:t>
            </a:r>
            <a:r>
              <a:rPr lang="pt-BR" sz="1200" dirty="0">
                <a:solidFill>
                  <a:srgbClr val="002060"/>
                </a:solidFill>
              </a:rPr>
              <a:t>EUR.</a:t>
            </a:r>
            <a:endParaRPr lang="hr-HR" sz="1200" dirty="0">
              <a:solidFill>
                <a:srgbClr val="002060"/>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200" dirty="0">
                <a:solidFill>
                  <a:srgbClr val="002060"/>
                </a:solidFill>
              </a:rPr>
              <a:t>Za mjeru pomoći pri rješavanju stambenog pitanja planirana su sredstva u iznosu od  53.100,00 EUR.</a:t>
            </a: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92028" y="768927"/>
            <a:ext cx="10402890" cy="5153890"/>
          </a:xfrm>
        </p:spPr>
        <p:txBody>
          <a:bodyPr/>
          <a:lstStyle/>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1011</a:t>
            </a:r>
            <a:r>
              <a:rPr lang="hr-HR" sz="1400" dirty="0">
                <a:solidFill>
                  <a:srgbClr val="002060"/>
                </a:solidFill>
                <a:effectLst>
                  <a:outerShdw blurRad="38100" dist="38100" dir="2700000" algn="tl">
                    <a:srgbClr val="000000">
                      <a:alpha val="43137"/>
                    </a:srgbClr>
                  </a:outerShdw>
                </a:effectLst>
              </a:rPr>
              <a:t> ZAŠTITA OD POŽARA</a:t>
            </a:r>
            <a:r>
              <a:rPr lang="pt-BR" sz="1400" dirty="0">
                <a:solidFill>
                  <a:srgbClr val="002060"/>
                </a:solidFill>
                <a:effectLst>
                  <a:outerShdw blurRad="38100" dist="38100" dir="2700000" algn="tl">
                    <a:srgbClr val="000000">
                      <a:alpha val="43137"/>
                    </a:srgbClr>
                  </a:outerShdw>
                </a:effectLst>
              </a:rPr>
              <a:t> I CIVILNA ZAŠTITA</a:t>
            </a:r>
            <a:r>
              <a:rPr lang="hr-HR" sz="1400" dirty="0">
                <a:solidFill>
                  <a:srgbClr val="002060"/>
                </a:solidFill>
                <a:effectLst>
                  <a:outerShdw blurRad="38100" dist="38100" dir="2700000" algn="tl">
                    <a:srgbClr val="000000">
                      <a:alpha val="43137"/>
                    </a:srgbClr>
                  </a:outerShdw>
                </a:effectLst>
              </a:rPr>
              <a:t> ukupno planirana sredstva  iznose  67.850,00 EUR, a odnose se na:</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financiranje Vatrogasne zajednice općine Hum na Sutli  sukladno Zakonu o vatrogastvu u iznosu od 61.100,00 EUR.</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nabavku opreme za civilnu zaštitu planira se iznos od 4.800,00 EUR.</a:t>
            </a:r>
          </a:p>
          <a:p>
            <a:pPr marL="741600" lvl="0" indent="-172800">
              <a:lnSpc>
                <a:spcPct val="138000"/>
              </a:lnSpc>
              <a:buClr>
                <a:prstClr val="white"/>
              </a:buClr>
              <a:buFont typeface="Wingdings" panose="05000000000000000000" pitchFamily="2" charset="2"/>
              <a:buChar char="ü"/>
            </a:pPr>
            <a:r>
              <a:rPr lang="pl-PL" sz="1200" dirty="0">
                <a:solidFill>
                  <a:srgbClr val="002060"/>
                </a:solidFill>
              </a:rPr>
              <a:t>Za financiranje Javno vatrogasne postrojbe grada Krapine u iznosu od 1.950,00 EUR.</a:t>
            </a:r>
          </a:p>
          <a:p>
            <a:pPr marL="0" lvl="0" indent="0">
              <a:buClr>
                <a:prstClr val="white"/>
              </a:buClr>
              <a:buNone/>
            </a:pPr>
            <a:endParaRPr lang="hr-HR" sz="1100" dirty="0">
              <a:solidFill>
                <a:srgbClr val="002060"/>
              </a:solidFill>
            </a:endParaRP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1012</a:t>
            </a:r>
            <a:r>
              <a:rPr lang="hr-HR" sz="1400" dirty="0">
                <a:solidFill>
                  <a:srgbClr val="002060"/>
                </a:solidFill>
                <a:effectLst>
                  <a:outerShdw blurRad="38100" dist="38100" dir="2700000" algn="tl">
                    <a:srgbClr val="000000">
                      <a:alpha val="43137"/>
                    </a:srgbClr>
                  </a:outerShdw>
                </a:effectLst>
              </a:rPr>
              <a:t>  RAZVOJ ZAJEDNICE planirana sredstva iznose 20.000,00 EUR, a odnosi se na projekt:</a:t>
            </a:r>
          </a:p>
          <a:p>
            <a:pPr marL="719138" lvl="1" indent="-185738">
              <a:buClr>
                <a:prstClr val="white"/>
              </a:buClr>
              <a:buFont typeface="Wingdings" panose="05000000000000000000" pitchFamily="2" charset="2"/>
              <a:buChar char="ü"/>
            </a:pPr>
            <a:r>
              <a:rPr lang="hr-HR" sz="1200" dirty="0">
                <a:solidFill>
                  <a:srgbClr val="002060"/>
                </a:solidFill>
              </a:rPr>
              <a:t>Izradu projekta  „Zavičajna zbirka” – kuća </a:t>
            </a:r>
            <a:r>
              <a:rPr lang="hr-HR" sz="1200" dirty="0" err="1">
                <a:solidFill>
                  <a:srgbClr val="002060"/>
                </a:solidFill>
              </a:rPr>
              <a:t>Brezno</a:t>
            </a:r>
            <a:r>
              <a:rPr lang="hr-HR" sz="1200" dirty="0">
                <a:solidFill>
                  <a:srgbClr val="002060"/>
                </a:solidFill>
              </a:rPr>
              <a:t> u iznosu od 20.000,00 EUR.</a:t>
            </a: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dirty="0">
                <a:solidFill>
                  <a:schemeClr val="tx1"/>
                </a:solidFill>
              </a:rPr>
              <a:t>Razdjel: 002  PREDŠKOLSKI ODGOJ - PRORAČUNSKI KORISNIK DJEČJI VRTIĆ „BALONČICA” planirana sredstva u iznosu od 534.709,29 EUR</a:t>
            </a:r>
          </a:p>
          <a:p>
            <a:endParaRPr lang="pl-PL" dirty="0">
              <a:solidFill>
                <a:schemeClr val="tx1"/>
              </a:solidFill>
            </a:endParaRPr>
          </a:p>
          <a:p>
            <a:pPr marL="342900" lvl="2" indent="-342900" algn="just">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iznose 534.709,29 EUR  (</a:t>
            </a:r>
            <a:r>
              <a:rPr lang="pl-PL" sz="1200" dirty="0">
                <a:solidFill>
                  <a:srgbClr val="002060"/>
                </a:solidFill>
              </a:rPr>
              <a:t>sufinanciranje iz općinskog proračuna iznosi  328.358,52 EUR): </a:t>
            </a:r>
          </a:p>
          <a:p>
            <a:pPr marL="1257300" lvl="2" indent="-342900">
              <a:buFont typeface="Wingdings" panose="05000000000000000000" pitchFamily="2" charset="2"/>
              <a:buChar char="ü"/>
            </a:pPr>
            <a:r>
              <a:rPr lang="pl-PL" sz="1200" dirty="0">
                <a:solidFill>
                  <a:srgbClr val="002060"/>
                </a:solidFill>
              </a:rPr>
              <a:t>Rashodi za zaposlene planiraju se u iznosu od 444.349,67 EUR,</a:t>
            </a:r>
          </a:p>
          <a:p>
            <a:pPr marL="1257300" lvl="2" indent="-342900">
              <a:buFont typeface="Wingdings" panose="05000000000000000000" pitchFamily="2" charset="2"/>
              <a:buChar char="ü"/>
            </a:pPr>
            <a:r>
              <a:rPr lang="pl-PL" sz="1200" dirty="0">
                <a:solidFill>
                  <a:srgbClr val="002060"/>
                </a:solidFill>
              </a:rPr>
              <a:t>Planirana sredstva za tekuće rashode  iznose 82.136,75 EUR,</a:t>
            </a:r>
          </a:p>
          <a:p>
            <a:pPr marL="1257300" lvl="2" indent="-342900">
              <a:buFont typeface="Wingdings" panose="05000000000000000000" pitchFamily="2" charset="2"/>
              <a:buChar char="ü"/>
            </a:pPr>
            <a:r>
              <a:rPr lang="pl-PL" sz="1200" dirty="0">
                <a:solidFill>
                  <a:srgbClr val="002060"/>
                </a:solidFill>
              </a:rPr>
              <a:t>Za  financiranje predškole planira se iznos od 2.913,96 EUR,</a:t>
            </a:r>
          </a:p>
          <a:p>
            <a:pPr marL="1257300" lvl="2" indent="-342900">
              <a:buFont typeface="Wingdings" panose="05000000000000000000" pitchFamily="2" charset="2"/>
              <a:buChar char="ü"/>
            </a:pPr>
            <a:r>
              <a:rPr lang="da-DK" sz="1200" dirty="0">
                <a:solidFill>
                  <a:srgbClr val="002060"/>
                </a:solidFill>
              </a:rPr>
              <a:t>Rashodi za nabavu opreme</a:t>
            </a:r>
            <a:r>
              <a:rPr lang="hr-HR" sz="1200" dirty="0">
                <a:solidFill>
                  <a:srgbClr val="002060"/>
                </a:solidFill>
              </a:rPr>
              <a:t> planiraju se u iznosu od </a:t>
            </a:r>
            <a:r>
              <a:rPr lang="pl-PL" sz="1200" dirty="0">
                <a:solidFill>
                  <a:srgbClr val="002060"/>
                </a:solidFill>
              </a:rPr>
              <a:t>5.308,91 EUR.</a:t>
            </a:r>
          </a:p>
          <a:p>
            <a:pPr marL="342900" indent="-342900">
              <a:buFont typeface="Wingdings" panose="05000000000000000000" pitchFamily="2" charset="2"/>
              <a:buChar char="ü"/>
            </a:pPr>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8" y="1168400"/>
            <a:ext cx="10896601" cy="5105399"/>
          </a:xfrm>
        </p:spPr>
        <p:txBody>
          <a:bodyPr>
            <a:normAutofit/>
          </a:bodyPr>
          <a:lstStyle/>
          <a:p>
            <a:r>
              <a:rPr lang="hr-HR" sz="1600" cap="none" dirty="0">
                <a:solidFill>
                  <a:srgbClr val="002060"/>
                </a:solidFill>
              </a:rPr>
              <a:t>	Proračun je akt kojim se procjenjuju prihodi i primici te utvrđuju rashodi i izdaci općine Hum na Sutli za proračunsku godinu, a sadrži i projekciju prihoda i primitaka te rashoda i izdataka za slijedeće dvije godine.</a:t>
            </a:r>
            <a:br>
              <a:rPr lang="hr-HR" sz="1600" cap="none" dirty="0">
                <a:solidFill>
                  <a:srgbClr val="002060"/>
                </a:solidFill>
              </a:rPr>
            </a:br>
            <a:br>
              <a:rPr lang="hr-HR" sz="1600" cap="none" dirty="0">
                <a:solidFill>
                  <a:srgbClr val="002060"/>
                </a:solidFill>
              </a:rPr>
            </a:br>
            <a:r>
              <a:rPr lang="hr-HR" sz="1600" cap="none" dirty="0">
                <a:solidFill>
                  <a:srgbClr val="002060"/>
                </a:solidFill>
              </a:rPr>
              <a:t>	Proračun se odnosi na fiskalnu godinu i traje od 01. siječnja do 31. prosinca. Zakonodavni  akt kojim su regulirana sva pitanja vezana uz proračun je Zakon o proračunu („Narodne novine” br.144/2021</a:t>
            </a:r>
            <a:r>
              <a:rPr lang="hr-HR" sz="1600" dirty="0">
                <a:solidFill>
                  <a:srgbClr val="002060"/>
                </a:solidFill>
              </a:rPr>
              <a:t>).</a:t>
            </a:r>
            <a:br>
              <a:rPr lang="hr-HR" sz="1600" cap="none" dirty="0">
                <a:solidFill>
                  <a:srgbClr val="002060"/>
                </a:solidFill>
              </a:rPr>
            </a:br>
            <a:r>
              <a:rPr lang="hr-HR" sz="1600" cap="none" dirty="0">
                <a:solidFill>
                  <a:srgbClr val="002060"/>
                </a:solidFill>
              </a:rPr>
              <a:t> </a:t>
            </a:r>
            <a:br>
              <a:rPr lang="hr-HR" sz="1600" cap="none" dirty="0">
                <a:solidFill>
                  <a:srgbClr val="002060"/>
                </a:solidFill>
              </a:rPr>
            </a:br>
            <a:r>
              <a:rPr lang="hr-HR" sz="16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a:t>
            </a:r>
            <a:br>
              <a:rPr lang="hr-HR" sz="1600" cap="none" dirty="0">
                <a:solidFill>
                  <a:srgbClr val="002060"/>
                </a:solidFill>
              </a:rPr>
            </a:br>
            <a:r>
              <a:rPr lang="hr-HR" sz="1600" cap="none" dirty="0">
                <a:solidFill>
                  <a:srgbClr val="002060"/>
                </a:solidFill>
              </a:rPr>
              <a:t>Proračun donosi (izglasava) Općinsko vijeće do kraja godine za iduću godinu.</a:t>
            </a:r>
            <a:br>
              <a:rPr lang="hr-HR" sz="1600" cap="none" dirty="0">
                <a:solidFill>
                  <a:srgbClr val="002060"/>
                </a:solidFill>
              </a:rPr>
            </a:br>
            <a:br>
              <a:rPr lang="hr-HR" sz="1600" cap="none" dirty="0">
                <a:solidFill>
                  <a:srgbClr val="002060"/>
                </a:solidFill>
              </a:rPr>
            </a:br>
            <a:r>
              <a:rPr lang="hr-HR" sz="1600" cap="none" dirty="0">
                <a:solidFill>
                  <a:srgbClr val="002060"/>
                </a:solidFill>
              </a:rPr>
              <a:t>Treba napomenuti da proračun nije statičan akt već se sukladno zakonu može mijenjati tijekom proračunske godine.</a:t>
            </a:r>
            <a:br>
              <a:rPr lang="hr-HR" sz="1600" cap="none" dirty="0">
                <a:solidFill>
                  <a:srgbClr val="002060"/>
                </a:solidFill>
              </a:rPr>
            </a:br>
            <a:r>
              <a:rPr lang="hr-HR" sz="1600" cap="none" dirty="0">
                <a:solidFill>
                  <a:srgbClr val="002060"/>
                </a:solidFill>
              </a:rPr>
              <a:t>Ta izmjena se naziva Rebalans proračuna.</a:t>
            </a:r>
            <a:br>
              <a:rPr lang="hr-HR" sz="1600" cap="none" dirty="0">
                <a:solidFill>
                  <a:srgbClr val="002060"/>
                </a:solidFill>
              </a:rPr>
            </a:br>
            <a:r>
              <a:rPr lang="hr-HR" sz="1600" cap="none" dirty="0">
                <a:solidFill>
                  <a:srgbClr val="002060"/>
                </a:solidFill>
              </a:rPr>
              <a:t>	</a:t>
            </a:r>
            <a:br>
              <a:rPr lang="hr-HR" sz="1600" cap="none" dirty="0">
                <a:solidFill>
                  <a:srgbClr val="002060"/>
                </a:solidFill>
              </a:rPr>
            </a:br>
            <a:r>
              <a:rPr lang="hr-HR" sz="1600" cap="none" dirty="0">
                <a:solidFill>
                  <a:srgbClr val="002060"/>
                </a:solidFill>
              </a:rPr>
              <a:t>Procedura izmjena/rebalansa proračuna identična je proceduri njegova donošenja.</a:t>
            </a:r>
            <a:br>
              <a:rPr lang="hr-HR" sz="1600" cap="none" dirty="0">
                <a:solidFill>
                  <a:srgbClr val="002060"/>
                </a:solidFill>
              </a:rPr>
            </a:br>
            <a:endParaRPr lang="hr-HR" sz="1600" cap="none" dirty="0">
              <a:solidFill>
                <a:srgbClr val="002060"/>
              </a:solidFill>
              <a:latin typeface="Century Gothic" panose="020B0502020202020204" pitchFamily="34" charset="0"/>
            </a:endParaRPr>
          </a:p>
        </p:txBody>
      </p:sp>
      <p:sp>
        <p:nvSpPr>
          <p:cNvPr id="3" name="Rezervirano mjesto sadržaja 2"/>
          <p:cNvSpPr>
            <a:spLocks noGrp="1"/>
          </p:cNvSpPr>
          <p:nvPr>
            <p:ph idx="1"/>
          </p:nvPr>
        </p:nvSpPr>
        <p:spPr>
          <a:xfrm>
            <a:off x="685801" y="316149"/>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384464"/>
            <a:ext cx="10818524" cy="5609936"/>
          </a:xfrm>
        </p:spPr>
        <p:txBody>
          <a:bodyPr/>
          <a:lstStyle/>
          <a:p>
            <a:pPr marL="342900" indent="-342900" algn="just">
              <a:buFont typeface="Wingdings" panose="05000000000000000000" pitchFamily="2" charset="2"/>
              <a:buChar char="v"/>
            </a:pPr>
            <a:r>
              <a:rPr lang="hr-HR" dirty="0">
                <a:solidFill>
                  <a:schemeClr val="tx1"/>
                </a:solidFill>
                <a:effectLst>
                  <a:outerShdw blurRad="38100" dist="38100" dir="2700000" algn="tl">
                    <a:srgbClr val="000000">
                      <a:alpha val="43137"/>
                    </a:srgbClr>
                  </a:outerShdw>
                </a:effectLst>
              </a:rPr>
              <a:t>Razdjel: 003  KULTURNE USTANOVE - </a:t>
            </a:r>
            <a:r>
              <a:rPr lang="pl-PL" dirty="0">
                <a:solidFill>
                  <a:schemeClr val="tx1"/>
                </a:solidFill>
                <a:effectLst>
                  <a:outerShdw blurRad="38100" dist="38100" dir="2700000" algn="tl">
                    <a:srgbClr val="000000">
                      <a:alpha val="43137"/>
                    </a:srgbClr>
                  </a:outerShdw>
                </a:effectLst>
              </a:rPr>
              <a:t>PRORAČUNSKI KORISNIK NARODNA KNJIŽNICA HUM NA SUTLI</a:t>
            </a:r>
            <a:r>
              <a:rPr lang="hr-HR" dirty="0">
                <a:solidFill>
                  <a:schemeClr val="tx1"/>
                </a:solidFill>
                <a:effectLst>
                  <a:outerShdw blurRad="38100" dist="38100" dir="2700000" algn="tl">
                    <a:srgbClr val="000000">
                      <a:alpha val="43137"/>
                    </a:srgbClr>
                  </a:outerShdw>
                </a:effectLst>
              </a:rPr>
              <a:t> planirana sredstva u iznosu </a:t>
            </a:r>
            <a:r>
              <a:rPr lang="hr-HR">
                <a:solidFill>
                  <a:schemeClr val="tx1"/>
                </a:solidFill>
                <a:effectLst>
                  <a:outerShdw blurRad="38100" dist="38100" dir="2700000" algn="tl">
                    <a:srgbClr val="000000">
                      <a:alpha val="43137"/>
                    </a:srgbClr>
                  </a:outerShdw>
                </a:effectLst>
              </a:rPr>
              <a:t>od  65.086,00 </a:t>
            </a:r>
            <a:r>
              <a:rPr lang="hr-HR" dirty="0">
                <a:solidFill>
                  <a:schemeClr val="tx1"/>
                </a:solidFill>
                <a:effectLst>
                  <a:outerShdw blurRad="38100" dist="38100" dir="2700000" algn="tl">
                    <a:srgbClr val="000000">
                      <a:alpha val="43137"/>
                    </a:srgbClr>
                  </a:outerShdw>
                </a:effectLst>
              </a:rPr>
              <a:t>EUR </a:t>
            </a: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1014 NARODNA KNJIŽNICA HUM NA SUTLI / Planirana sredstva za rad knjižnice iznose 65.086,00 EUR (</a:t>
            </a:r>
            <a:r>
              <a:rPr lang="pl-PL" sz="1200" dirty="0">
                <a:solidFill>
                  <a:srgbClr val="002060"/>
                </a:solidFill>
              </a:rPr>
              <a:t>sufinanciranje iz općinskog proračun iznosi  58.050,00 EUR</a:t>
            </a:r>
            <a:r>
              <a:rPr lang="pl-PL" sz="1400" dirty="0">
                <a:solidFill>
                  <a:srgbClr val="002060"/>
                </a:solidFill>
                <a:effectLst>
                  <a:outerShdw blurRad="38100" dist="38100" dir="2700000" algn="tl">
                    <a:srgbClr val="000000">
                      <a:alpha val="43137"/>
                    </a:srgbClr>
                  </a:outerShdw>
                </a:effectLst>
              </a:rPr>
              <a:t>): </a:t>
            </a:r>
          </a:p>
          <a:p>
            <a:pPr marL="342900" indent="-342900">
              <a:buFont typeface="Wingdings" panose="05000000000000000000" pitchFamily="2" charset="2"/>
              <a:buChar char="Ø"/>
            </a:pPr>
            <a:endParaRPr lang="hr-HR" sz="1400" dirty="0">
              <a:solidFill>
                <a:srgbClr val="002060"/>
              </a:solidFill>
              <a:effectLst>
                <a:outerShdw blurRad="38100" dist="38100" dir="2700000" algn="tl">
                  <a:srgbClr val="000000">
                    <a:alpha val="43137"/>
                  </a:srgbClr>
                </a:outerShdw>
              </a:effectLst>
            </a:endParaRPr>
          </a:p>
          <a:p>
            <a:pPr marL="1085850" lvl="2" indent="-171450" algn="just">
              <a:buFont typeface="Wingdings" panose="05000000000000000000" pitchFamily="2" charset="2"/>
              <a:buChar char="ü"/>
            </a:pPr>
            <a:r>
              <a:rPr lang="hr-HR" sz="1200" dirty="0">
                <a:solidFill>
                  <a:srgbClr val="002060"/>
                </a:solidFill>
              </a:rPr>
              <a:t>Za plaće i naknade ravnateljice planiran je iznos od 38.600,00 EUR,</a:t>
            </a:r>
          </a:p>
          <a:p>
            <a:pPr marL="1085850" lvl="2" indent="-171450" algn="just">
              <a:buFont typeface="Wingdings" panose="05000000000000000000" pitchFamily="2" charset="2"/>
              <a:buChar char="ü"/>
            </a:pPr>
            <a:r>
              <a:rPr lang="hr-HR" sz="1200" dirty="0">
                <a:solidFill>
                  <a:srgbClr val="002060"/>
                </a:solidFill>
              </a:rPr>
              <a:t>Rashodi za tekuće poslovanje knjižnice planirani su iznosu od 7.414,00 EUR,</a:t>
            </a:r>
          </a:p>
          <a:p>
            <a:pPr marL="1085850" lvl="2" indent="-171450" algn="just">
              <a:buFont typeface="Wingdings" panose="05000000000000000000" pitchFamily="2" charset="2"/>
              <a:buChar char="ü"/>
            </a:pPr>
            <a:r>
              <a:rPr lang="hr-HR" sz="1200" dirty="0">
                <a:solidFill>
                  <a:srgbClr val="002060"/>
                </a:solidFill>
              </a:rPr>
              <a:t>Za nabavku nove knjižne građe planiran je iznos od 13.505,00 EUR,</a:t>
            </a:r>
          </a:p>
          <a:p>
            <a:pPr marL="1085850" lvl="2" indent="-171450" algn="just">
              <a:buFont typeface="Wingdings" panose="05000000000000000000" pitchFamily="2" charset="2"/>
              <a:buChar char="ü"/>
            </a:pPr>
            <a:r>
              <a:rPr lang="pl-PL" sz="1200" dirty="0">
                <a:solidFill>
                  <a:srgbClr val="002060"/>
                </a:solidFill>
              </a:rPr>
              <a:t>Rashodi za nabavu opreme planiraju se u iznosu od 2</a:t>
            </a:r>
            <a:r>
              <a:rPr lang="hr-HR" sz="1200" dirty="0">
                <a:solidFill>
                  <a:srgbClr val="002060"/>
                </a:solidFill>
              </a:rPr>
              <a:t>.000,00 EUR,</a:t>
            </a:r>
          </a:p>
          <a:p>
            <a:pPr marL="1085850" lvl="2" indent="-171450" algn="just">
              <a:buFont typeface="Wingdings" panose="05000000000000000000" pitchFamily="2" charset="2"/>
              <a:buChar char="ü"/>
            </a:pPr>
            <a:r>
              <a:rPr lang="hr-HR" sz="1200" dirty="0">
                <a:solidFill>
                  <a:srgbClr val="002060"/>
                </a:solidFill>
              </a:rPr>
              <a:t>Godišnji programi i manifestacije obuhvaćaju:  </a:t>
            </a:r>
          </a:p>
          <a:p>
            <a:pPr lvl="1" algn="just"/>
            <a:r>
              <a:rPr lang="hr-HR" sz="1200" dirty="0">
                <a:solidFill>
                  <a:srgbClr val="002060"/>
                </a:solidFill>
              </a:rPr>
              <a:t>		• književne večeri  i književne susrete,</a:t>
            </a:r>
          </a:p>
          <a:p>
            <a:pPr lvl="1" algn="just"/>
            <a:r>
              <a:rPr lang="hr-HR" sz="1200" dirty="0">
                <a:solidFill>
                  <a:srgbClr val="002060"/>
                </a:solidFill>
              </a:rPr>
              <a:t>		• manifestacija posvećena Rikardu </a:t>
            </a:r>
            <a:r>
              <a:rPr lang="hr-HR" sz="1200" dirty="0" err="1">
                <a:solidFill>
                  <a:srgbClr val="002060"/>
                </a:solidFill>
              </a:rPr>
              <a:t>Jorgovaniću</a:t>
            </a:r>
            <a:r>
              <a:rPr lang="hr-HR" sz="1200" dirty="0">
                <a:solidFill>
                  <a:srgbClr val="002060"/>
                </a:solidFill>
              </a:rPr>
              <a:t>, </a:t>
            </a:r>
          </a:p>
          <a:p>
            <a:pPr lvl="1" algn="just"/>
            <a:r>
              <a:rPr lang="hr-HR" sz="1200" dirty="0">
                <a:solidFill>
                  <a:srgbClr val="002060"/>
                </a:solidFill>
              </a:rPr>
              <a:t>		• književni susret Sutla nas veže i spaja,</a:t>
            </a:r>
          </a:p>
          <a:p>
            <a:pPr lvl="1" algn="just"/>
            <a:r>
              <a:rPr lang="hr-HR" sz="1200" dirty="0">
                <a:solidFill>
                  <a:srgbClr val="002060"/>
                </a:solidFill>
              </a:rPr>
              <a:t>		• manifestacija </a:t>
            </a:r>
            <a:r>
              <a:rPr lang="hr-HR" sz="1200" dirty="0" err="1">
                <a:solidFill>
                  <a:srgbClr val="002060"/>
                </a:solidFill>
              </a:rPr>
              <a:t>Humfejst</a:t>
            </a:r>
            <a:r>
              <a:rPr lang="hr-HR" sz="1200" dirty="0">
                <a:solidFill>
                  <a:srgbClr val="002060"/>
                </a:solidFill>
              </a:rPr>
              <a:t>,</a:t>
            </a:r>
            <a:endParaRPr lang="nn-NO" sz="1200" dirty="0">
              <a:solidFill>
                <a:srgbClr val="002060"/>
              </a:solidFill>
            </a:endParaRPr>
          </a:p>
          <a:p>
            <a:pPr lvl="1" algn="just"/>
            <a:r>
              <a:rPr lang="hr-HR" sz="1200" dirty="0">
                <a:solidFill>
                  <a:srgbClr val="002060"/>
                </a:solidFill>
              </a:rPr>
              <a:t>		</a:t>
            </a:r>
            <a:r>
              <a:rPr lang="nn-NO" sz="1200" dirty="0">
                <a:solidFill>
                  <a:srgbClr val="002060"/>
                </a:solidFill>
              </a:rPr>
              <a:t>•</a:t>
            </a:r>
            <a:r>
              <a:rPr lang="hr-HR" sz="1200" dirty="0">
                <a:solidFill>
                  <a:srgbClr val="002060"/>
                </a:solidFill>
              </a:rPr>
              <a:t> p</a:t>
            </a:r>
            <a:r>
              <a:rPr lang="nn-NO" sz="1200" dirty="0">
                <a:solidFill>
                  <a:srgbClr val="002060"/>
                </a:solidFill>
              </a:rPr>
              <a:t>rogram zaštite baštine</a:t>
            </a:r>
            <a:r>
              <a:rPr lang="hr-HR" sz="1200" dirty="0">
                <a:solidFill>
                  <a:srgbClr val="002060"/>
                </a:solidFill>
              </a:rPr>
              <a:t> : izrada </a:t>
            </a:r>
            <a:r>
              <a:rPr lang="nn-NO" sz="1200" dirty="0">
                <a:solidFill>
                  <a:srgbClr val="002060"/>
                </a:solidFill>
              </a:rPr>
              <a:t>Rječnik</a:t>
            </a:r>
            <a:r>
              <a:rPr lang="hr-HR" sz="1200" dirty="0">
                <a:solidFill>
                  <a:srgbClr val="002060"/>
                </a:solidFill>
              </a:rPr>
              <a:t>a</a:t>
            </a:r>
            <a:r>
              <a:rPr lang="nn-NO" sz="1200" dirty="0">
                <a:solidFill>
                  <a:srgbClr val="002060"/>
                </a:solidFill>
              </a:rPr>
              <a:t> humskog govora</a:t>
            </a:r>
            <a:r>
              <a:rPr lang="hr-HR" sz="1200" dirty="0">
                <a:solidFill>
                  <a:srgbClr val="002060"/>
                </a:solidFill>
              </a:rPr>
              <a:t>, </a:t>
            </a:r>
          </a:p>
          <a:p>
            <a:pPr lvl="1" algn="just"/>
            <a:r>
              <a:rPr lang="hr-HR" sz="1200" dirty="0">
                <a:solidFill>
                  <a:srgbClr val="002060"/>
                </a:solidFill>
              </a:rPr>
              <a:t> 	   za čija se odvijanja planiraju sredstva u iznosu od 3.567,00 EUR.</a:t>
            </a:r>
          </a:p>
          <a:p>
            <a:pPr marL="171450" indent="-171450">
              <a:buFont typeface="Wingdings" panose="05000000000000000000" pitchFamily="2" charset="2"/>
              <a:buChar char="ü"/>
            </a:pPr>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382877" y="238990"/>
            <a:ext cx="9997642" cy="1600200"/>
          </a:xfrm>
        </p:spPr>
        <p:txBody>
          <a:bodyPr/>
          <a:lstStyle/>
          <a:p>
            <a:pPr algn="ctr"/>
            <a:r>
              <a:rPr lang="hr-HR" dirty="0">
                <a:effectLst>
                  <a:outerShdw blurRad="38100" dist="38100" dir="2700000" algn="tl">
                    <a:srgbClr val="000000">
                      <a:alpha val="43137"/>
                    </a:srgbClr>
                  </a:outerShdw>
                </a:effectLst>
              </a:rPr>
              <a:t>Proračun sadržava:</a:t>
            </a:r>
          </a:p>
        </p:txBody>
      </p:sp>
      <p:sp>
        <p:nvSpPr>
          <p:cNvPr id="6" name="Rezervirano mjesto teksta 5"/>
          <p:cNvSpPr>
            <a:spLocks noGrp="1"/>
          </p:cNvSpPr>
          <p:nvPr>
            <p:ph type="body" sz="quarter" idx="13"/>
          </p:nvPr>
        </p:nvSpPr>
        <p:spPr>
          <a:xfrm>
            <a:off x="1114498" y="1432330"/>
            <a:ext cx="8534400" cy="623455"/>
          </a:xfrm>
        </p:spPr>
        <p:txBody>
          <a:bodyPr/>
          <a:lstStyle/>
          <a:p>
            <a:r>
              <a:rPr lang="es-ES" dirty="0">
                <a:effectLst>
                  <a:outerShdw blurRad="38100" dist="38100" dir="2700000" algn="tl">
                    <a:srgbClr val="000000">
                      <a:alpha val="43137"/>
                    </a:srgbClr>
                  </a:outerShdw>
                </a:effectLst>
              </a:rPr>
              <a:t>1. Opći dio proračuna sačinjavaju:</a:t>
            </a:r>
            <a:endParaRPr lang="hr-HR" dirty="0">
              <a:effectLst>
                <a:outerShdw blurRad="38100" dist="38100" dir="2700000" algn="tl">
                  <a:srgbClr val="000000">
                    <a:alpha val="43137"/>
                  </a:srgbClr>
                </a:outerShdw>
              </a:effectLst>
            </a:endParaRPr>
          </a:p>
        </p:txBody>
      </p:sp>
      <p:sp>
        <p:nvSpPr>
          <p:cNvPr id="5" name="Rezervirano mjesto teksta 4"/>
          <p:cNvSpPr>
            <a:spLocks noGrp="1"/>
          </p:cNvSpPr>
          <p:nvPr>
            <p:ph type="body" idx="1"/>
          </p:nvPr>
        </p:nvSpPr>
        <p:spPr>
          <a:xfrm>
            <a:off x="382877" y="2383163"/>
            <a:ext cx="10802185" cy="2961410"/>
          </a:xfrm>
        </p:spPr>
        <p:txBody>
          <a:bodyPr/>
          <a:lstStyle/>
          <a:p>
            <a:pPr marL="285750" indent="-285750" algn="just">
              <a:buFont typeface="Wingdings" panose="05000000000000000000" pitchFamily="2" charset="2"/>
              <a:buChar char="Ø"/>
            </a:pPr>
            <a:r>
              <a:rPr lang="hr-HR" sz="1600" dirty="0">
                <a:solidFill>
                  <a:srgbClr val="002060"/>
                </a:solidFill>
              </a:rPr>
              <a:t>Račun prihoda i rashoda u kojem su prikazani svi prihodi i rashodi prema ekonomskoj klasifikaciji (npr. prihodi od poreza, imovine, pristojbi te rashodi za zaposlene, financijski rashodi). </a:t>
            </a:r>
          </a:p>
          <a:p>
            <a:pPr marL="285750" indent="-285750">
              <a:buFont typeface="Wingdings" panose="05000000000000000000" pitchFamily="2" charset="2"/>
              <a:buChar char="Ø"/>
            </a:pPr>
            <a:r>
              <a:rPr lang="hr-HR" sz="1600" dirty="0">
                <a:solidFill>
                  <a:srgbClr val="002060"/>
                </a:solidFill>
              </a:rPr>
              <a:t>Račun zaduživanja/financiranja prikazuje izdatke za financijsku imovinu i otplate zajmova te primitke od financijske imovine i zaduživanja.</a:t>
            </a:r>
          </a:p>
          <a:p>
            <a:endParaRPr lang="hr-HR" dirty="0">
              <a:solidFill>
                <a:srgbClr val="002060"/>
              </a:solidFill>
            </a:endParaRP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4102" y="3769479"/>
            <a:ext cx="5204114" cy="24954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11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5" name="Naslov 1">
            <a:extLst>
              <a:ext uri="{FF2B5EF4-FFF2-40B4-BE49-F238E27FC236}">
                <a16:creationId xmlns:a16="http://schemas.microsoft.com/office/drawing/2014/main" id="{28F642BA-025B-99D7-B9FB-2339A403D8C3}"/>
              </a:ext>
            </a:extLst>
          </p:cNvPr>
          <p:cNvSpPr>
            <a:spLocks noGrp="1"/>
          </p:cNvSpPr>
          <p:nvPr>
            <p:ph type="title"/>
          </p:nvPr>
        </p:nvSpPr>
        <p:spPr>
          <a:xfrm>
            <a:off x="684210" y="1982709"/>
            <a:ext cx="10768424" cy="1524202"/>
          </a:xfrm>
        </p:spPr>
        <p:txBody>
          <a:bodyPr>
            <a:normAutofit fontScale="90000"/>
          </a:bodyPr>
          <a:lstStyle/>
          <a:p>
            <a:r>
              <a:rPr lang="hr-HR" sz="2400">
                <a:effectLst>
                  <a:outerShdw blurRad="38100" dist="38100" dir="2700000" algn="tl">
                    <a:srgbClr val="000000">
                      <a:alpha val="43137"/>
                    </a:srgbClr>
                  </a:outerShdw>
                </a:effectLst>
              </a:rPr>
              <a:t>		</a:t>
            </a:r>
            <a:br>
              <a:rPr lang="hr-HR" sz="2400">
                <a:effectLst>
                  <a:outerShdw blurRad="38100" dist="38100" dir="2700000" algn="tl">
                    <a:srgbClr val="000000">
                      <a:alpha val="43137"/>
                    </a:srgbClr>
                  </a:outerShdw>
                </a:effectLst>
              </a:rPr>
            </a:br>
            <a:br>
              <a:rPr lang="hr-HR" sz="2400">
                <a:effectLst>
                  <a:outerShdw blurRad="38100" dist="38100" dir="2700000" algn="tl">
                    <a:srgbClr val="000000">
                      <a:alpha val="43137"/>
                    </a:srgbClr>
                  </a:outerShdw>
                </a:effectLst>
              </a:rPr>
            </a:br>
            <a:br>
              <a:rPr lang="hr-HR" sz="2400">
                <a:effectLst>
                  <a:outerShdw blurRad="38100" dist="38100" dir="2700000" algn="tl">
                    <a:srgbClr val="000000">
                      <a:alpha val="43137"/>
                    </a:srgbClr>
                  </a:outerShdw>
                </a:effectLst>
              </a:rPr>
            </a:br>
            <a:br>
              <a:rPr lang="hr-HR" sz="2400">
                <a:effectLst>
                  <a:outerShdw blurRad="38100" dist="38100" dir="2700000" algn="tl">
                    <a:srgbClr val="000000">
                      <a:alpha val="43137"/>
                    </a:srgbClr>
                  </a:outerShdw>
                </a:effectLst>
              </a:rPr>
            </a:br>
            <a:br>
              <a:rPr lang="hr-HR" sz="2400">
                <a:effectLst>
                  <a:outerShdw blurRad="38100" dist="38100" dir="2700000" algn="tl">
                    <a:srgbClr val="000000">
                      <a:alpha val="43137"/>
                    </a:srgbClr>
                  </a:outerShdw>
                </a:effectLst>
              </a:rPr>
            </a:br>
            <a:br>
              <a:rPr lang="hr-HR" sz="2400">
                <a:effectLst>
                  <a:outerShdw blurRad="38100" dist="38100" dir="2700000" algn="tl">
                    <a:srgbClr val="000000">
                      <a:alpha val="43137"/>
                    </a:srgbClr>
                  </a:outerShdw>
                </a:effectLst>
              </a:rPr>
            </a:br>
            <a:r>
              <a:rPr lang="hr-HR" sz="2400">
                <a:effectLst>
                  <a:outerShdw blurRad="38100" dist="38100" dir="2700000" algn="tl">
                    <a:srgbClr val="000000">
                      <a:alpha val="43137"/>
                    </a:srgbClr>
                  </a:outerShdw>
                </a:effectLst>
              </a:rPr>
              <a:t>2. Poseban dio proračuna sačinjava:</a:t>
            </a:r>
            <a:br>
              <a:rPr lang="hr-HR" sz="2400">
                <a:effectLst>
                  <a:outerShdw blurRad="38100" dist="38100" dir="2700000" algn="tl">
                    <a:srgbClr val="000000">
                      <a:alpha val="43137"/>
                    </a:srgbClr>
                  </a:outerShdw>
                </a:effectLst>
              </a:rPr>
            </a:br>
            <a:br>
              <a:rPr lang="hr-HR" sz="2400">
                <a:effectLst>
                  <a:outerShdw blurRad="38100" dist="38100" dir="2700000" algn="tl">
                    <a:srgbClr val="000000">
                      <a:alpha val="43137"/>
                    </a:srgbClr>
                  </a:outerShdw>
                </a:effectLst>
              </a:rPr>
            </a:br>
            <a:r>
              <a:rPr lang="hr-HR" sz="1800" cap="none">
                <a:solidFill>
                  <a:srgbClr val="002060"/>
                </a:solidFill>
              </a:rPr>
              <a:t>Plan rashoda i izdataka raspoređen je po organizacijskim  jedinicama (odjelima) i proračunskim korisnicima iskazanih po vrstama te raspoređenih u programe koji se sastoje od aktivnosti i projekata. </a:t>
            </a:r>
            <a:br>
              <a:rPr lang="hr-HR" sz="1800" cap="none">
                <a:solidFill>
                  <a:srgbClr val="002060"/>
                </a:solidFill>
              </a:rPr>
            </a:br>
            <a:br>
              <a:rPr lang="hr-HR" sz="1800" cap="none">
                <a:solidFill>
                  <a:srgbClr val="002060"/>
                </a:solidFill>
              </a:rPr>
            </a:br>
            <a:r>
              <a:rPr lang="hr-HR" sz="1800" b="1" i="1">
                <a:effectLst>
                  <a:outerShdw blurRad="38100" dist="38100" dir="2700000" algn="tl">
                    <a:srgbClr val="000000">
                      <a:alpha val="43137"/>
                    </a:srgbClr>
                  </a:outerShdw>
                </a:effectLst>
              </a:rPr>
              <a:t>RAZDJEL 001</a:t>
            </a:r>
            <a:r>
              <a:rPr lang="hr-HR" sz="1800" i="1">
                <a:effectLst>
                  <a:outerShdw blurRad="38100" dist="38100" dir="2700000" algn="tl">
                    <a:srgbClr val="000000">
                      <a:alpha val="43137"/>
                    </a:srgbClr>
                  </a:outerShdw>
                </a:effectLst>
              </a:rPr>
              <a:t> </a:t>
            </a:r>
            <a:r>
              <a:rPr lang="hr-HR" sz="1800" b="1" i="1">
                <a:effectLst>
                  <a:outerShdw blurRad="38100" dist="38100" dir="2700000" algn="tl">
                    <a:srgbClr val="000000">
                      <a:alpha val="43137"/>
                    </a:srgbClr>
                  </a:outerShdw>
                </a:effectLst>
              </a:rPr>
              <a:t>opće javne usluge</a:t>
            </a:r>
            <a:br>
              <a:rPr lang="hr-HR" sz="2800"/>
            </a:br>
            <a:r>
              <a:rPr lang="hr-HR" sz="2000" b="1" i="1">
                <a:effectLst>
                  <a:outerShdw blurRad="38100" dist="38100" dir="2700000" algn="tl">
                    <a:srgbClr val="000000">
                      <a:alpha val="43137"/>
                    </a:srgbClr>
                  </a:outerShdw>
                </a:effectLst>
              </a:rPr>
              <a:t>         </a:t>
            </a:r>
            <a:r>
              <a:rPr lang="hr-HR" sz="1800" i="1">
                <a:effectLst>
                  <a:outerShdw blurRad="38100" dist="38100" dir="2700000" algn="tl">
                    <a:srgbClr val="000000">
                      <a:alpha val="43137"/>
                    </a:srgbClr>
                  </a:outerShdw>
                </a:effectLst>
              </a:rPr>
              <a:t>PROGRAMI:</a:t>
            </a:r>
            <a:br>
              <a:rPr lang="hr-HR" sz="1800" b="1" i="1">
                <a:effectLst>
                  <a:outerShdw blurRad="38100" dist="38100" dir="2700000" algn="tl">
                    <a:srgbClr val="000000">
                      <a:alpha val="43137"/>
                    </a:srgbClr>
                  </a:outerShdw>
                </a:effectLst>
              </a:rPr>
            </a:br>
            <a:br>
              <a:rPr lang="hr-HR" sz="1800" b="1" i="1" u="sng"/>
            </a:br>
            <a:r>
              <a:rPr lang="hr-HR" sz="1600"/>
              <a:t>1001  PRIPREME I DONOŠENJE AKATA IZ DJELOKRUGA TIJELA</a:t>
            </a:r>
            <a:br>
              <a:rPr lang="hr-HR" sz="1600"/>
            </a:br>
            <a:r>
              <a:rPr lang="hr-HR" sz="1600"/>
              <a:t>1002  Tijela i komisije</a:t>
            </a:r>
            <a:br>
              <a:rPr lang="hr-HR" sz="1600"/>
            </a:br>
            <a:r>
              <a:rPr lang="hr-HR" sz="1600"/>
              <a:t>1003	 KOMUNALNO gospodarstvo</a:t>
            </a:r>
            <a:br>
              <a:rPr lang="hr-HR" sz="1600"/>
            </a:br>
            <a:r>
              <a:rPr lang="hr-HR" sz="1600"/>
              <a:t>1004	 Izgradnja Komunalne INFRASTRUKTURA I Građevinskih Objekata</a:t>
            </a:r>
            <a:br>
              <a:rPr lang="hr-HR" sz="1600"/>
            </a:br>
            <a:r>
              <a:rPr lang="hr-HR" sz="1600"/>
              <a:t>1005	 SUFINANCIRANJE PREDŠKOLSKOG ODGOJA I OSNOVNO ŠKOLSTVO  </a:t>
            </a:r>
            <a:br>
              <a:rPr lang="hr-HR" sz="1600"/>
            </a:br>
            <a:r>
              <a:rPr lang="hr-HR" sz="1600"/>
              <a:t>1006  DONACIJE Kulturne djelatnosti</a:t>
            </a:r>
            <a:br>
              <a:rPr lang="hr-HR" sz="1600"/>
            </a:br>
            <a:r>
              <a:rPr lang="hr-HR" sz="1600"/>
              <a:t>1007	 DONACIJE ŠPORTSKE DJELATNOSTI</a:t>
            </a:r>
            <a:br>
              <a:rPr lang="hr-HR" sz="1600"/>
            </a:br>
            <a:r>
              <a:rPr lang="hr-HR" sz="1600"/>
              <a:t>1008  DONACIJE OSTALA DRUŠTVA I ORGANIZACIJE</a:t>
            </a:r>
            <a:br>
              <a:rPr lang="hr-HR" sz="1600"/>
            </a:br>
            <a:r>
              <a:rPr lang="hr-HR" sz="1600"/>
              <a:t>1009	 Obrt I Poljoprivreda</a:t>
            </a:r>
            <a:br>
              <a:rPr lang="hr-HR" sz="1600"/>
            </a:br>
            <a:r>
              <a:rPr lang="hr-HR" sz="1600"/>
              <a:t>1010	 SOCIJALNA ZAŠTITA</a:t>
            </a:r>
            <a:br>
              <a:rPr lang="hr-HR" sz="1600"/>
            </a:br>
            <a:r>
              <a:rPr lang="hr-HR" sz="1600"/>
              <a:t>1011	 ZAŠTITA OD POŽARA I CIVILNA ZAŠTITA</a:t>
            </a:r>
            <a:br>
              <a:rPr lang="hr-HR" sz="1600"/>
            </a:br>
            <a:r>
              <a:rPr lang="hr-HR" sz="1600"/>
              <a:t>1012	 RAZVOJ ZAJEDNICE</a:t>
            </a:r>
            <a:br>
              <a:rPr lang="hr-HR" sz="1600"/>
            </a:br>
            <a:br>
              <a:rPr lang="hr-HR" sz="1800"/>
            </a:br>
            <a:r>
              <a:rPr lang="hr-HR" sz="1800" cap="none">
                <a:solidFill>
                  <a:srgbClr val="002060"/>
                </a:solidFill>
              </a:rPr>
              <a:t>	</a:t>
            </a:r>
            <a:br>
              <a:rPr lang="hr-HR">
                <a:solidFill>
                  <a:srgbClr val="002060"/>
                </a:solidFill>
              </a:rPr>
            </a:br>
            <a:endParaRPr lang="hr-HR" dirty="0">
              <a:solidFill>
                <a:srgbClr val="002060"/>
              </a:solidFill>
            </a:endParaRPr>
          </a:p>
        </p:txBody>
      </p:sp>
    </p:spTree>
    <p:extLst>
      <p:ext uri="{BB962C8B-B14F-4D97-AF65-F5344CB8AC3E}">
        <p14:creationId xmlns:p14="http://schemas.microsoft.com/office/powerpoint/2010/main" val="366535566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516DC8-D67D-9FA0-A608-DEE49D569ADB}"/>
              </a:ext>
            </a:extLst>
          </p:cNvPr>
          <p:cNvSpPr>
            <a:spLocks noGrp="1"/>
          </p:cNvSpPr>
          <p:nvPr>
            <p:ph type="title"/>
          </p:nvPr>
        </p:nvSpPr>
        <p:spPr>
          <a:xfrm>
            <a:off x="620836" y="2043821"/>
            <a:ext cx="10058400" cy="1849170"/>
          </a:xfrm>
        </p:spPr>
        <p:txBody>
          <a:bodyPr>
            <a:normAutofit/>
          </a:bodyPr>
          <a:lstStyle/>
          <a:p>
            <a:r>
              <a:rPr lang="hr-HR" sz="1600" b="1" i="1" dirty="0">
                <a:solidFill>
                  <a:schemeClr val="tx1"/>
                </a:solidFill>
                <a:effectLst>
                  <a:outerShdw blurRad="38100" dist="38100" dir="2700000" algn="tl">
                    <a:srgbClr val="000000">
                      <a:alpha val="43137"/>
                    </a:srgbClr>
                  </a:outerShdw>
                </a:effectLst>
              </a:rPr>
              <a:t>RAZDJEL 002 PREDŠKOLSKI ODGOJ</a:t>
            </a:r>
            <a:br>
              <a:rPr lang="hr-HR" sz="1800" b="1" dirty="0">
                <a:solidFill>
                  <a:schemeClr val="tx1"/>
                </a:solidFill>
              </a:rPr>
            </a:br>
            <a:r>
              <a:rPr lang="hr-HR" sz="1800" b="1" dirty="0">
                <a:solidFill>
                  <a:schemeClr val="tx1"/>
                </a:solidFill>
              </a:rPr>
              <a:t>	</a:t>
            </a:r>
            <a:r>
              <a:rPr lang="hr-HR" sz="1600" i="1" dirty="0">
                <a:solidFill>
                  <a:schemeClr val="tx1"/>
                </a:solidFill>
                <a:effectLst>
                  <a:outerShdw blurRad="38100" dist="38100" dir="2700000" algn="tl">
                    <a:srgbClr val="000000">
                      <a:alpha val="43137"/>
                    </a:srgbClr>
                  </a:outerShdw>
                </a:effectLst>
              </a:rPr>
              <a:t>PROGRAM:</a:t>
            </a:r>
            <a:br>
              <a:rPr lang="hr-HR" sz="4000" dirty="0">
                <a:solidFill>
                  <a:schemeClr val="tx1"/>
                </a:solidFill>
              </a:rPr>
            </a:br>
            <a:r>
              <a:rPr lang="hr-HR" sz="1400" dirty="0">
                <a:solidFill>
                  <a:schemeClr val="tx1"/>
                </a:solidFill>
              </a:rPr>
              <a:t>1013	PREDŠKOLSKI ODGOJ -  DJEČJI VRTIĆ BALONĆICA</a:t>
            </a:r>
            <a:br>
              <a:rPr lang="hr-HR" sz="3600" dirty="0">
                <a:solidFill>
                  <a:schemeClr val="tx1"/>
                </a:solidFill>
              </a:rPr>
            </a:br>
            <a:endParaRPr lang="hr-HR" dirty="0"/>
          </a:p>
        </p:txBody>
      </p:sp>
      <p:sp>
        <p:nvSpPr>
          <p:cNvPr id="3" name="Rezervirano mjesto teksta 2">
            <a:extLst>
              <a:ext uri="{FF2B5EF4-FFF2-40B4-BE49-F238E27FC236}">
                <a16:creationId xmlns:a16="http://schemas.microsoft.com/office/drawing/2014/main" id="{FCA14F79-5558-A893-466B-F32F6B69129E}"/>
              </a:ext>
            </a:extLst>
          </p:cNvPr>
          <p:cNvSpPr>
            <a:spLocks noGrp="1"/>
          </p:cNvSpPr>
          <p:nvPr>
            <p:ph type="body" sz="quarter" idx="13"/>
          </p:nvPr>
        </p:nvSpPr>
        <p:spPr>
          <a:xfrm>
            <a:off x="620836" y="4010685"/>
            <a:ext cx="8534400" cy="1462219"/>
          </a:xfrm>
        </p:spPr>
        <p:txBody>
          <a:bodyPr>
            <a:normAutofit/>
          </a:bodyPr>
          <a:lstStyle/>
          <a:p>
            <a:r>
              <a:rPr lang="hr-HR" sz="1600" b="1" i="1" dirty="0">
                <a:solidFill>
                  <a:schemeClr val="tx1"/>
                </a:solidFill>
                <a:effectLst>
                  <a:outerShdw blurRad="38100" dist="38100" dir="2700000" algn="tl">
                    <a:srgbClr val="000000">
                      <a:alpha val="43137"/>
                    </a:srgbClr>
                  </a:outerShdw>
                </a:effectLst>
              </a:rPr>
              <a:t>RAZDJEL 003 KULTURNE USTANOVE HUM NA SUTLI</a:t>
            </a:r>
            <a:endParaRPr lang="hr-HR" sz="1600" b="1" dirty="0">
              <a:solidFill>
                <a:schemeClr val="tx1"/>
              </a:solidFill>
              <a:effectLst>
                <a:outerShdw blurRad="38100" dist="38100" dir="2700000" algn="tl">
                  <a:srgbClr val="000000">
                    <a:alpha val="43137"/>
                  </a:srgbClr>
                </a:outerShdw>
              </a:effectLst>
            </a:endParaRPr>
          </a:p>
          <a:p>
            <a:r>
              <a:rPr lang="hr-HR" sz="1600" i="1" dirty="0">
                <a:solidFill>
                  <a:schemeClr val="tx1"/>
                </a:solidFill>
                <a:effectLst>
                  <a:outerShdw blurRad="38100" dist="38100" dir="2700000" algn="tl">
                    <a:srgbClr val="000000">
                      <a:alpha val="43137"/>
                    </a:srgbClr>
                  </a:outerShdw>
                </a:effectLst>
              </a:rPr>
              <a:t>	  PROGRAM:</a:t>
            </a:r>
          </a:p>
          <a:p>
            <a:r>
              <a:rPr lang="hr-HR" sz="1400" dirty="0">
                <a:solidFill>
                  <a:schemeClr val="tx1"/>
                </a:solidFill>
              </a:rPr>
              <a:t>1014	NARODNA KNJIŽNICA HUM NA SUTLI</a:t>
            </a:r>
          </a:p>
          <a:p>
            <a:endParaRPr lang="hr-HR" dirty="0"/>
          </a:p>
        </p:txBody>
      </p:sp>
      <p:sp>
        <p:nvSpPr>
          <p:cNvPr id="4" name="Rezervirano mjesto teksta 3">
            <a:extLst>
              <a:ext uri="{FF2B5EF4-FFF2-40B4-BE49-F238E27FC236}">
                <a16:creationId xmlns:a16="http://schemas.microsoft.com/office/drawing/2014/main" id="{727A7275-E54F-3B85-D6CE-2C26C82028D8}"/>
              </a:ext>
            </a:extLst>
          </p:cNvPr>
          <p:cNvSpPr>
            <a:spLocks noGrp="1"/>
          </p:cNvSpPr>
          <p:nvPr>
            <p:ph type="body" idx="1"/>
          </p:nvPr>
        </p:nvSpPr>
        <p:spPr>
          <a:xfrm>
            <a:off x="620836" y="816154"/>
            <a:ext cx="10886118" cy="1227667"/>
          </a:xfrm>
        </p:spPr>
        <p:txBody>
          <a:bodyPr>
            <a:normAutofit/>
          </a:bodyPr>
          <a:lstStyle/>
          <a:p>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a:t>
            </a:r>
          </a:p>
          <a:p>
            <a:r>
              <a:rPr lang="hr-HR" sz="1600" cap="none" dirty="0">
                <a:solidFill>
                  <a:srgbClr val="002060"/>
                </a:solidFill>
              </a:rPr>
              <a:t>Proračunski korisnici Općine Hum na Sutli su: Dječji vrtić „Balončica“ i Narodna knjižnica Hum na Sutli.</a:t>
            </a:r>
            <a:br>
              <a:rPr lang="hr-HR" sz="1600" cap="none" dirty="0">
                <a:solidFill>
                  <a:srgbClr val="002060"/>
                </a:solidFill>
              </a:rPr>
            </a:br>
            <a:endParaRPr lang="hr-HR" sz="1600" dirty="0"/>
          </a:p>
        </p:txBody>
      </p:sp>
    </p:spTree>
    <p:extLst>
      <p:ext uri="{BB962C8B-B14F-4D97-AF65-F5344CB8AC3E}">
        <p14:creationId xmlns:p14="http://schemas.microsoft.com/office/powerpoint/2010/main" val="280595962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3820" y="145473"/>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za 2023. godinu</a:t>
            </a:r>
            <a:br>
              <a:rPr lang="hr-HR" sz="2200" dirty="0">
                <a:effectLst>
                  <a:outerShdw blurRad="38100" dist="38100" dir="2700000" algn="tl">
                    <a:srgbClr val="000000">
                      <a:alpha val="43137"/>
                    </a:srgbClr>
                  </a:outerShdw>
                </a:effectLst>
              </a:rPr>
            </a:br>
            <a:br>
              <a:rPr lang="hr-HR" sz="2200" dirty="0">
                <a:effectLst>
                  <a:outerShdw blurRad="38100" dist="38100" dir="2700000" algn="tl">
                    <a:srgbClr val="000000">
                      <a:alpha val="43137"/>
                    </a:srgbClr>
                  </a:outerShdw>
                </a:effectLst>
              </a:rPr>
            </a:br>
            <a:r>
              <a:rPr lang="hr-HR" sz="1800" cap="none" dirty="0"/>
              <a:t>Proračunski prihodi i primici:</a:t>
            </a:r>
          </a:p>
        </p:txBody>
      </p:sp>
      <p:graphicFrame>
        <p:nvGraphicFramePr>
          <p:cNvPr id="13" name="Tablica 12"/>
          <p:cNvGraphicFramePr>
            <a:graphicFrameLocks noGrp="1"/>
          </p:cNvGraphicFramePr>
          <p:nvPr>
            <p:extLst>
              <p:ext uri="{D42A27DB-BD31-4B8C-83A1-F6EECF244321}">
                <p14:modId xmlns:p14="http://schemas.microsoft.com/office/powerpoint/2010/main" val="1080291712"/>
              </p:ext>
            </p:extLst>
          </p:nvPr>
        </p:nvGraphicFramePr>
        <p:xfrm>
          <a:off x="986827" y="1421085"/>
          <a:ext cx="9216427" cy="4002621"/>
        </p:xfrm>
        <a:graphic>
          <a:graphicData uri="http://schemas.openxmlformats.org/drawingml/2006/table">
            <a:tbl>
              <a:tblPr firstRow="1" bandRow="1">
                <a:tableStyleId>{5C22544A-7EE6-4342-B048-85BDC9FD1C3A}</a:tableStyleId>
              </a:tblPr>
              <a:tblGrid>
                <a:gridCol w="5534476">
                  <a:extLst>
                    <a:ext uri="{9D8B030D-6E8A-4147-A177-3AD203B41FA5}">
                      <a16:colId xmlns:a16="http://schemas.microsoft.com/office/drawing/2014/main" val="20000"/>
                    </a:ext>
                  </a:extLst>
                </a:gridCol>
                <a:gridCol w="1943687">
                  <a:extLst>
                    <a:ext uri="{9D8B030D-6E8A-4147-A177-3AD203B41FA5}">
                      <a16:colId xmlns:a16="http://schemas.microsoft.com/office/drawing/2014/main" val="20001"/>
                    </a:ext>
                  </a:extLst>
                </a:gridCol>
                <a:gridCol w="1738264">
                  <a:extLst>
                    <a:ext uri="{9D8B030D-6E8A-4147-A177-3AD203B41FA5}">
                      <a16:colId xmlns:a16="http://schemas.microsoft.com/office/drawing/2014/main" val="20002"/>
                    </a:ext>
                  </a:extLst>
                </a:gridCol>
              </a:tblGrid>
              <a:tr h="431753">
                <a:tc>
                  <a:txBody>
                    <a:bodyPr/>
                    <a:lstStyle/>
                    <a:p>
                      <a:pPr algn="ctr"/>
                      <a:r>
                        <a:rPr lang="hr-HR" sz="1600" b="0" dirty="0">
                          <a:effectLst/>
                        </a:rPr>
                        <a:t>Prihodi i primici</a:t>
                      </a:r>
                    </a:p>
                  </a:txBody>
                  <a:tcPr anchor="ctr"/>
                </a:tc>
                <a:tc>
                  <a:txBody>
                    <a:bodyPr/>
                    <a:lstStyle/>
                    <a:p>
                      <a:pPr algn="ctr"/>
                      <a:r>
                        <a:rPr lang="hr-HR" sz="1600" b="0" dirty="0">
                          <a:effectLst/>
                        </a:rPr>
                        <a:t>Iznos</a:t>
                      </a:r>
                    </a:p>
                  </a:txBody>
                  <a:tcPr anchor="ctr"/>
                </a:tc>
                <a:tc>
                  <a:txBody>
                    <a:bodyPr/>
                    <a:lstStyle/>
                    <a:p>
                      <a:pPr algn="ctr"/>
                      <a:r>
                        <a:rPr lang="hr-HR" sz="1600" b="0" dirty="0">
                          <a:effectLst/>
                        </a:rPr>
                        <a:t>U %</a:t>
                      </a:r>
                    </a:p>
                  </a:txBody>
                  <a:tcPr anchor="ctr"/>
                </a:tc>
                <a:extLst>
                  <a:ext uri="{0D108BD9-81ED-4DB2-BD59-A6C34878D82A}">
                    <a16:rowId xmlns:a16="http://schemas.microsoft.com/office/drawing/2014/main" val="10000"/>
                  </a:ext>
                </a:extLst>
              </a:tr>
              <a:tr h="221495">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2.972.597,77 EUR</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89,84 %</a:t>
                      </a:r>
                    </a:p>
                  </a:txBody>
                  <a:tcPr/>
                </a:tc>
                <a:extLst>
                  <a:ext uri="{0D108BD9-81ED-4DB2-BD59-A6C34878D82A}">
                    <a16:rowId xmlns:a16="http://schemas.microsoft.com/office/drawing/2014/main" val="10001"/>
                  </a:ext>
                </a:extLst>
              </a:tr>
              <a:tr h="250282">
                <a:tc>
                  <a:txBody>
                    <a:bodyPr/>
                    <a:lstStyle/>
                    <a:p>
                      <a:r>
                        <a:rPr lang="hr-HR" sz="1100" dirty="0">
                          <a:solidFill>
                            <a:srgbClr val="002060"/>
                          </a:solidFill>
                          <a:effectLst/>
                        </a:rPr>
                        <a:t>&gt; Prihodi od poreza</a:t>
                      </a:r>
                    </a:p>
                  </a:txBody>
                  <a:tcPr anchor="ctr"/>
                </a:tc>
                <a:tc>
                  <a:txBody>
                    <a:bodyPr/>
                    <a:lstStyle/>
                    <a:p>
                      <a:pPr algn="ctr"/>
                      <a:r>
                        <a:rPr lang="hr-HR" sz="1100" kern="1200" dirty="0">
                          <a:solidFill>
                            <a:schemeClr val="bg2">
                              <a:lumMod val="50000"/>
                            </a:schemeClr>
                          </a:solidFill>
                          <a:effectLst/>
                          <a:latin typeface="+mn-lt"/>
                          <a:ea typeface="+mn-ea"/>
                          <a:cs typeface="+mn-cs"/>
                        </a:rPr>
                        <a:t>1.782.240,00 EUR</a:t>
                      </a:r>
                      <a:endParaRPr lang="hr-HR" sz="1100" dirty="0">
                        <a:solidFill>
                          <a:schemeClr val="bg2">
                            <a:lumMod val="50000"/>
                          </a:schemeClr>
                        </a:solidFill>
                        <a:effectLst/>
                      </a:endParaRPr>
                    </a:p>
                  </a:txBody>
                  <a:tcPr anchor="ctr"/>
                </a:tc>
                <a:tc>
                  <a:txBody>
                    <a:bodyPr/>
                    <a:lstStyle/>
                    <a:p>
                      <a:pPr algn="ctr"/>
                      <a:r>
                        <a:rPr lang="hr-HR" sz="1100" b="0" dirty="0">
                          <a:solidFill>
                            <a:srgbClr val="002060"/>
                          </a:solidFill>
                        </a:rPr>
                        <a:t>59,96 %</a:t>
                      </a:r>
                    </a:p>
                  </a:txBody>
                  <a:tcPr anchor="ctr"/>
                </a:tc>
                <a:extLst>
                  <a:ext uri="{0D108BD9-81ED-4DB2-BD59-A6C34878D82A}">
                    <a16:rowId xmlns:a16="http://schemas.microsoft.com/office/drawing/2014/main" val="10002"/>
                  </a:ext>
                </a:extLst>
              </a:tr>
              <a:tr h="321402">
                <a:tc>
                  <a:txBody>
                    <a:bodyPr/>
                    <a:lstStyle/>
                    <a:p>
                      <a:r>
                        <a:rPr lang="hr-HR" sz="1100" dirty="0">
                          <a:solidFill>
                            <a:srgbClr val="002060"/>
                          </a:solidFill>
                          <a:effectLst/>
                        </a:rPr>
                        <a:t>&gt; Pomoći iz inozemstva i unutar općeg proračuna</a:t>
                      </a:r>
                    </a:p>
                  </a:txBody>
                  <a:tcPr anchor="ctr"/>
                </a:tc>
                <a:tc>
                  <a:txBody>
                    <a:bodyPr/>
                    <a:lstStyle/>
                    <a:p>
                      <a:pPr algn="ctr"/>
                      <a:r>
                        <a:rPr lang="hr-HR" sz="1100" dirty="0">
                          <a:solidFill>
                            <a:srgbClr val="002060"/>
                          </a:solidFill>
                          <a:effectLst/>
                        </a:rPr>
                        <a:t>461.549,41 EUR</a:t>
                      </a:r>
                    </a:p>
                  </a:txBody>
                  <a:tcPr anchor="ctr"/>
                </a:tc>
                <a:tc>
                  <a:txBody>
                    <a:bodyPr/>
                    <a:lstStyle/>
                    <a:p>
                      <a:pPr algn="ctr"/>
                      <a:r>
                        <a:rPr lang="hr-HR" sz="1100" b="0" dirty="0">
                          <a:solidFill>
                            <a:srgbClr val="002060"/>
                          </a:solidFill>
                        </a:rPr>
                        <a:t>15,52 %</a:t>
                      </a:r>
                    </a:p>
                  </a:txBody>
                  <a:tcPr anchor="ctr"/>
                </a:tc>
                <a:extLst>
                  <a:ext uri="{0D108BD9-81ED-4DB2-BD59-A6C34878D82A}">
                    <a16:rowId xmlns:a16="http://schemas.microsoft.com/office/drawing/2014/main" val="10003"/>
                  </a:ext>
                </a:extLst>
              </a:tr>
              <a:tr h="237067">
                <a:tc>
                  <a:txBody>
                    <a:bodyPr/>
                    <a:lstStyle/>
                    <a:p>
                      <a:r>
                        <a:rPr lang="hr-HR" sz="1100" dirty="0">
                          <a:solidFill>
                            <a:srgbClr val="002060"/>
                          </a:solidFill>
                          <a:effectLst/>
                        </a:rPr>
                        <a:t>&gt; Prihodi od imovine</a:t>
                      </a:r>
                    </a:p>
                  </a:txBody>
                  <a:tcPr anchor="ctr"/>
                </a:tc>
                <a:tc>
                  <a:txBody>
                    <a:bodyPr/>
                    <a:lstStyle/>
                    <a:p>
                      <a:pPr algn="ctr"/>
                      <a:r>
                        <a:rPr lang="hr-HR" sz="1100" dirty="0">
                          <a:solidFill>
                            <a:srgbClr val="002060"/>
                          </a:solidFill>
                          <a:effectLst/>
                        </a:rPr>
                        <a:t>13.925,27 EUR</a:t>
                      </a:r>
                    </a:p>
                  </a:txBody>
                  <a:tcPr anchor="ctr"/>
                </a:tc>
                <a:tc>
                  <a:txBody>
                    <a:bodyPr/>
                    <a:lstStyle/>
                    <a:p>
                      <a:pPr algn="ctr"/>
                      <a:r>
                        <a:rPr lang="hr-HR" sz="1100" b="0" dirty="0">
                          <a:solidFill>
                            <a:srgbClr val="002060"/>
                          </a:solidFill>
                        </a:rPr>
                        <a:t>0,47 %</a:t>
                      </a:r>
                    </a:p>
                  </a:txBody>
                  <a:tcPr anchor="ctr"/>
                </a:tc>
                <a:extLst>
                  <a:ext uri="{0D108BD9-81ED-4DB2-BD59-A6C34878D82A}">
                    <a16:rowId xmlns:a16="http://schemas.microsoft.com/office/drawing/2014/main" val="10004"/>
                  </a:ext>
                </a:extLst>
              </a:tr>
              <a:tr h="457178">
                <a:tc>
                  <a:txBody>
                    <a:bodyPr/>
                    <a:lstStyle/>
                    <a:p>
                      <a:r>
                        <a:rPr lang="pl-PL" sz="1100" dirty="0">
                          <a:solidFill>
                            <a:srgbClr val="002060"/>
                          </a:solidFill>
                          <a:effectLst/>
                        </a:rPr>
                        <a:t>&gt; Prihodi od upravnih i administrativnih pristojbi, po posebnim propisima</a:t>
                      </a:r>
                    </a:p>
                  </a:txBody>
                  <a:tcPr anchor="ctr"/>
                </a:tc>
                <a:tc>
                  <a:txBody>
                    <a:bodyPr/>
                    <a:lstStyle/>
                    <a:p>
                      <a:pPr algn="ctr"/>
                      <a:r>
                        <a:rPr lang="hr-HR" sz="1100" dirty="0">
                          <a:solidFill>
                            <a:srgbClr val="002060"/>
                          </a:solidFill>
                          <a:effectLst/>
                        </a:rPr>
                        <a:t>697.326,75</a:t>
                      </a:r>
                      <a:r>
                        <a:rPr lang="hr-HR" sz="1100" baseline="0" dirty="0">
                          <a:solidFill>
                            <a:srgbClr val="002060"/>
                          </a:solidFill>
                          <a:effectLst/>
                        </a:rPr>
                        <a:t> EUR</a:t>
                      </a:r>
                      <a:endParaRPr lang="hr-HR" sz="1100" dirty="0">
                        <a:solidFill>
                          <a:srgbClr val="002060"/>
                        </a:solidFill>
                        <a:effectLst/>
                      </a:endParaRPr>
                    </a:p>
                  </a:txBody>
                  <a:tcPr anchor="ctr"/>
                </a:tc>
                <a:tc>
                  <a:txBody>
                    <a:bodyPr/>
                    <a:lstStyle/>
                    <a:p>
                      <a:pPr algn="ctr"/>
                      <a:r>
                        <a:rPr lang="hr-HR" sz="1100" b="0" dirty="0">
                          <a:solidFill>
                            <a:srgbClr val="002060"/>
                          </a:solidFill>
                        </a:rPr>
                        <a:t>23,46 %</a:t>
                      </a:r>
                    </a:p>
                  </a:txBody>
                  <a:tcPr anchor="ctr"/>
                </a:tc>
                <a:extLst>
                  <a:ext uri="{0D108BD9-81ED-4DB2-BD59-A6C34878D82A}">
                    <a16:rowId xmlns:a16="http://schemas.microsoft.com/office/drawing/2014/main" val="10005"/>
                  </a:ext>
                </a:extLst>
              </a:tr>
              <a:tr h="384409">
                <a:tc>
                  <a:txBody>
                    <a:bodyPr/>
                    <a:lstStyle/>
                    <a:p>
                      <a:r>
                        <a:rPr lang="pl-PL" sz="1100" dirty="0">
                          <a:solidFill>
                            <a:srgbClr val="002060"/>
                          </a:solidFill>
                          <a:effectLst/>
                        </a:rPr>
                        <a:t>&gt; Prihodi od prodaje proizvoda i robe te pruženih usluga i prihodi od donacija</a:t>
                      </a:r>
                    </a:p>
                  </a:txBody>
                  <a:tcPr anchor="ctr"/>
                </a:tc>
                <a:tc>
                  <a:txBody>
                    <a:bodyPr/>
                    <a:lstStyle/>
                    <a:p>
                      <a:pPr algn="ctr"/>
                      <a:r>
                        <a:rPr lang="hr-HR" sz="1100" dirty="0">
                          <a:solidFill>
                            <a:srgbClr val="002060"/>
                          </a:solidFill>
                          <a:effectLst/>
                        </a:rPr>
                        <a:t> 796,34 EUR</a:t>
                      </a:r>
                    </a:p>
                  </a:txBody>
                  <a:tcPr anchor="ctr"/>
                </a:tc>
                <a:tc>
                  <a:txBody>
                    <a:bodyPr/>
                    <a:lstStyle/>
                    <a:p>
                      <a:pPr algn="ctr"/>
                      <a:r>
                        <a:rPr lang="hr-HR" sz="1100" b="0" dirty="0">
                          <a:solidFill>
                            <a:srgbClr val="002060"/>
                          </a:solidFill>
                        </a:rPr>
                        <a:t>0,03 %</a:t>
                      </a:r>
                    </a:p>
                  </a:txBody>
                  <a:tcPr anchor="ctr"/>
                </a:tc>
                <a:extLst>
                  <a:ext uri="{0D108BD9-81ED-4DB2-BD59-A6C34878D82A}">
                    <a16:rowId xmlns:a16="http://schemas.microsoft.com/office/drawing/2014/main" val="10006"/>
                  </a:ext>
                </a:extLst>
              </a:tr>
              <a:tr h="330222">
                <a:tc>
                  <a:txBody>
                    <a:bodyPr/>
                    <a:lstStyle/>
                    <a:p>
                      <a:r>
                        <a:rPr lang="pl-PL" sz="1100" dirty="0">
                          <a:solidFill>
                            <a:srgbClr val="002060"/>
                          </a:solidFill>
                          <a:effectLst/>
                        </a:rPr>
                        <a:t>&gt; Kazne, upravne mjere i ostali prihodi</a:t>
                      </a:r>
                    </a:p>
                  </a:txBody>
                  <a:tcPr anchor="ctr"/>
                </a:tc>
                <a:tc>
                  <a:txBody>
                    <a:bodyPr/>
                    <a:lstStyle/>
                    <a:p>
                      <a:pPr algn="ctr"/>
                      <a:r>
                        <a:rPr lang="hr-HR" sz="1100" dirty="0">
                          <a:solidFill>
                            <a:srgbClr val="002060"/>
                          </a:solidFill>
                          <a:effectLst/>
                        </a:rPr>
                        <a:t> 16.760,00 EUR</a:t>
                      </a:r>
                    </a:p>
                  </a:txBody>
                  <a:tcPr anchor="ctr"/>
                </a:tc>
                <a:tc>
                  <a:txBody>
                    <a:bodyPr/>
                    <a:lstStyle/>
                    <a:p>
                      <a:pPr algn="ctr"/>
                      <a:r>
                        <a:rPr lang="hr-HR" sz="1100" b="0" dirty="0">
                          <a:solidFill>
                            <a:srgbClr val="002060"/>
                          </a:solidFill>
                        </a:rPr>
                        <a:t>0,56 %</a:t>
                      </a:r>
                    </a:p>
                  </a:txBody>
                  <a:tcPr anchor="ctr"/>
                </a:tc>
                <a:extLst>
                  <a:ext uri="{0D108BD9-81ED-4DB2-BD59-A6C34878D82A}">
                    <a16:rowId xmlns:a16="http://schemas.microsoft.com/office/drawing/2014/main" val="10007"/>
                  </a:ext>
                </a:extLst>
              </a:tr>
              <a:tr h="27093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5.400,00 EUR</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0,16 %</a:t>
                      </a:r>
                    </a:p>
                  </a:txBody>
                  <a:tcPr anchor="ctr"/>
                </a:tc>
                <a:extLst>
                  <a:ext uri="{0D108BD9-81ED-4DB2-BD59-A6C34878D82A}">
                    <a16:rowId xmlns:a16="http://schemas.microsoft.com/office/drawing/2014/main" val="10008"/>
                  </a:ext>
                </a:extLst>
              </a:tr>
              <a:tr h="262467">
                <a:tc>
                  <a:txBody>
                    <a:bodyPr/>
                    <a:lstStyle/>
                    <a:p>
                      <a:r>
                        <a:rPr lang="pl-PL" sz="1100" dirty="0">
                          <a:solidFill>
                            <a:srgbClr val="002060"/>
                          </a:solidFill>
                          <a:effectLst/>
                        </a:rPr>
                        <a:t>&gt; Prihodi od prodaje proizvedene dugotrajne imovine</a:t>
                      </a:r>
                    </a:p>
                  </a:txBody>
                  <a:tcPr anchor="ctr"/>
                </a:tc>
                <a:tc>
                  <a:txBody>
                    <a:bodyPr/>
                    <a:lstStyle/>
                    <a:p>
                      <a:pPr algn="ctr"/>
                      <a:r>
                        <a:rPr lang="hr-HR" sz="1100" dirty="0">
                          <a:solidFill>
                            <a:srgbClr val="002060"/>
                          </a:solidFill>
                          <a:effectLst/>
                        </a:rPr>
                        <a:t>5.400,00 EUR</a:t>
                      </a:r>
                    </a:p>
                  </a:txBody>
                  <a:tcPr anchor="ctr"/>
                </a:tc>
                <a:tc>
                  <a:txBody>
                    <a:bodyPr/>
                    <a:lstStyle/>
                    <a:p>
                      <a:pPr algn="ctr"/>
                      <a:r>
                        <a:rPr lang="hr-HR" sz="1100" b="0" dirty="0">
                          <a:solidFill>
                            <a:srgbClr val="002060"/>
                          </a:solidFill>
                        </a:rPr>
                        <a:t>0,16 %</a:t>
                      </a:r>
                    </a:p>
                  </a:txBody>
                  <a:tcPr anchor="ctr"/>
                </a:tc>
                <a:extLst>
                  <a:ext uri="{0D108BD9-81ED-4DB2-BD59-A6C34878D82A}">
                    <a16:rowId xmlns:a16="http://schemas.microsoft.com/office/drawing/2014/main" val="10009"/>
                  </a:ext>
                </a:extLst>
              </a:tr>
              <a:tr h="335264">
                <a:tc>
                  <a:txBody>
                    <a:bodyPr/>
                    <a:lstStyle/>
                    <a:p>
                      <a:r>
                        <a:rPr lang="hr-HR" sz="1100" b="1" dirty="0">
                          <a:solidFill>
                            <a:srgbClr val="002060"/>
                          </a:solidFill>
                          <a:effectLst>
                            <a:outerShdw blurRad="38100" dist="38100" dir="2700000" algn="tl">
                              <a:srgbClr val="000000">
                                <a:alpha val="43137"/>
                              </a:srgbClr>
                            </a:outerShdw>
                          </a:effectLst>
                        </a:rPr>
                        <a:t>Preneseni Višak iz prethodnih godina</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330.900,00 EUR</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10,00 %</a:t>
                      </a:r>
                    </a:p>
                  </a:txBody>
                  <a:tcPr anchor="ctr"/>
                </a:tc>
                <a:extLst>
                  <a:ext uri="{0D108BD9-81ED-4DB2-BD59-A6C34878D82A}">
                    <a16:rowId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 PRIHODI SA UKLJUČENIM PRENESENIM VIŠKOM IZ PRETHODNE GODINE: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3.308.897,77 EUR</a:t>
                      </a:r>
                    </a:p>
                  </a:txBody>
                  <a:tcPr anchor="ctr"/>
                </a:tc>
                <a:tc>
                  <a:txBody>
                    <a:bodyPr/>
                    <a:lstStyle/>
                    <a:p>
                      <a:pPr algn="ctr"/>
                      <a:endParaRPr lang="hr-HR" sz="1100" dirty="0">
                        <a:solidFill>
                          <a:srgbClr val="002060"/>
                        </a:solidFill>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6711" y="491910"/>
            <a:ext cx="11198578" cy="1253067"/>
          </a:xfrm>
        </p:spPr>
        <p:txBody>
          <a:bodyPr>
            <a:normAutofit fontScale="90000"/>
          </a:bodyPr>
          <a:lstStyle/>
          <a:p>
            <a:r>
              <a:rPr lang="hr-HR" sz="3100" cap="none" dirty="0">
                <a:effectLst>
                  <a:outerShdw blurRad="38100" dist="38100" dir="2700000" algn="tl">
                    <a:srgbClr val="000000">
                      <a:alpha val="43137"/>
                    </a:srgbClr>
                  </a:outerShdw>
                </a:effectLst>
              </a:rPr>
              <a:t>                                      </a:t>
            </a:r>
            <a:r>
              <a:rPr lang="hr-HR" sz="2800" cap="none" dirty="0">
                <a:effectLst>
                  <a:outerShdw blurRad="38100" dist="38100" dir="2700000" algn="tl">
                    <a:srgbClr val="000000">
                      <a:alpha val="43137"/>
                    </a:srgbClr>
                  </a:outerShdw>
                </a:effectLst>
              </a:rPr>
              <a:t>PRIHODI I PRIMICI</a:t>
            </a:r>
            <a:br>
              <a:rPr lang="hr-HR" sz="2800" cap="none" dirty="0">
                <a:effectLst>
                  <a:outerShdw blurRad="38100" dist="38100" dir="2700000" algn="tl">
                    <a:srgbClr val="000000">
                      <a:alpha val="43137"/>
                    </a:srgbClr>
                  </a:outerShdw>
                </a:effectLst>
              </a:rPr>
            </a:br>
            <a:br>
              <a:rPr lang="hr-HR" dirty="0">
                <a:effectLst>
                  <a:outerShdw blurRad="38100" dist="38100" dir="2700000" algn="tl">
                    <a:srgbClr val="000000">
                      <a:alpha val="43137"/>
                    </a:srgbClr>
                  </a:outerShdw>
                </a:effectLst>
              </a:rPr>
            </a:br>
            <a:r>
              <a:rPr lang="hr-HR" sz="1800" cap="none" dirty="0"/>
              <a:t>Prihodi poslovanja općine Hum na Sutli za 2023. godinu planirani su u iznosu od 2.760.111,00 EUR, a čine ih:</a:t>
            </a:r>
          </a:p>
        </p:txBody>
      </p:sp>
      <p:sp>
        <p:nvSpPr>
          <p:cNvPr id="3" name="Rezervirano mjesto teksta 2"/>
          <p:cNvSpPr>
            <a:spLocks noGrp="1"/>
          </p:cNvSpPr>
          <p:nvPr>
            <p:ph type="body" idx="1"/>
          </p:nvPr>
        </p:nvSpPr>
        <p:spPr>
          <a:xfrm>
            <a:off x="584201" y="1639069"/>
            <a:ext cx="10943216" cy="4727021"/>
          </a:xfrm>
        </p:spPr>
        <p:txBody>
          <a:bodyPr>
            <a:noAutofit/>
          </a:bodyPr>
          <a:lstStyle/>
          <a:p>
            <a:pPr marL="342900" indent="-342900">
              <a:buFont typeface="Wingdings" panose="05000000000000000000" pitchFamily="2" charset="2"/>
              <a:buChar char="Ø"/>
            </a:pPr>
            <a:r>
              <a:rPr lang="hr-HR" sz="1400" dirty="0">
                <a:solidFill>
                  <a:srgbClr val="002060"/>
                </a:solidFill>
              </a:rPr>
              <a:t>Prihodi od poreza za 2023. godinu planirani su u iznosu od 1.782.240,00 EUR: </a:t>
            </a:r>
          </a:p>
          <a:p>
            <a:pPr marL="628650" lvl="1" indent="-171450">
              <a:buFont typeface="Wingdings" panose="05000000000000000000" pitchFamily="2" charset="2"/>
              <a:buChar char="ü"/>
            </a:pPr>
            <a:r>
              <a:rPr lang="hr-HR" sz="1200" dirty="0">
                <a:solidFill>
                  <a:srgbClr val="002060"/>
                </a:solidFill>
              </a:rPr>
              <a:t>prihodi od poreza na dohodak koji su planirani u iznosu od 1.725.180,00 EUR, </a:t>
            </a:r>
          </a:p>
          <a:p>
            <a:pPr marL="628650" lvl="1" indent="-171450">
              <a:buFont typeface="Wingdings" panose="05000000000000000000" pitchFamily="2" charset="2"/>
              <a:buChar char="ü"/>
            </a:pPr>
            <a:r>
              <a:rPr lang="hr-HR" sz="1200" dirty="0">
                <a:solidFill>
                  <a:srgbClr val="002060"/>
                </a:solidFill>
              </a:rPr>
              <a:t>prihodi od poreza na  imovinu koji su planirani u iznosu od 42.000,00 EUR, </a:t>
            </a:r>
          </a:p>
          <a:p>
            <a:pPr marL="628650" lvl="1" indent="-171450">
              <a:buFont typeface="Wingdings" panose="05000000000000000000" pitchFamily="2" charset="2"/>
              <a:buChar char="ü"/>
            </a:pPr>
            <a:r>
              <a:rPr lang="hr-HR" sz="1200" dirty="0">
                <a:solidFill>
                  <a:srgbClr val="002060"/>
                </a:solidFill>
              </a:rPr>
              <a:t>prihodi  od poreza na robu i usluge koji su planirani u iznosu od 15.060,00 EUR.</a:t>
            </a:r>
          </a:p>
          <a:p>
            <a:pPr lvl="1"/>
            <a:endParaRPr lang="hr-HR" sz="1200" dirty="0">
              <a:solidFill>
                <a:srgbClr val="002060"/>
              </a:solidFill>
            </a:endParaRPr>
          </a:p>
          <a:p>
            <a:pPr marL="285750" indent="-285750">
              <a:buFont typeface="Wingdings" panose="05000000000000000000" pitchFamily="2" charset="2"/>
              <a:buChar char="Ø"/>
            </a:pPr>
            <a:r>
              <a:rPr lang="hr-HR" sz="1400" dirty="0">
                <a:solidFill>
                  <a:srgbClr val="002060"/>
                </a:solidFill>
              </a:rPr>
              <a:t>Pomoći od subjekata unutar općeg proračuna planirani su za 2023. u iznosu od 454.000,00 EUR i to:</a:t>
            </a:r>
          </a:p>
          <a:p>
            <a:pPr marL="628650" lvl="1" indent="-171450">
              <a:buFont typeface="Wingdings" panose="05000000000000000000" pitchFamily="2" charset="2"/>
              <a:buChar char="ü"/>
            </a:pPr>
            <a:r>
              <a:rPr lang="hr-HR" sz="1200" dirty="0">
                <a:solidFill>
                  <a:srgbClr val="002060"/>
                </a:solidFill>
              </a:rPr>
              <a:t>tekuće pomoći iz  državnog proračuna planirane su u iznosu od 30.000,00 EUR,</a:t>
            </a:r>
          </a:p>
          <a:p>
            <a:pPr marL="628650" lvl="1" indent="-171450">
              <a:buFont typeface="Wingdings" panose="05000000000000000000" pitchFamily="2" charset="2"/>
              <a:buChar char="ü"/>
            </a:pPr>
            <a:r>
              <a:rPr lang="hr-HR" sz="1200" dirty="0">
                <a:solidFill>
                  <a:srgbClr val="002060"/>
                </a:solidFill>
              </a:rPr>
              <a:t>tekuće pomoći iz županijskog proračuna planirane su u iznosu od 9.500,00 EUR	</a:t>
            </a:r>
          </a:p>
          <a:p>
            <a:pPr marL="628650" lvl="1" indent="-171450">
              <a:buFont typeface="Wingdings" panose="05000000000000000000" pitchFamily="2" charset="2"/>
              <a:buChar char="ü"/>
            </a:pPr>
            <a:r>
              <a:rPr lang="hr-HR" sz="1200" dirty="0">
                <a:solidFill>
                  <a:srgbClr val="002060"/>
                </a:solidFill>
              </a:rPr>
              <a:t>kapitalne pomoći iz državnog proračuna planirane su u iznosu od 80.000,00 EUR,</a:t>
            </a:r>
          </a:p>
          <a:p>
            <a:pPr marL="628650" lvl="1" indent="-171450">
              <a:buFont typeface="Wingdings" panose="05000000000000000000" pitchFamily="2" charset="2"/>
              <a:buChar char="ü"/>
            </a:pPr>
            <a:r>
              <a:rPr lang="hr-HR" sz="1200" dirty="0">
                <a:solidFill>
                  <a:srgbClr val="002060"/>
                </a:solidFill>
              </a:rPr>
              <a:t>kapitalne pomoći iz županijskih proračuna planirane su u iznosu od 6.500,00 EUR,</a:t>
            </a:r>
          </a:p>
          <a:p>
            <a:pPr marL="628650" lvl="1" indent="-171450">
              <a:buFont typeface="Wingdings" panose="05000000000000000000" pitchFamily="2" charset="2"/>
              <a:buChar char="ü"/>
            </a:pPr>
            <a:r>
              <a:rPr lang="hr-HR" sz="1200" dirty="0">
                <a:solidFill>
                  <a:srgbClr val="002060"/>
                </a:solidFill>
              </a:rPr>
              <a:t>Pomoći od izvanproračunskih korisnika planirane su u iznosu od 34.000,00 EUR,</a:t>
            </a:r>
          </a:p>
          <a:p>
            <a:pPr marL="628650" lvl="1" indent="-171450">
              <a:buFont typeface="Wingdings" panose="05000000000000000000" pitchFamily="2" charset="2"/>
              <a:buChar char="ü"/>
            </a:pPr>
            <a:r>
              <a:rPr lang="hr-HR" sz="1200" dirty="0">
                <a:solidFill>
                  <a:srgbClr val="002060"/>
                </a:solidFill>
              </a:rPr>
              <a:t>kapitalne pomoći iz državnog proračuna temeljem prijenosa EU sredstava u 2023. godinu planirane su u iznosu  od 294.000,00 EUR.</a:t>
            </a:r>
          </a:p>
          <a:p>
            <a:endParaRPr lang="hr-HR" sz="1400" dirty="0">
              <a:solidFill>
                <a:srgbClr val="002060"/>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62000" y="465667"/>
            <a:ext cx="10708741" cy="6197683"/>
          </a:xfrm>
        </p:spPr>
        <p:txBody>
          <a:bodyPr>
            <a:normAutofit/>
          </a:bodyPr>
          <a:lstStyle/>
          <a:p>
            <a:pPr marL="171450" lvl="0" indent="-171450">
              <a:buClr>
                <a:prstClr val="white"/>
              </a:buClr>
              <a:buFont typeface="Wingdings" panose="05000000000000000000" pitchFamily="2" charset="2"/>
              <a:buChar char="Ø"/>
            </a:pPr>
            <a:r>
              <a:rPr lang="hr-HR" sz="1400" dirty="0">
                <a:solidFill>
                  <a:srgbClr val="002060"/>
                </a:solidFill>
              </a:rPr>
              <a:t>Prihodi od  imovine za 2023. godinu planirani su u iznosu od 13.911,00 EUR, a čine ih:</a:t>
            </a:r>
          </a:p>
          <a:p>
            <a:pPr marL="628650" lvl="1" indent="-171450">
              <a:buClr>
                <a:prstClr val="white"/>
              </a:buClr>
              <a:buFont typeface="Wingdings" panose="05000000000000000000" pitchFamily="2" charset="2"/>
              <a:buChar char="ü"/>
            </a:pPr>
            <a:r>
              <a:rPr lang="hr-HR" sz="1200" dirty="0">
                <a:solidFill>
                  <a:srgbClr val="002060"/>
                </a:solidFill>
              </a:rPr>
              <a:t> kamate na depozit planirane su u iznosu od 3,00 EUR,</a:t>
            </a:r>
          </a:p>
          <a:p>
            <a:pPr marL="628650" lvl="1" indent="-171450">
              <a:buClr>
                <a:prstClr val="white"/>
              </a:buClr>
              <a:buFont typeface="Wingdings" panose="05000000000000000000" pitchFamily="2" charset="2"/>
              <a:buChar char="ü"/>
            </a:pPr>
            <a:r>
              <a:rPr lang="hr-HR" sz="1200" dirty="0">
                <a:solidFill>
                  <a:srgbClr val="002060"/>
                </a:solidFill>
              </a:rPr>
              <a:t>prihodi od zakupa i iznajmljivanja u iznosu od 7.000,00 EUR,</a:t>
            </a:r>
          </a:p>
          <a:p>
            <a:pPr marL="628650" lvl="1" indent="-171450">
              <a:buClr>
                <a:prstClr val="white"/>
              </a:buClr>
              <a:buFont typeface="Wingdings" panose="05000000000000000000" pitchFamily="2" charset="2"/>
              <a:buChar char="ü"/>
            </a:pPr>
            <a:r>
              <a:rPr lang="hr-HR" sz="1200" dirty="0">
                <a:solidFill>
                  <a:srgbClr val="002060"/>
                </a:solidFill>
              </a:rPr>
              <a:t>spomenička renta planirana u iznosu od 8,00 EUR, </a:t>
            </a:r>
          </a:p>
          <a:p>
            <a:pPr marL="628650" lvl="1" indent="-171450">
              <a:buClr>
                <a:prstClr val="white"/>
              </a:buClr>
              <a:buFont typeface="Wingdings" panose="05000000000000000000" pitchFamily="2" charset="2"/>
              <a:buChar char="ü"/>
            </a:pPr>
            <a:r>
              <a:rPr lang="hr-HR" sz="1200" dirty="0">
                <a:solidFill>
                  <a:srgbClr val="002060"/>
                </a:solidFill>
              </a:rPr>
              <a:t>naknade za ceste planirane u iznosu od 5.900,00 EUR, te </a:t>
            </a:r>
          </a:p>
          <a:p>
            <a:pPr marL="628650" lvl="1" indent="-171450">
              <a:buClr>
                <a:prstClr val="white"/>
              </a:buClr>
              <a:buFont typeface="Wingdings" panose="05000000000000000000" pitchFamily="2" charset="2"/>
              <a:buChar char="ü"/>
            </a:pPr>
            <a:r>
              <a:rPr lang="hr-HR" sz="1200" dirty="0">
                <a:solidFill>
                  <a:srgbClr val="002060"/>
                </a:solidFill>
              </a:rPr>
              <a:t>prihod od naknade za nezakonito izgrađene građevine planiran u iznosu od 1.000,00 EUR.</a:t>
            </a:r>
          </a:p>
          <a:p>
            <a:pPr marL="628650" lvl="1" indent="-171450">
              <a:buClr>
                <a:prstClr val="white"/>
              </a:buClr>
              <a:buFont typeface="Wingdings" panose="05000000000000000000" pitchFamily="2" charset="2"/>
              <a:buChar char="ü"/>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su u iznosu od 493.200,00 EUR, a odnose se na:</a:t>
            </a:r>
          </a:p>
          <a:p>
            <a:pPr marL="628650" lvl="1" indent="-171450">
              <a:buClr>
                <a:prstClr val="white"/>
              </a:buClr>
              <a:buFont typeface="Wingdings" panose="05000000000000000000" pitchFamily="2" charset="2"/>
              <a:buChar char="ü"/>
            </a:pPr>
            <a:r>
              <a:rPr lang="hr-HR" sz="1200" dirty="0">
                <a:solidFill>
                  <a:srgbClr val="002060"/>
                </a:solidFill>
              </a:rPr>
              <a:t>prihod od upravnih pristojbi  u iznosu od 4.500,00 EUR, </a:t>
            </a:r>
          </a:p>
          <a:p>
            <a:pPr marL="628650" lvl="1" indent="-171450">
              <a:buClr>
                <a:prstClr val="white"/>
              </a:buClr>
              <a:buFont typeface="Wingdings" panose="05000000000000000000" pitchFamily="2" charset="2"/>
              <a:buChar char="ü"/>
            </a:pPr>
            <a:r>
              <a:rPr lang="hr-HR" sz="1200" dirty="0">
                <a:solidFill>
                  <a:srgbClr val="002060"/>
                </a:solidFill>
              </a:rPr>
              <a:t>prihodi od vodnog doprinosa u iznosu od 500,00 EUR, </a:t>
            </a:r>
          </a:p>
          <a:p>
            <a:pPr marL="628650" lvl="1" indent="-171450">
              <a:buClr>
                <a:prstClr val="white"/>
              </a:buClr>
              <a:buFont typeface="Wingdings" panose="05000000000000000000" pitchFamily="2" charset="2"/>
              <a:buChar char="ü"/>
            </a:pPr>
            <a:r>
              <a:rPr lang="hr-HR" sz="1200" dirty="0">
                <a:solidFill>
                  <a:srgbClr val="002060"/>
                </a:solidFill>
              </a:rPr>
              <a:t>doprinosa od šuma u iznosu od 200,00 EUR, </a:t>
            </a:r>
          </a:p>
          <a:p>
            <a:pPr marL="628650" lvl="1" indent="-171450">
              <a:buClr>
                <a:prstClr val="white"/>
              </a:buClr>
              <a:buFont typeface="Wingdings" panose="05000000000000000000" pitchFamily="2" charset="2"/>
              <a:buChar char="ü"/>
            </a:pPr>
            <a:r>
              <a:rPr lang="hr-HR" sz="1200" dirty="0">
                <a:solidFill>
                  <a:srgbClr val="002060"/>
                </a:solidFill>
              </a:rPr>
              <a:t>komunalnog doprinosa u iznosu od 90.000,00 EUR, te </a:t>
            </a:r>
          </a:p>
          <a:p>
            <a:pPr marL="628650" lvl="1" indent="-171450">
              <a:buClr>
                <a:prstClr val="white"/>
              </a:buClr>
              <a:buFont typeface="Wingdings" panose="05000000000000000000" pitchFamily="2" charset="2"/>
              <a:buChar char="ü"/>
            </a:pPr>
            <a:r>
              <a:rPr lang="hr-HR" sz="1200" dirty="0">
                <a:solidFill>
                  <a:srgbClr val="002060"/>
                </a:solidFill>
              </a:rPr>
              <a:t>komunalne naknade u iznosu od 398.000,00 EUR.</a:t>
            </a:r>
          </a:p>
          <a:p>
            <a:pPr marL="628650" lvl="1" indent="-171450">
              <a:buClr>
                <a:prstClr val="white"/>
              </a:buClr>
              <a:buFont typeface="Wingdings" panose="05000000000000000000" pitchFamily="2" charset="2"/>
              <a:buChar char="ü"/>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su u iznosu od 16.760,00 EUR (</a:t>
            </a:r>
            <a:r>
              <a:rPr lang="hr-HR" sz="1200" dirty="0">
                <a:solidFill>
                  <a:srgbClr val="002060"/>
                </a:solidFill>
              </a:rPr>
              <a:t>prvenstveno se odnose na planiran iznos od 10.000,00 EUR od građana za asfaltiranje nerazvrstanih cesta).</a:t>
            </a:r>
          </a:p>
          <a:p>
            <a:pPr lvl="0">
              <a:buClr>
                <a:prstClr val="white"/>
              </a:buClr>
            </a:pPr>
            <a:endParaRPr lang="hr-HR" sz="1200" dirty="0">
              <a:solidFill>
                <a:srgbClr val="002060"/>
              </a:solidFill>
            </a:endParaRPr>
          </a:p>
          <a:p>
            <a:pPr lvl="0">
              <a:buClr>
                <a:prstClr val="white"/>
              </a:buClr>
            </a:pPr>
            <a:r>
              <a:rPr lang="hr-HR" sz="1600" dirty="0">
                <a:solidFill>
                  <a:schemeClr val="tx1"/>
                </a:solidFill>
              </a:rPr>
              <a:t>Prihodi od prodaje nefinancijske imovine planirani su u iznosu od 5.400,00 EUR, odnose se na:</a:t>
            </a:r>
          </a:p>
          <a:p>
            <a:pPr marL="171450" lvl="0" indent="-171450">
              <a:buClr>
                <a:prstClr val="white"/>
              </a:buClr>
              <a:buFont typeface="Wingdings" panose="05000000000000000000" pitchFamily="2" charset="2"/>
              <a:buChar char="Ø"/>
            </a:pPr>
            <a:r>
              <a:rPr lang="hr-HR" sz="1400" dirty="0">
                <a:solidFill>
                  <a:srgbClr val="002060"/>
                </a:solidFill>
              </a:rPr>
              <a:t>Prihod od prodaje stanova  na kojima postaji stanarsko pravo u iznosu od 5.400,00 EUR</a:t>
            </a:r>
            <a:r>
              <a:rPr lang="hr-HR" sz="1200" dirty="0">
                <a:solidFill>
                  <a:srgbClr val="002060"/>
                </a:solidFill>
              </a:rPr>
              <a:t>.</a:t>
            </a:r>
          </a:p>
          <a:p>
            <a:pPr lvl="0">
              <a:buClr>
                <a:prstClr val="white"/>
              </a:buClr>
            </a:pP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543208"/>
            <a:ext cx="10226804" cy="6314793"/>
          </a:xfrm>
        </p:spPr>
        <p:txBody>
          <a:bodyPr>
            <a:noAutofit/>
          </a:bodyPr>
          <a:lstStyle/>
          <a:p>
            <a:r>
              <a:rPr lang="hr-HR" sz="1600" dirty="0">
                <a:solidFill>
                  <a:schemeClr val="tx1"/>
                </a:solidFill>
              </a:rPr>
              <a:t>	U ukupne prihode Plana proračuna općine za 2023. godinu uključeni su i vlastiti 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205.850,77 EUR:</a:t>
            </a:r>
          </a:p>
          <a:p>
            <a:pPr marL="628650" lvl="1" indent="-171450">
              <a:buFont typeface="Wingdings" panose="05000000000000000000" pitchFamily="2" charset="2"/>
              <a:buChar char="Ø"/>
            </a:pPr>
            <a:r>
              <a:rPr lang="hr-HR" sz="1400" dirty="0">
                <a:solidFill>
                  <a:srgbClr val="002060"/>
                </a:solidFill>
              </a:rPr>
              <a:t>Pomoći proračunskim korisnicima iz proračuna koji im nije nadležan  u iznosu od 1.179,41 EUR,</a:t>
            </a:r>
          </a:p>
          <a:p>
            <a:pPr marL="628650" lvl="1" indent="-171450">
              <a:buFont typeface="Wingdings" panose="05000000000000000000" pitchFamily="2" charset="2"/>
              <a:buChar char="Ø"/>
            </a:pPr>
            <a:r>
              <a:rPr lang="hr-HR" sz="1400" dirty="0">
                <a:solidFill>
                  <a:srgbClr val="002060"/>
                </a:solidFill>
              </a:rPr>
              <a:t>Prihodi od </a:t>
            </a:r>
            <a:r>
              <a:rPr lang="hr-HR" sz="1400" dirty="0" err="1">
                <a:solidFill>
                  <a:srgbClr val="002060"/>
                </a:solidFill>
              </a:rPr>
              <a:t>opskrbinina</a:t>
            </a:r>
            <a:r>
              <a:rPr lang="hr-HR" sz="1400" dirty="0">
                <a:solidFill>
                  <a:srgbClr val="002060"/>
                </a:solidFill>
              </a:rPr>
              <a:t> Dječji vrtić Balončica planirani su iznosu od 203.861,75 EUR,</a:t>
            </a:r>
          </a:p>
          <a:p>
            <a:pPr marL="628650" lvl="1" indent="-171450">
              <a:buFont typeface="Wingdings" panose="05000000000000000000" pitchFamily="2" charset="2"/>
              <a:buChar char="Ø"/>
            </a:pPr>
            <a:r>
              <a:rPr lang="hr-HR" sz="1400" dirty="0">
                <a:solidFill>
                  <a:srgbClr val="002060"/>
                </a:solidFill>
              </a:rPr>
              <a:t>Ostali prihodi u iznosu od 809,61 EUR.</a:t>
            </a: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6.636,00 EUR:</a:t>
            </a:r>
          </a:p>
          <a:p>
            <a:pPr marL="628650" lvl="1" indent="-171450">
              <a:buFont typeface="Wingdings" panose="05000000000000000000" pitchFamily="2" charset="2"/>
              <a:buChar char="Ø"/>
            </a:pPr>
            <a:r>
              <a:rPr lang="hr-HR" sz="1400" dirty="0">
                <a:solidFill>
                  <a:srgbClr val="002060"/>
                </a:solidFill>
              </a:rPr>
              <a:t>Pomoći proračunskim korisnicima iz proračuna koji im nije nadležan  u iznosu od 6.370,00 EUR,</a:t>
            </a:r>
          </a:p>
          <a:p>
            <a:pPr marL="628650" lvl="1" indent="-171450">
              <a:buFont typeface="Wingdings" panose="05000000000000000000" pitchFamily="2" charset="2"/>
              <a:buChar char="Ø"/>
            </a:pPr>
            <a:r>
              <a:rPr lang="hr-HR" sz="1400" dirty="0">
                <a:solidFill>
                  <a:srgbClr val="002060"/>
                </a:solidFill>
              </a:rPr>
              <a:t>Ostali prihodi u iznosu od 266,00 EUR.</a:t>
            </a: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2695</TotalTime>
  <Words>3040</Words>
  <Application>Microsoft Office PowerPoint</Application>
  <PresentationFormat>Široki zaslon</PresentationFormat>
  <Paragraphs>265</Paragraphs>
  <Slides>21</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21</vt:i4>
      </vt:variant>
    </vt:vector>
  </HeadingPairs>
  <TitlesOfParts>
    <vt:vector size="26" baseType="lpstr">
      <vt:lpstr>Calibri</vt:lpstr>
      <vt:lpstr>Century Gothic</vt:lpstr>
      <vt:lpstr>Wingdings</vt:lpstr>
      <vt:lpstr>Wingdings 3</vt: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br.144/2021).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vt:lpstr>
      <vt:lpstr>Proračun sadržava:</vt:lpstr>
      <vt:lpstr>        2. Poseban dio proračuna sačinjava:  Plan rashoda i izdataka raspoređen je po organizacijskim  jedinicama (odjelima) i proračunskim korisnicima iskazanih po vrstama te raspoređenih u programe koji se sastoje od aktivnosti i projekata.   RAZDJEL 001 opće javne usluge          PROGRAMI:  1001  PRIPREME I DONOŠENJE AKATA IZ DJELOKRUGA TIJELA 1002  Tijela i komisije 1003  KOMUNALNO gospodarstvo 1004  Izgradnja Komunalne INFRASTRUKTURA I Građevinskih Objekata 1005  SUFINANCIRANJE PREDŠKOLSKOG ODGOJA I OSNOVNO ŠKOLSTVO   1006  DONACIJE Kulturne djelatnosti 1007  DONACIJE ŠPORTSKE DJELATNOSTI 1008  DONACIJE OSTALA DRUŠTVA I ORGANIZACIJE 1009  Obrt I Poljoprivreda 1010  SOCIJALNA ZAŠTITA 1011  ZAŠTITA OD POŽARA I CIVILNA ZAŠTITA 1012  RAZVOJ ZAJEDNICE    </vt:lpstr>
      <vt:lpstr>RAZDJEL 002 PREDŠKOLSKI ODGOJ  PROGRAM: 1013 PREDŠKOLSKI ODGOJ -  DJEČJI VRTIĆ BALONĆICA </vt:lpstr>
      <vt:lpstr>Proračun općine Hum na Sutli za 2023. godinu  Proračunski prihodi i primici:</vt:lpstr>
      <vt:lpstr>                                      PRIHODI I PRIMICI  Prihodi poslovanja općine Hum na Sutli za 2023. godinu planirani su u iznosu od 2.760.111,00 EUR, a čine ih:</vt:lpstr>
      <vt:lpstr>PowerPoint prezentacija</vt:lpstr>
      <vt:lpstr>PowerPoint prezentacija</vt:lpstr>
      <vt:lpstr>PowerPoint prezentacija</vt:lpstr>
      <vt:lpstr>   Proračun općine Hum na Sutli za 2023. godinu   </vt:lpstr>
      <vt:lpstr>Rashodi i izdaci   OPIS POSEBNOG DIJELA PRORAČUNA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Jančin&lt;racunovodstvo@humnasutli.hr&gt;</cp:lastModifiedBy>
  <cp:revision>520</cp:revision>
  <cp:lastPrinted>2023-01-17T08:13:20Z</cp:lastPrinted>
  <dcterms:created xsi:type="dcterms:W3CDTF">2018-11-10T17:10:58Z</dcterms:created>
  <dcterms:modified xsi:type="dcterms:W3CDTF">2023-01-17T14:32:31Z</dcterms:modified>
</cp:coreProperties>
</file>