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4"/>
  </p:notesMasterIdLst>
  <p:sldIdLst>
    <p:sldId id="256" r:id="rId2"/>
    <p:sldId id="257" r:id="rId3"/>
    <p:sldId id="259" r:id="rId4"/>
    <p:sldId id="280" r:id="rId5"/>
    <p:sldId id="282" r:id="rId6"/>
    <p:sldId id="281" r:id="rId7"/>
    <p:sldId id="262" r:id="rId8"/>
    <p:sldId id="263" r:id="rId9"/>
    <p:sldId id="276" r:id="rId10"/>
    <p:sldId id="264" r:id="rId11"/>
    <p:sldId id="277" r:id="rId12"/>
    <p:sldId id="265" r:id="rId13"/>
    <p:sldId id="269" r:id="rId14"/>
    <p:sldId id="268" r:id="rId15"/>
    <p:sldId id="279" r:id="rId16"/>
    <p:sldId id="270" r:id="rId17"/>
    <p:sldId id="271" r:id="rId18"/>
    <p:sldId id="272" r:id="rId19"/>
    <p:sldId id="278" r:id="rId20"/>
    <p:sldId id="273" r:id="rId21"/>
    <p:sldId id="274" r:id="rId22"/>
    <p:sldId id="275" r:id="rId23"/>
  </p:sldIdLst>
  <p:sldSz cx="12192000" cy="6858000"/>
  <p:notesSz cx="6797675"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AE3F4"/>
    <a:srgbClr val="0047D6"/>
    <a:srgbClr val="1563FF"/>
    <a:srgbClr val="0D5EFF"/>
    <a:srgbClr val="0065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rednji stil 2 - Isticanj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5501" autoAdjust="0"/>
  </p:normalViewPr>
  <p:slideViewPr>
    <p:cSldViewPr snapToGrid="0">
      <p:cViewPr varScale="1">
        <p:scale>
          <a:sx n="98" d="100"/>
          <a:sy n="98" d="100"/>
        </p:scale>
        <p:origin x="102" y="252"/>
      </p:cViewPr>
      <p:guideLst>
        <p:guide orient="horz" pos="2160"/>
        <p:guide pos="3840"/>
      </p:guideLst>
    </p:cSldViewPr>
  </p:slideViewPr>
  <p:outlineViewPr>
    <p:cViewPr>
      <p:scale>
        <a:sx n="33" d="100"/>
        <a:sy n="33" d="100"/>
      </p:scale>
      <p:origin x="0" y="-21732"/>
    </p:cViewPr>
  </p:outlineViewPr>
  <p:notesTextViewPr>
    <p:cViewPr>
      <p:scale>
        <a:sx n="1" d="1"/>
        <a:sy n="1" d="1"/>
      </p:scale>
      <p:origin x="0" y="0"/>
    </p:cViewPr>
  </p:notesTextViewPr>
  <p:sorterViewPr>
    <p:cViewPr>
      <p:scale>
        <a:sx n="100" d="100"/>
        <a:sy n="100" d="100"/>
      </p:scale>
      <p:origin x="0" y="-410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0" y="0"/>
            <a:ext cx="2945660" cy="495348"/>
          </a:xfrm>
          <a:prstGeom prst="rect">
            <a:avLst/>
          </a:prstGeom>
        </p:spPr>
        <p:txBody>
          <a:bodyPr vert="horz" lIns="91815" tIns="45907" rIns="91815" bIns="45907" rtlCol="0"/>
          <a:lstStyle>
            <a:lvl1pPr algn="l">
              <a:defRPr sz="1200"/>
            </a:lvl1pPr>
          </a:lstStyle>
          <a:p>
            <a:endParaRPr lang="hr-HR"/>
          </a:p>
        </p:txBody>
      </p:sp>
      <p:sp>
        <p:nvSpPr>
          <p:cNvPr id="3" name="Rezervirano mjesto datuma 2"/>
          <p:cNvSpPr>
            <a:spLocks noGrp="1"/>
          </p:cNvSpPr>
          <p:nvPr>
            <p:ph type="dt" idx="1"/>
          </p:nvPr>
        </p:nvSpPr>
        <p:spPr>
          <a:xfrm>
            <a:off x="3850442" y="0"/>
            <a:ext cx="2945660" cy="495348"/>
          </a:xfrm>
          <a:prstGeom prst="rect">
            <a:avLst/>
          </a:prstGeom>
        </p:spPr>
        <p:txBody>
          <a:bodyPr vert="horz" lIns="91815" tIns="45907" rIns="91815" bIns="45907" rtlCol="0"/>
          <a:lstStyle>
            <a:lvl1pPr algn="r">
              <a:defRPr sz="1200"/>
            </a:lvl1pPr>
          </a:lstStyle>
          <a:p>
            <a:fld id="{4B109784-1242-49CB-93FF-86A56047DA7D}" type="datetimeFigureOut">
              <a:rPr lang="hr-HR" smtClean="0"/>
              <a:t>10.01.2024</a:t>
            </a:fld>
            <a:endParaRPr lang="hr-HR"/>
          </a:p>
        </p:txBody>
      </p:sp>
      <p:sp>
        <p:nvSpPr>
          <p:cNvPr id="4" name="Rezervirano mjesto slike slajda 3"/>
          <p:cNvSpPr>
            <a:spLocks noGrp="1" noRot="1" noChangeAspect="1"/>
          </p:cNvSpPr>
          <p:nvPr>
            <p:ph type="sldImg" idx="2"/>
          </p:nvPr>
        </p:nvSpPr>
        <p:spPr>
          <a:xfrm>
            <a:off x="438150" y="1235075"/>
            <a:ext cx="5921375" cy="3330575"/>
          </a:xfrm>
          <a:prstGeom prst="rect">
            <a:avLst/>
          </a:prstGeom>
          <a:noFill/>
          <a:ln w="12700">
            <a:solidFill>
              <a:prstClr val="black"/>
            </a:solidFill>
          </a:ln>
        </p:spPr>
        <p:txBody>
          <a:bodyPr vert="horz" lIns="91815" tIns="45907" rIns="91815" bIns="45907" rtlCol="0" anchor="ctr"/>
          <a:lstStyle/>
          <a:p>
            <a:endParaRPr lang="hr-HR"/>
          </a:p>
        </p:txBody>
      </p:sp>
      <p:sp>
        <p:nvSpPr>
          <p:cNvPr id="5" name="Rezervirano mjesto bilježaka 4"/>
          <p:cNvSpPr>
            <a:spLocks noGrp="1"/>
          </p:cNvSpPr>
          <p:nvPr>
            <p:ph type="body" sz="quarter" idx="3"/>
          </p:nvPr>
        </p:nvSpPr>
        <p:spPr>
          <a:xfrm>
            <a:off x="679768" y="4751220"/>
            <a:ext cx="5438140" cy="3887361"/>
          </a:xfrm>
          <a:prstGeom prst="rect">
            <a:avLst/>
          </a:prstGeom>
        </p:spPr>
        <p:txBody>
          <a:bodyPr vert="horz" lIns="91815" tIns="45907" rIns="91815" bIns="45907" rtlCol="0"/>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6" name="Rezervirano mjesto podnožja 5"/>
          <p:cNvSpPr>
            <a:spLocks noGrp="1"/>
          </p:cNvSpPr>
          <p:nvPr>
            <p:ph type="ftr" sz="quarter" idx="4"/>
          </p:nvPr>
        </p:nvSpPr>
        <p:spPr>
          <a:xfrm>
            <a:off x="0" y="9377317"/>
            <a:ext cx="2945660" cy="495347"/>
          </a:xfrm>
          <a:prstGeom prst="rect">
            <a:avLst/>
          </a:prstGeom>
        </p:spPr>
        <p:txBody>
          <a:bodyPr vert="horz" lIns="91815" tIns="45907" rIns="91815" bIns="45907" rtlCol="0" anchor="b"/>
          <a:lstStyle>
            <a:lvl1pPr algn="l">
              <a:defRPr sz="1200"/>
            </a:lvl1pPr>
          </a:lstStyle>
          <a:p>
            <a:endParaRPr lang="hr-HR"/>
          </a:p>
        </p:txBody>
      </p:sp>
      <p:sp>
        <p:nvSpPr>
          <p:cNvPr id="7" name="Rezervirano mjesto broja slajda 6"/>
          <p:cNvSpPr>
            <a:spLocks noGrp="1"/>
          </p:cNvSpPr>
          <p:nvPr>
            <p:ph type="sldNum" sz="quarter" idx="5"/>
          </p:nvPr>
        </p:nvSpPr>
        <p:spPr>
          <a:xfrm>
            <a:off x="3850442" y="9377317"/>
            <a:ext cx="2945660" cy="495347"/>
          </a:xfrm>
          <a:prstGeom prst="rect">
            <a:avLst/>
          </a:prstGeom>
        </p:spPr>
        <p:txBody>
          <a:bodyPr vert="horz" lIns="91815" tIns="45907" rIns="91815" bIns="45907" rtlCol="0" anchor="b"/>
          <a:lstStyle>
            <a:lvl1pPr algn="r">
              <a:defRPr sz="1200"/>
            </a:lvl1pPr>
          </a:lstStyle>
          <a:p>
            <a:fld id="{8043E68F-6E9A-4BD0-8980-A35A7ACF2057}" type="slidenum">
              <a:rPr lang="hr-HR" smtClean="0"/>
              <a:t>‹#›</a:t>
            </a:fld>
            <a:endParaRPr lang="hr-HR"/>
          </a:p>
        </p:txBody>
      </p:sp>
    </p:spTree>
    <p:extLst>
      <p:ext uri="{BB962C8B-B14F-4D97-AF65-F5344CB8AC3E}">
        <p14:creationId xmlns:p14="http://schemas.microsoft.com/office/powerpoint/2010/main" val="25618906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endParaRPr lang="hr-HR" dirty="0"/>
          </a:p>
        </p:txBody>
      </p:sp>
      <p:sp>
        <p:nvSpPr>
          <p:cNvPr id="4" name="Rezervirano mjesto broja slajda 3"/>
          <p:cNvSpPr>
            <a:spLocks noGrp="1"/>
          </p:cNvSpPr>
          <p:nvPr>
            <p:ph type="sldNum" sz="quarter" idx="10"/>
          </p:nvPr>
        </p:nvSpPr>
        <p:spPr/>
        <p:txBody>
          <a:bodyPr/>
          <a:lstStyle/>
          <a:p>
            <a:fld id="{8043E68F-6E9A-4BD0-8980-A35A7ACF2057}" type="slidenum">
              <a:rPr lang="hr-HR" smtClean="0"/>
              <a:t>14</a:t>
            </a:fld>
            <a:endParaRPr lang="hr-HR"/>
          </a:p>
        </p:txBody>
      </p:sp>
    </p:spTree>
    <p:extLst>
      <p:ext uri="{BB962C8B-B14F-4D97-AF65-F5344CB8AC3E}">
        <p14:creationId xmlns:p14="http://schemas.microsoft.com/office/powerpoint/2010/main" val="2086786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hr-HR"/>
              <a:t>Kliknite da biste uredili stil naslova matrice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r-HR"/>
              <a:t>Kliknite da biste uredili stil podnaslova matrice</a:t>
            </a:r>
            <a:endParaRPr lang="en-US" dirty="0"/>
          </a:p>
        </p:txBody>
      </p:sp>
      <p:sp>
        <p:nvSpPr>
          <p:cNvPr id="4" name="Date Placeholder 3"/>
          <p:cNvSpPr>
            <a:spLocks noGrp="1"/>
          </p:cNvSpPr>
          <p:nvPr>
            <p:ph type="dt" sz="half" idx="10"/>
          </p:nvPr>
        </p:nvSpPr>
        <p:spPr/>
        <p:txBody>
          <a:bodyPr/>
          <a:lstStyle/>
          <a:p>
            <a:fld id="{E98AFD69-E945-4ED3-8CBF-D2C4359E0110}" type="datetimeFigureOut">
              <a:rPr lang="hr-HR" smtClean="0"/>
              <a:t>10.01.2024</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37261690"/>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ska slika s opis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a:t>Kliknite ikonu da biste dodali  sliku</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r-HR"/>
              <a:t>Kliknite da biste uredili matrice</a:t>
            </a:r>
          </a:p>
        </p:txBody>
      </p:sp>
      <p:sp>
        <p:nvSpPr>
          <p:cNvPr id="3" name="Date Placeholder 2"/>
          <p:cNvSpPr>
            <a:spLocks noGrp="1"/>
          </p:cNvSpPr>
          <p:nvPr>
            <p:ph type="dt" sz="half" idx="10"/>
          </p:nvPr>
        </p:nvSpPr>
        <p:spPr/>
        <p:txBody>
          <a:bodyPr/>
          <a:lstStyle/>
          <a:p>
            <a:fld id="{E98AFD69-E945-4ED3-8CBF-D2C4359E0110}" type="datetimeFigureOut">
              <a:rPr lang="hr-HR" smtClean="0"/>
              <a:t>10.01.2024</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2955316382"/>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aslov i opis">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hr-HR"/>
              <a:t>Kliknite da biste uredili stil naslova matrice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E98AFD69-E945-4ED3-8CBF-D2C4359E0110}" type="datetimeFigureOut">
              <a:rPr lang="hr-HR" smtClean="0"/>
              <a:t>10.01.2024</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193359359"/>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s opisom">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hr-HR"/>
              <a:t>Kliknite da biste uredili stil naslova matrice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r-HR"/>
              <a:t>Kliknite da biste uredili matrice</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E98AFD69-E945-4ED3-8CBF-D2C4359E0110}" type="datetimeFigureOut">
              <a:rPr lang="hr-HR" smtClean="0"/>
              <a:t>10.01.2024</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772081209"/>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ica s nazivom">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hr-HR"/>
              <a:t>Kliknite da biste uredili stil naslova matrice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E98AFD69-E945-4ED3-8CBF-D2C4359E0110}" type="datetimeFigureOut">
              <a:rPr lang="hr-HR" smtClean="0"/>
              <a:t>10.01.2024</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3237989920"/>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Kartica s nazivom citata">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hr-HR"/>
              <a:t>Kliknite da biste uredili stil naslova matrice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hr-HR"/>
              <a:t>Kliknite da biste uredili matrice</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E98AFD69-E945-4ED3-8CBF-D2C4359E0110}" type="datetimeFigureOut">
              <a:rPr lang="hr-HR" smtClean="0"/>
              <a:t>10.01.2024</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32272269"/>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ili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hr-HR"/>
              <a:t>Kliknite da biste uredili stil naslova matrice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hr-HR"/>
              <a:t>Kliknite da biste uredili matrice</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E98AFD69-E945-4ED3-8CBF-D2C4359E0110}" type="datetimeFigureOut">
              <a:rPr lang="hr-HR" smtClean="0"/>
              <a:t>10.01.2024</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862756755"/>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hr-HR"/>
              <a:t>Kliknite da biste uredili stil naslova matrice</a:t>
            </a:r>
            <a:endParaRPr lang="en-US" dirty="0"/>
          </a:p>
        </p:txBody>
      </p:sp>
      <p:sp>
        <p:nvSpPr>
          <p:cNvPr id="3" name="Vertical Text Placeholder 2"/>
          <p:cNvSpPr>
            <a:spLocks noGrp="1"/>
          </p:cNvSpPr>
          <p:nvPr>
            <p:ph type="body" orient="vert" idx="1"/>
          </p:nvPr>
        </p:nvSpPr>
        <p:spPr/>
        <p:txBody>
          <a:bodyPr vert="eaVert" ancho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E98AFD69-E945-4ED3-8CBF-D2C4359E0110}" type="datetimeFigureOut">
              <a:rPr lang="hr-HR" smtClean="0"/>
              <a:t>10.01.2024</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3073678467"/>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hr-HR"/>
              <a:t>Kliknite da biste uredili stil naslova matrice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E98AFD69-E945-4ED3-8CBF-D2C4359E0110}" type="datetimeFigureOut">
              <a:rPr lang="hr-HR" smtClean="0"/>
              <a:t>10.01.2024</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1588865665"/>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idx="1"/>
          </p:nvPr>
        </p:nvSpPr>
        <p:spPr/>
        <p:txBody>
          <a:bodyPr anchor="ct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E98AFD69-E945-4ED3-8CBF-D2C4359E0110}" type="datetimeFigureOut">
              <a:rPr lang="hr-HR" smtClean="0"/>
              <a:t>10.01.2024</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3017362002"/>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hr-HR"/>
              <a:t>Kliknite da biste uredili stil naslova matrice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E98AFD69-E945-4ED3-8CBF-D2C4359E0110}" type="datetimeFigureOut">
              <a:rPr lang="hr-HR" smtClean="0"/>
              <a:t>10.01.2024</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242229156"/>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Date Placeholder 4"/>
          <p:cNvSpPr>
            <a:spLocks noGrp="1"/>
          </p:cNvSpPr>
          <p:nvPr>
            <p:ph type="dt" sz="half" idx="10"/>
          </p:nvPr>
        </p:nvSpPr>
        <p:spPr/>
        <p:txBody>
          <a:bodyPr/>
          <a:lstStyle/>
          <a:p>
            <a:fld id="{E98AFD69-E945-4ED3-8CBF-D2C4359E0110}" type="datetimeFigureOut">
              <a:rPr lang="hr-HR" smtClean="0"/>
              <a:t>10.01.2024</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295595212"/>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r-HR"/>
              <a:t>Kliknite da biste uredili stil naslova matrice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7" name="Date Placeholder 6"/>
          <p:cNvSpPr>
            <a:spLocks noGrp="1"/>
          </p:cNvSpPr>
          <p:nvPr>
            <p:ph type="dt" sz="half" idx="10"/>
          </p:nvPr>
        </p:nvSpPr>
        <p:spPr/>
        <p:txBody>
          <a:bodyPr/>
          <a:lstStyle/>
          <a:p>
            <a:fld id="{E98AFD69-E945-4ED3-8CBF-D2C4359E0110}" type="datetimeFigureOut">
              <a:rPr lang="hr-HR" smtClean="0"/>
              <a:t>10.01.2024</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3439968274"/>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Date Placeholder 2"/>
          <p:cNvSpPr>
            <a:spLocks noGrp="1"/>
          </p:cNvSpPr>
          <p:nvPr>
            <p:ph type="dt" sz="half" idx="10"/>
          </p:nvPr>
        </p:nvSpPr>
        <p:spPr/>
        <p:txBody>
          <a:bodyPr/>
          <a:lstStyle/>
          <a:p>
            <a:fld id="{E98AFD69-E945-4ED3-8CBF-D2C4359E0110}" type="datetimeFigureOut">
              <a:rPr lang="hr-HR" smtClean="0"/>
              <a:t>10.01.2024</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1409456216"/>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8AFD69-E945-4ED3-8CBF-D2C4359E0110}" type="datetimeFigureOut">
              <a:rPr lang="hr-HR" smtClean="0"/>
              <a:t>10.01.2024</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4075104516"/>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hr-HR"/>
              <a:t>Kliknite da biste uredili stil naslova matrice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matrice</a:t>
            </a:r>
          </a:p>
        </p:txBody>
      </p:sp>
      <p:sp>
        <p:nvSpPr>
          <p:cNvPr id="5" name="Date Placeholder 4"/>
          <p:cNvSpPr>
            <a:spLocks noGrp="1"/>
          </p:cNvSpPr>
          <p:nvPr>
            <p:ph type="dt" sz="half" idx="10"/>
          </p:nvPr>
        </p:nvSpPr>
        <p:spPr/>
        <p:txBody>
          <a:bodyPr/>
          <a:lstStyle/>
          <a:p>
            <a:fld id="{E98AFD69-E945-4ED3-8CBF-D2C4359E0110}" type="datetimeFigureOut">
              <a:rPr lang="hr-HR" smtClean="0"/>
              <a:t>10.01.2024</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1663426866"/>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hr-HR"/>
              <a:t>Kliknite da biste uredili stil naslova matrice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a:t>Kliknite ikonu da biste dodali  sliku</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matrice</a:t>
            </a:r>
          </a:p>
        </p:txBody>
      </p:sp>
      <p:sp>
        <p:nvSpPr>
          <p:cNvPr id="5" name="Date Placeholder 4"/>
          <p:cNvSpPr>
            <a:spLocks noGrp="1"/>
          </p:cNvSpPr>
          <p:nvPr>
            <p:ph type="dt" sz="half" idx="10"/>
          </p:nvPr>
        </p:nvSpPr>
        <p:spPr/>
        <p:txBody>
          <a:bodyPr/>
          <a:lstStyle/>
          <a:p>
            <a:fld id="{E98AFD69-E945-4ED3-8CBF-D2C4359E0110}" type="datetimeFigureOut">
              <a:rPr lang="hr-HR" smtClean="0"/>
              <a:t>10.01.2024</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2C3E36C9-52E5-4713-8F7B-9E13F9E6F4C3}" type="slidenum">
              <a:rPr lang="hr-HR" smtClean="0"/>
              <a:t>‹#›</a:t>
            </a:fld>
            <a:endParaRPr lang="hr-HR"/>
          </a:p>
        </p:txBody>
      </p:sp>
    </p:spTree>
    <p:extLst>
      <p:ext uri="{BB962C8B-B14F-4D97-AF65-F5344CB8AC3E}">
        <p14:creationId xmlns:p14="http://schemas.microsoft.com/office/powerpoint/2010/main" val="2634896584"/>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5000">
              <a:schemeClr val="bg2">
                <a:tint val="97000"/>
                <a:hueMod val="92000"/>
                <a:satMod val="169000"/>
                <a:lumMod val="164000"/>
              </a:schemeClr>
            </a:gs>
            <a:gs pos="100000">
              <a:schemeClr val="bg2">
                <a:shade val="96000"/>
                <a:satMod val="120000"/>
                <a:lumMod val="90000"/>
              </a:schemeClr>
            </a:gs>
          </a:gsLst>
          <a:lin ang="6120000" scaled="1"/>
          <a:tileRect/>
        </a:gra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hr-HR"/>
              <a:t>Kliknite da biste uredili stil naslova matrice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E98AFD69-E945-4ED3-8CBF-D2C4359E0110}" type="datetimeFigureOut">
              <a:rPr lang="hr-HR" smtClean="0"/>
              <a:t>10.01.2024</a:t>
            </a:fld>
            <a:endParaRPr lang="hr-H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hr-H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2C3E36C9-52E5-4713-8F7B-9E13F9E6F4C3}" type="slidenum">
              <a:rPr lang="hr-HR" smtClean="0"/>
              <a:t>‹#›</a:t>
            </a:fld>
            <a:endParaRPr lang="hr-HR"/>
          </a:p>
        </p:txBody>
      </p:sp>
    </p:spTree>
    <p:extLst>
      <p:ext uri="{BB962C8B-B14F-4D97-AF65-F5344CB8AC3E}">
        <p14:creationId xmlns:p14="http://schemas.microsoft.com/office/powerpoint/2010/main" val="4190819509"/>
      </p:ext>
    </p:extLst>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 id="2147483749" r:id="rId17"/>
  </p:sldLayoutIdLst>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3" Type="http://schemas.openxmlformats.org/officeDocument/2006/relationships/hyperlink" Target="mailto:nacelnik@humnasutli.hr" TargetMode="External"/><Relationship Id="rId2" Type="http://schemas.openxmlformats.org/officeDocument/2006/relationships/hyperlink" Target="mailto:racunovodstvo@humnasutli.hr"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lika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4416" y="228601"/>
            <a:ext cx="967317" cy="1270837"/>
          </a:xfrm>
          <a:prstGeom prst="rect">
            <a:avLst/>
          </a:prstGeom>
        </p:spPr>
      </p:pic>
      <p:sp>
        <p:nvSpPr>
          <p:cNvPr id="2" name="Naslov 1"/>
          <p:cNvSpPr>
            <a:spLocks noGrp="1"/>
          </p:cNvSpPr>
          <p:nvPr>
            <p:ph type="ctrTitle"/>
          </p:nvPr>
        </p:nvSpPr>
        <p:spPr>
          <a:xfrm>
            <a:off x="448733" y="1659466"/>
            <a:ext cx="1896534" cy="1257905"/>
          </a:xfrm>
        </p:spPr>
        <p:txBody>
          <a:bodyPr>
            <a:noAutofit/>
          </a:bodyPr>
          <a:lstStyle/>
          <a:p>
            <a:r>
              <a:rPr lang="hr-HR" sz="1200" dirty="0">
                <a:solidFill>
                  <a:srgbClr val="002060"/>
                </a:solidFill>
              </a:rPr>
              <a:t>Općina hum na </a:t>
            </a:r>
            <a:r>
              <a:rPr lang="hr-HR" sz="1200" dirty="0" err="1">
                <a:solidFill>
                  <a:srgbClr val="002060"/>
                </a:solidFill>
              </a:rPr>
              <a:t>sutli</a:t>
            </a:r>
            <a:br>
              <a:rPr lang="hr-HR" sz="1200" dirty="0">
                <a:solidFill>
                  <a:srgbClr val="002060"/>
                </a:solidFill>
              </a:rPr>
            </a:br>
            <a:r>
              <a:rPr lang="hr-HR" sz="1200" dirty="0">
                <a:solidFill>
                  <a:srgbClr val="002060"/>
                </a:solidFill>
              </a:rPr>
              <a:t>hum na </a:t>
            </a:r>
            <a:r>
              <a:rPr lang="hr-HR" sz="1200" dirty="0" err="1">
                <a:solidFill>
                  <a:srgbClr val="002060"/>
                </a:solidFill>
              </a:rPr>
              <a:t>sutli</a:t>
            </a:r>
            <a:r>
              <a:rPr lang="hr-HR" sz="1200" dirty="0">
                <a:solidFill>
                  <a:srgbClr val="002060"/>
                </a:solidFill>
              </a:rPr>
              <a:t> 175</a:t>
            </a:r>
            <a:br>
              <a:rPr lang="hr-HR" sz="1200" dirty="0">
                <a:solidFill>
                  <a:srgbClr val="002060"/>
                </a:solidFill>
              </a:rPr>
            </a:br>
            <a:r>
              <a:rPr lang="hr-HR" sz="1200" dirty="0">
                <a:solidFill>
                  <a:srgbClr val="002060"/>
                </a:solidFill>
              </a:rPr>
              <a:t>49231 hum na </a:t>
            </a:r>
            <a:r>
              <a:rPr lang="hr-HR" sz="1200" dirty="0" err="1">
                <a:solidFill>
                  <a:srgbClr val="002060"/>
                </a:solidFill>
              </a:rPr>
              <a:t>sutli</a:t>
            </a:r>
            <a:br>
              <a:rPr lang="hr-HR" sz="1200" dirty="0">
                <a:solidFill>
                  <a:srgbClr val="002060"/>
                </a:solidFill>
              </a:rPr>
            </a:br>
            <a:r>
              <a:rPr lang="hr-HR" sz="1200" dirty="0" err="1">
                <a:solidFill>
                  <a:srgbClr val="002060"/>
                </a:solidFill>
              </a:rPr>
              <a:t>mb</a:t>
            </a:r>
            <a:r>
              <a:rPr lang="hr-HR" sz="1200" dirty="0">
                <a:solidFill>
                  <a:srgbClr val="002060"/>
                </a:solidFill>
              </a:rPr>
              <a:t>:02621223</a:t>
            </a:r>
            <a:br>
              <a:rPr lang="hr-HR" sz="1200" dirty="0">
                <a:solidFill>
                  <a:srgbClr val="002060"/>
                </a:solidFill>
              </a:rPr>
            </a:br>
            <a:r>
              <a:rPr lang="hr-HR" sz="1200" dirty="0" err="1">
                <a:solidFill>
                  <a:srgbClr val="002060"/>
                </a:solidFill>
              </a:rPr>
              <a:t>oib</a:t>
            </a:r>
            <a:r>
              <a:rPr lang="hr-HR" sz="1200" dirty="0">
                <a:solidFill>
                  <a:srgbClr val="002060"/>
                </a:solidFill>
              </a:rPr>
              <a:t>: 61743726362</a:t>
            </a:r>
            <a:br>
              <a:rPr lang="hr-HR" sz="1200" dirty="0">
                <a:solidFill>
                  <a:srgbClr val="002060"/>
                </a:solidFill>
              </a:rPr>
            </a:br>
            <a:r>
              <a:rPr lang="hr-HR" sz="1200" dirty="0">
                <a:solidFill>
                  <a:srgbClr val="002060"/>
                </a:solidFill>
              </a:rPr>
              <a:t> </a:t>
            </a:r>
            <a:r>
              <a:rPr lang="hr-HR" sz="1200" u="sng" cap="none" dirty="0">
                <a:solidFill>
                  <a:srgbClr val="002060"/>
                </a:solidFill>
              </a:rPr>
              <a:t>www.humnasutli.hr</a:t>
            </a:r>
          </a:p>
        </p:txBody>
      </p:sp>
      <p:sp>
        <p:nvSpPr>
          <p:cNvPr id="3" name="Podnaslov 2"/>
          <p:cNvSpPr>
            <a:spLocks noGrp="1"/>
          </p:cNvSpPr>
          <p:nvPr>
            <p:ph type="subTitle" idx="1"/>
          </p:nvPr>
        </p:nvSpPr>
        <p:spPr>
          <a:xfrm>
            <a:off x="1591733" y="1845734"/>
            <a:ext cx="7987696" cy="3748040"/>
          </a:xfrm>
        </p:spPr>
        <p:txBody>
          <a:bodyPr>
            <a:normAutofit/>
          </a:bodyPr>
          <a:lstStyle/>
          <a:p>
            <a:pPr algn="ctr"/>
            <a:endParaRPr lang="hr-HR" sz="3600" dirty="0">
              <a:solidFill>
                <a:schemeClr val="tx1"/>
              </a:solidFill>
              <a:effectLst>
                <a:outerShdw blurRad="38100" dist="38100" dir="2700000" algn="tl">
                  <a:srgbClr val="000000">
                    <a:alpha val="43137"/>
                  </a:srgbClr>
                </a:outerShdw>
              </a:effectLst>
            </a:endParaRPr>
          </a:p>
          <a:p>
            <a:pPr algn="ctr"/>
            <a:r>
              <a:rPr lang="hr-HR" sz="3200" dirty="0">
                <a:solidFill>
                  <a:schemeClr val="tx1"/>
                </a:solidFill>
                <a:effectLst>
                  <a:outerShdw blurRad="38100" dist="38100" dir="2700000" algn="tl">
                    <a:srgbClr val="000000">
                      <a:alpha val="43137"/>
                    </a:srgbClr>
                  </a:outerShdw>
                </a:effectLst>
              </a:rPr>
              <a:t>OPĆINA HUM NA SUTLI</a:t>
            </a:r>
          </a:p>
          <a:p>
            <a:pPr algn="ctr"/>
            <a:r>
              <a:rPr lang="hr-HR" sz="3200" dirty="0">
                <a:solidFill>
                  <a:schemeClr val="tx1"/>
                </a:solidFill>
                <a:effectLst>
                  <a:outerShdw blurRad="38100" dist="38100" dir="2700000" algn="tl">
                    <a:srgbClr val="000000">
                      <a:alpha val="43137"/>
                    </a:srgbClr>
                  </a:outerShdw>
                </a:effectLst>
              </a:rPr>
              <a:t>VODIČ ZA GRAĐANE UZ PRORAČUN ZA </a:t>
            </a:r>
          </a:p>
          <a:p>
            <a:pPr algn="ctr"/>
            <a:r>
              <a:rPr lang="hr-HR" sz="3200" dirty="0">
                <a:solidFill>
                  <a:schemeClr val="tx1"/>
                </a:solidFill>
                <a:effectLst>
                  <a:outerShdw blurRad="38100" dist="38100" dir="2700000" algn="tl">
                    <a:srgbClr val="000000">
                      <a:alpha val="43137"/>
                    </a:srgbClr>
                  </a:outerShdw>
                </a:effectLst>
              </a:rPr>
              <a:t>2024. GODINU</a:t>
            </a:r>
          </a:p>
        </p:txBody>
      </p:sp>
    </p:spTree>
    <p:extLst>
      <p:ext uri="{BB962C8B-B14F-4D97-AF65-F5344CB8AC3E}">
        <p14:creationId xmlns:p14="http://schemas.microsoft.com/office/powerpoint/2010/main" val="3790123735"/>
      </p:ext>
    </p:extLst>
  </p:cSld>
  <p:clrMapOvr>
    <a:masterClrMapping/>
  </p:clrMapOvr>
  <mc:AlternateContent xmlns:mc="http://schemas.openxmlformats.org/markup-compatibility/2006" xmlns:p14="http://schemas.microsoft.com/office/powerpoint/2010/main">
    <mc:Choice Requires="p14">
      <p:transition spd="slow" p14:dur="1300" advClick="0" advTm="5000">
        <p14:ripple/>
      </p:transition>
    </mc:Choice>
    <mc:Fallback xmlns="">
      <p:transition spd="slow" advClick="0" advTm="500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389617" y="543208"/>
            <a:ext cx="10226804" cy="6314793"/>
          </a:xfrm>
        </p:spPr>
        <p:txBody>
          <a:bodyPr>
            <a:noAutofit/>
          </a:bodyPr>
          <a:lstStyle/>
          <a:p>
            <a:r>
              <a:rPr lang="hr-HR" sz="1600" dirty="0">
                <a:solidFill>
                  <a:schemeClr val="tx1"/>
                </a:solidFill>
              </a:rPr>
              <a:t>	U ukupne prihode Plana proračuna općine za 2024. godinu uključeni su i vlastiti prihodi i pomoći proračunskih korisnika što je zakonska obveza i to kako slijedi</a:t>
            </a:r>
            <a:r>
              <a:rPr lang="hr-HR" sz="1400" dirty="0">
                <a:solidFill>
                  <a:schemeClr val="tx1"/>
                </a:solidFill>
              </a:rPr>
              <a:t>:</a:t>
            </a:r>
          </a:p>
          <a:p>
            <a:endParaRPr lang="hr-HR" sz="1400" dirty="0">
              <a:solidFill>
                <a:schemeClr val="tx1"/>
              </a:solidFill>
            </a:endParaRPr>
          </a:p>
          <a:p>
            <a:pPr marL="171450" indent="-171450">
              <a:buFont typeface="Wingdings" panose="05000000000000000000" pitchFamily="2" charset="2"/>
              <a:buChar char="v"/>
            </a:pPr>
            <a:r>
              <a:rPr lang="hr-HR" sz="1400" dirty="0">
                <a:solidFill>
                  <a:schemeClr val="tx1"/>
                </a:solidFill>
              </a:rPr>
              <a:t>Dječji vrtić ”Balončica” </a:t>
            </a:r>
            <a:r>
              <a:rPr lang="hr-HR" sz="1400" dirty="0">
                <a:solidFill>
                  <a:srgbClr val="002060"/>
                </a:solidFill>
              </a:rPr>
              <a:t>u ukupnom iznosu od 209.490,00 EUR:</a:t>
            </a:r>
          </a:p>
          <a:p>
            <a:pPr marL="628650" lvl="1" indent="-171450">
              <a:buFont typeface="Wingdings" panose="05000000000000000000" pitchFamily="2" charset="2"/>
              <a:buChar char="Ø"/>
            </a:pPr>
            <a:r>
              <a:rPr lang="hr-HR" sz="1200" dirty="0">
                <a:solidFill>
                  <a:srgbClr val="0047D6"/>
                </a:solidFill>
              </a:rPr>
              <a:t>Pomoći proračunskim korisnicima iz proračuna koji im nije nadležan  u iznosu od 2.837,00 EUR,</a:t>
            </a:r>
          </a:p>
          <a:p>
            <a:pPr marL="628650" lvl="1" indent="-171450">
              <a:buFont typeface="Wingdings" panose="05000000000000000000" pitchFamily="2" charset="2"/>
              <a:buChar char="Ø"/>
            </a:pPr>
            <a:r>
              <a:rPr lang="hr-HR" sz="1200" dirty="0">
                <a:solidFill>
                  <a:srgbClr val="0047D6"/>
                </a:solidFill>
              </a:rPr>
              <a:t>Prihodi od </a:t>
            </a:r>
            <a:r>
              <a:rPr lang="hr-HR" sz="1200" dirty="0" err="1">
                <a:solidFill>
                  <a:srgbClr val="0047D6"/>
                </a:solidFill>
              </a:rPr>
              <a:t>opskrbinina</a:t>
            </a:r>
            <a:r>
              <a:rPr lang="hr-HR" sz="1200" dirty="0">
                <a:solidFill>
                  <a:srgbClr val="0047D6"/>
                </a:solidFill>
              </a:rPr>
              <a:t> Dječji vrtić Balončica planirani su iznosu od 204.000,00 EUR,</a:t>
            </a:r>
          </a:p>
          <a:p>
            <a:pPr marL="628650" lvl="1" indent="-171450">
              <a:buFont typeface="Wingdings" panose="05000000000000000000" pitchFamily="2" charset="2"/>
              <a:buChar char="Ø"/>
            </a:pPr>
            <a:r>
              <a:rPr lang="pl-PL" sz="1200" dirty="0">
                <a:solidFill>
                  <a:srgbClr val="0047D6"/>
                </a:solidFill>
              </a:rPr>
              <a:t>Prihodi od donacija u iznosu od 2.650,00 EUR.</a:t>
            </a:r>
            <a:endParaRPr lang="hr-HR" sz="1200" dirty="0">
              <a:solidFill>
                <a:srgbClr val="0047D6"/>
              </a:solidFill>
            </a:endParaRPr>
          </a:p>
          <a:p>
            <a:pPr marL="628650" lvl="1" indent="-171450">
              <a:buFont typeface="Wingdings" panose="05000000000000000000" pitchFamily="2" charset="2"/>
              <a:buChar char="Ø"/>
            </a:pPr>
            <a:r>
              <a:rPr lang="hr-HR" sz="1200" dirty="0">
                <a:solidFill>
                  <a:srgbClr val="0047D6"/>
                </a:solidFill>
              </a:rPr>
              <a:t>Ostali prihodi u iznosu od 3,00 EUR.</a:t>
            </a:r>
          </a:p>
          <a:p>
            <a:pPr marL="628650" lvl="1" indent="-171450">
              <a:buFont typeface="Wingdings" panose="05000000000000000000" pitchFamily="2" charset="2"/>
              <a:buChar char="Ø"/>
            </a:pPr>
            <a:endParaRPr lang="hr-HR" sz="1400" dirty="0">
              <a:solidFill>
                <a:srgbClr val="002060"/>
              </a:solidFill>
            </a:endParaRPr>
          </a:p>
          <a:p>
            <a:pPr marL="171450" indent="-171450">
              <a:buFont typeface="Wingdings" panose="05000000000000000000" pitchFamily="2" charset="2"/>
              <a:buChar char="v"/>
            </a:pPr>
            <a:r>
              <a:rPr lang="hr-HR" sz="1400" dirty="0">
                <a:solidFill>
                  <a:schemeClr val="tx1"/>
                </a:solidFill>
              </a:rPr>
              <a:t>Narodna knjižnica Hum na Sutli </a:t>
            </a:r>
            <a:r>
              <a:rPr lang="hr-HR" sz="1400" dirty="0">
                <a:solidFill>
                  <a:srgbClr val="002060"/>
                </a:solidFill>
              </a:rPr>
              <a:t>u ukupnom iznosu od 8.866,00 EUR:</a:t>
            </a:r>
          </a:p>
          <a:p>
            <a:pPr marL="628650" lvl="1" indent="-171450">
              <a:buFont typeface="Wingdings" panose="05000000000000000000" pitchFamily="2" charset="2"/>
              <a:buChar char="Ø"/>
            </a:pPr>
            <a:r>
              <a:rPr lang="hr-HR" sz="1200" dirty="0">
                <a:solidFill>
                  <a:srgbClr val="0047D6"/>
                </a:solidFill>
              </a:rPr>
              <a:t>Pomoći proračunskim korisnicima iz proračuna koji im nije nadležan  u iznosu od 8.600,00 EUR,</a:t>
            </a:r>
          </a:p>
          <a:p>
            <a:pPr marL="628650" lvl="1" indent="-171450">
              <a:buFont typeface="Wingdings" panose="05000000000000000000" pitchFamily="2" charset="2"/>
              <a:buChar char="Ø"/>
            </a:pPr>
            <a:r>
              <a:rPr lang="hr-HR" sz="1200" dirty="0">
                <a:solidFill>
                  <a:srgbClr val="0047D6"/>
                </a:solidFill>
              </a:rPr>
              <a:t>Ostali prihodi u iznosu od 266,00 EUR.</a:t>
            </a:r>
          </a:p>
          <a:p>
            <a:pPr lvl="1"/>
            <a:endParaRPr lang="hr-HR" sz="1400" dirty="0">
              <a:solidFill>
                <a:schemeClr val="bg1"/>
              </a:solidFill>
            </a:endParaRPr>
          </a:p>
          <a:p>
            <a:endParaRPr lang="hr-HR" dirty="0"/>
          </a:p>
          <a:p>
            <a:endParaRPr lang="hr-HR" sz="1100" dirty="0"/>
          </a:p>
        </p:txBody>
      </p:sp>
    </p:spTree>
    <p:extLst>
      <p:ext uri="{BB962C8B-B14F-4D97-AF65-F5344CB8AC3E}">
        <p14:creationId xmlns:p14="http://schemas.microsoft.com/office/powerpoint/2010/main" val="3203266134"/>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2221089" y="1854200"/>
            <a:ext cx="7134578" cy="2175166"/>
          </a:xfrm>
        </p:spPr>
        <p:txBody>
          <a:bodyPr>
            <a:normAutofit/>
          </a:bodyPr>
          <a:lstStyle/>
          <a:p>
            <a:pPr marL="285750" lvl="0" indent="-285750">
              <a:buClr>
                <a:prstClr val="white"/>
              </a:buClr>
              <a:buFont typeface="Wingdings" panose="05000000000000000000" pitchFamily="2" charset="2"/>
              <a:buChar char="Ø"/>
            </a:pPr>
            <a:r>
              <a:rPr lang="hr-HR" sz="1400" dirty="0">
                <a:solidFill>
                  <a:srgbClr val="002060"/>
                </a:solidFill>
              </a:rPr>
              <a:t>Općina Hum na Sutli                      planirani  Višak     1.450.000,00 EUR</a:t>
            </a:r>
          </a:p>
          <a:p>
            <a:pPr marL="285750" lvl="0" indent="-285750">
              <a:buClr>
                <a:prstClr val="white"/>
              </a:buClr>
              <a:buFont typeface="Wingdings" panose="05000000000000000000" pitchFamily="2" charset="2"/>
              <a:buChar char="Ø"/>
            </a:pPr>
            <a:r>
              <a:rPr lang="hr-HR" sz="1400" dirty="0">
                <a:solidFill>
                  <a:srgbClr val="002060"/>
                </a:solidFill>
              </a:rPr>
              <a:t>Dječji vrtić „Balončica”                  planirani  Višak               500,00 EUR</a:t>
            </a:r>
          </a:p>
          <a:p>
            <a:pPr marL="285750" lvl="0" indent="-285750">
              <a:buClr>
                <a:prstClr val="white"/>
              </a:buClr>
              <a:buFont typeface="Wingdings" panose="05000000000000000000" pitchFamily="2" charset="2"/>
              <a:buChar char="Ø"/>
            </a:pPr>
            <a:r>
              <a:rPr lang="hr-HR" sz="1400" dirty="0">
                <a:solidFill>
                  <a:srgbClr val="002060"/>
                </a:solidFill>
              </a:rPr>
              <a:t>Narodna knjižnica Hum na Sutli    planirani  Višak                900,00 EUR</a:t>
            </a:r>
          </a:p>
        </p:txBody>
      </p:sp>
      <p:sp>
        <p:nvSpPr>
          <p:cNvPr id="4" name="Pravokutnik 3"/>
          <p:cNvSpPr/>
          <p:nvPr/>
        </p:nvSpPr>
        <p:spPr>
          <a:xfrm>
            <a:off x="778932" y="1334013"/>
            <a:ext cx="10761134" cy="646331"/>
          </a:xfrm>
          <a:prstGeom prst="rect">
            <a:avLst/>
          </a:prstGeom>
        </p:spPr>
        <p:txBody>
          <a:bodyPr wrap="square">
            <a:spAutoFit/>
          </a:bodyPr>
          <a:lstStyle/>
          <a:p>
            <a:r>
              <a:rPr lang="hr-HR" dirty="0">
                <a:ln w="3175" cmpd="sng">
                  <a:noFill/>
                </a:ln>
                <a:solidFill>
                  <a:prstClr val="white"/>
                </a:solidFill>
                <a:ea typeface="+mj-ea"/>
                <a:cs typeface="+mj-cs"/>
              </a:rPr>
              <a:t>Planirano korištenje prenesenog Viška/manjka prihoda iz prethodnih godina </a:t>
            </a:r>
            <a:r>
              <a:rPr lang="hr-HR" dirty="0">
                <a:ln w="3175" cmpd="sng">
                  <a:noFill/>
                </a:ln>
                <a:solidFill>
                  <a:srgbClr val="002060"/>
                </a:solidFill>
                <a:ea typeface="+mj-ea"/>
                <a:cs typeface="+mj-cs"/>
              </a:rPr>
              <a:t>u iznosu od 1.451.400,00 EUR:</a:t>
            </a:r>
            <a:endParaRPr lang="hr-HR" dirty="0">
              <a:solidFill>
                <a:srgbClr val="002060"/>
              </a:solidFill>
            </a:endParaRPr>
          </a:p>
        </p:txBody>
      </p:sp>
    </p:spTree>
    <p:extLst>
      <p:ext uri="{BB962C8B-B14F-4D97-AF65-F5344CB8AC3E}">
        <p14:creationId xmlns:p14="http://schemas.microsoft.com/office/powerpoint/2010/main" val="181511626"/>
      </p:ext>
    </p:extLst>
  </p:cSld>
  <p:clrMapOvr>
    <a:masterClrMapping/>
  </p:clrMapOvr>
  <mc:AlternateContent xmlns:mc="http://schemas.openxmlformats.org/markup-compatibility/2006" xmlns:p14="http://schemas.microsoft.com/office/powerpoint/2010/main">
    <mc:Choice Requires="p14">
      <p:transition spd="slow" p14:dur="1300" advClick="0" advTm="10000">
        <p14:ripple/>
      </p:transition>
    </mc:Choice>
    <mc:Fallback xmlns="">
      <p:transition spd="slow" advClick="0" advTm="10000">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925513" y="357369"/>
            <a:ext cx="8488651" cy="485919"/>
          </a:xfrm>
        </p:spPr>
        <p:txBody>
          <a:bodyPr>
            <a:normAutofit fontScale="90000"/>
          </a:bodyPr>
          <a:lstStyle/>
          <a:p>
            <a:pPr algn="ctr"/>
            <a:br>
              <a:rPr lang="pl-PL" sz="2200" dirty="0"/>
            </a:br>
            <a:br>
              <a:rPr lang="pl-PL" sz="2200" dirty="0"/>
            </a:br>
            <a:br>
              <a:rPr lang="pl-PL" sz="2200" dirty="0"/>
            </a:br>
            <a:r>
              <a:rPr lang="pl-PL" sz="2400" dirty="0">
                <a:effectLst>
                  <a:outerShdw blurRad="38100" dist="38100" dir="2700000" algn="tl">
                    <a:srgbClr val="000000">
                      <a:alpha val="43137"/>
                    </a:srgbClr>
                  </a:outerShdw>
                </a:effectLst>
              </a:rPr>
              <a:t>Proračun općine Hum na Sutli za 2024. godinu</a:t>
            </a:r>
            <a:br>
              <a:rPr lang="pl-PL" sz="2400" dirty="0"/>
            </a:br>
            <a:br>
              <a:rPr lang="pl-PL" sz="2400" dirty="0"/>
            </a:br>
            <a:br>
              <a:rPr lang="pl-PL" dirty="0"/>
            </a:br>
            <a:endParaRPr lang="hr-HR" dirty="0"/>
          </a:p>
        </p:txBody>
      </p:sp>
      <p:sp>
        <p:nvSpPr>
          <p:cNvPr id="3" name="Rezervirano mjesto teksta 2"/>
          <p:cNvSpPr>
            <a:spLocks noGrp="1"/>
          </p:cNvSpPr>
          <p:nvPr>
            <p:ph type="body" idx="1"/>
          </p:nvPr>
        </p:nvSpPr>
        <p:spPr>
          <a:xfrm>
            <a:off x="2257602" y="435264"/>
            <a:ext cx="4649787" cy="576262"/>
          </a:xfrm>
        </p:spPr>
        <p:txBody>
          <a:bodyPr/>
          <a:lstStyle/>
          <a:p>
            <a:pPr algn="r"/>
            <a:r>
              <a:rPr lang="hr-HR" sz="1800" dirty="0"/>
              <a:t>Proračunski rashodi i izdaci:</a:t>
            </a:r>
          </a:p>
        </p:txBody>
      </p:sp>
      <p:graphicFrame>
        <p:nvGraphicFramePr>
          <p:cNvPr id="8" name="Rezervirano mjesto sadržaja 7"/>
          <p:cNvGraphicFramePr>
            <a:graphicFrameLocks noGrp="1"/>
          </p:cNvGraphicFramePr>
          <p:nvPr>
            <p:ph sz="half" idx="2"/>
            <p:extLst>
              <p:ext uri="{D42A27DB-BD31-4B8C-83A1-F6EECF244321}">
                <p14:modId xmlns:p14="http://schemas.microsoft.com/office/powerpoint/2010/main" val="69046210"/>
              </p:ext>
            </p:extLst>
          </p:nvPr>
        </p:nvGraphicFramePr>
        <p:xfrm>
          <a:off x="751438" y="1011526"/>
          <a:ext cx="10080000" cy="5220000"/>
        </p:xfrm>
        <a:graphic>
          <a:graphicData uri="http://schemas.openxmlformats.org/drawingml/2006/table">
            <a:tbl>
              <a:tblPr firstRow="1" bandRow="1">
                <a:tableStyleId>{5C22544A-7EE6-4342-B048-85BDC9FD1C3A}</a:tableStyleId>
              </a:tblPr>
              <a:tblGrid>
                <a:gridCol w="6698437">
                  <a:extLst>
                    <a:ext uri="{9D8B030D-6E8A-4147-A177-3AD203B41FA5}">
                      <a16:colId xmlns:a16="http://schemas.microsoft.com/office/drawing/2014/main" val="20000"/>
                    </a:ext>
                  </a:extLst>
                </a:gridCol>
                <a:gridCol w="2021684">
                  <a:extLst>
                    <a:ext uri="{9D8B030D-6E8A-4147-A177-3AD203B41FA5}">
                      <a16:colId xmlns:a16="http://schemas.microsoft.com/office/drawing/2014/main" val="20001"/>
                    </a:ext>
                  </a:extLst>
                </a:gridCol>
                <a:gridCol w="1359879">
                  <a:extLst>
                    <a:ext uri="{9D8B030D-6E8A-4147-A177-3AD203B41FA5}">
                      <a16:colId xmlns:a16="http://schemas.microsoft.com/office/drawing/2014/main" val="20002"/>
                    </a:ext>
                  </a:extLst>
                </a:gridCol>
              </a:tblGrid>
              <a:tr h="338654">
                <a:tc>
                  <a:txBody>
                    <a:bodyPr/>
                    <a:lstStyle/>
                    <a:p>
                      <a:pPr algn="ctr"/>
                      <a:r>
                        <a:rPr lang="hr-HR" sz="1600" b="0" dirty="0"/>
                        <a:t>RASHODI I IZDACI</a:t>
                      </a:r>
                    </a:p>
                  </a:txBody>
                  <a:tcPr/>
                </a:tc>
                <a:tc>
                  <a:txBody>
                    <a:bodyPr/>
                    <a:lstStyle/>
                    <a:p>
                      <a:pPr algn="ctr"/>
                      <a:r>
                        <a:rPr lang="hr-HR" sz="1600" b="0" dirty="0"/>
                        <a:t>IZNOS U EUR</a:t>
                      </a:r>
                    </a:p>
                  </a:txBody>
                  <a:tcPr/>
                </a:tc>
                <a:tc>
                  <a:txBody>
                    <a:bodyPr/>
                    <a:lstStyle/>
                    <a:p>
                      <a:pPr algn="ctr"/>
                      <a:r>
                        <a:rPr lang="hr-HR" sz="1600" b="0" dirty="0"/>
                        <a:t>U %</a:t>
                      </a:r>
                    </a:p>
                  </a:txBody>
                  <a:tcPr/>
                </a:tc>
                <a:extLst>
                  <a:ext uri="{0D108BD9-81ED-4DB2-BD59-A6C34878D82A}">
                    <a16:rowId xmlns:a16="http://schemas.microsoft.com/office/drawing/2014/main" val="10000"/>
                  </a:ext>
                </a:extLst>
              </a:tr>
              <a:tr h="430187">
                <a:tc>
                  <a:txBody>
                    <a:bodyPr/>
                    <a:lstStyle/>
                    <a:p>
                      <a:r>
                        <a:rPr lang="hr-HR" sz="1100" dirty="0">
                          <a:effectLst>
                            <a:outerShdw blurRad="38100" dist="38100" dir="2700000" algn="tl">
                              <a:srgbClr val="000000">
                                <a:alpha val="43137"/>
                              </a:srgbClr>
                            </a:outerShdw>
                          </a:effectLst>
                        </a:rPr>
                        <a:t>Rashodi  poslovanja  </a:t>
                      </a:r>
                      <a:r>
                        <a:rPr lang="hr-HR" sz="1100" i="1" dirty="0">
                          <a:effectLst>
                            <a:outerShdw blurRad="38100" dist="38100" dir="2700000" algn="tl">
                              <a:srgbClr val="000000">
                                <a:alpha val="43137"/>
                              </a:srgbClr>
                            </a:outerShdw>
                          </a:effectLst>
                        </a:rPr>
                        <a:t>(općine Hum na Sutli i njenih proračunskih korisnika)</a:t>
                      </a:r>
                    </a:p>
                  </a:txBody>
                  <a:tcPr anchor="ctr"/>
                </a:tc>
                <a:tc>
                  <a:txBody>
                    <a:bodyPr/>
                    <a:lstStyle/>
                    <a:p>
                      <a:pPr algn="ctr"/>
                      <a:r>
                        <a:rPr lang="hr-HR" sz="1100" dirty="0">
                          <a:effectLst>
                            <a:outerShdw blurRad="38100" dist="38100" dir="2700000" algn="tl">
                              <a:srgbClr val="000000">
                                <a:alpha val="43137"/>
                              </a:srgbClr>
                            </a:outerShdw>
                          </a:effectLst>
                        </a:rPr>
                        <a:t> 2.773.857,00</a:t>
                      </a:r>
                    </a:p>
                  </a:txBody>
                  <a:tcPr anchor="ctr"/>
                </a:tc>
                <a:tc>
                  <a:txBody>
                    <a:bodyPr/>
                    <a:lstStyle/>
                    <a:p>
                      <a:pPr algn="ctr"/>
                      <a:r>
                        <a:rPr lang="hr-HR" sz="1100" dirty="0">
                          <a:effectLst>
                            <a:outerShdw blurRad="38100" dist="38100" dir="2700000" algn="tl">
                              <a:srgbClr val="000000">
                                <a:alpha val="43137"/>
                              </a:srgbClr>
                            </a:outerShdw>
                          </a:effectLst>
                        </a:rPr>
                        <a:t>54,98</a:t>
                      </a:r>
                    </a:p>
                  </a:txBody>
                  <a:tcPr anchor="ctr"/>
                </a:tc>
                <a:extLst>
                  <a:ext uri="{0D108BD9-81ED-4DB2-BD59-A6C34878D82A}">
                    <a16:rowId xmlns:a16="http://schemas.microsoft.com/office/drawing/2014/main" val="10001"/>
                  </a:ext>
                </a:extLst>
              </a:tr>
              <a:tr h="261688">
                <a:tc>
                  <a:txBody>
                    <a:bodyPr/>
                    <a:lstStyle/>
                    <a:p>
                      <a:r>
                        <a:rPr lang="hr-HR" sz="1100" dirty="0">
                          <a:solidFill>
                            <a:srgbClr val="002060"/>
                          </a:solidFill>
                          <a:effectLst/>
                        </a:rPr>
                        <a:t>&gt; Rashodi za</a:t>
                      </a:r>
                      <a:r>
                        <a:rPr lang="hr-HR" sz="1100" baseline="0" dirty="0">
                          <a:solidFill>
                            <a:srgbClr val="002060"/>
                          </a:solidFill>
                          <a:effectLst/>
                        </a:rPr>
                        <a:t> zaposlene</a:t>
                      </a:r>
                      <a:endParaRPr lang="hr-HR" sz="1100" dirty="0">
                        <a:solidFill>
                          <a:srgbClr val="002060"/>
                        </a:solidFill>
                        <a:effectLst/>
                      </a:endParaRPr>
                    </a:p>
                  </a:txBody>
                  <a:tcPr anchor="ctr"/>
                </a:tc>
                <a:tc>
                  <a:txBody>
                    <a:bodyPr/>
                    <a:lstStyle/>
                    <a:p>
                      <a:pPr algn="ctr"/>
                      <a:r>
                        <a:rPr lang="hr-HR" sz="1100" dirty="0">
                          <a:solidFill>
                            <a:srgbClr val="002060"/>
                          </a:solidFill>
                          <a:effectLst/>
                        </a:rPr>
                        <a:t>667.533,00</a:t>
                      </a:r>
                    </a:p>
                  </a:txBody>
                  <a:tcPr anchor="ctr"/>
                </a:tc>
                <a:tc>
                  <a:txBody>
                    <a:bodyPr/>
                    <a:lstStyle/>
                    <a:p>
                      <a:pPr algn="ctr"/>
                      <a:r>
                        <a:rPr lang="hr-HR" sz="1100" dirty="0">
                          <a:solidFill>
                            <a:srgbClr val="002060"/>
                          </a:solidFill>
                        </a:rPr>
                        <a:t>24,07</a:t>
                      </a:r>
                    </a:p>
                  </a:txBody>
                  <a:tcPr anchor="ctr"/>
                </a:tc>
                <a:extLst>
                  <a:ext uri="{0D108BD9-81ED-4DB2-BD59-A6C34878D82A}">
                    <a16:rowId xmlns:a16="http://schemas.microsoft.com/office/drawing/2014/main" val="10002"/>
                  </a:ext>
                </a:extLst>
              </a:tr>
              <a:tr h="261688">
                <a:tc>
                  <a:txBody>
                    <a:bodyPr/>
                    <a:lstStyle/>
                    <a:p>
                      <a:r>
                        <a:rPr lang="hr-HR" sz="1100" dirty="0">
                          <a:solidFill>
                            <a:srgbClr val="002060"/>
                          </a:solidFill>
                          <a:effectLst/>
                        </a:rPr>
                        <a:t>&gt; Materijalni rashodi</a:t>
                      </a:r>
                    </a:p>
                  </a:txBody>
                  <a:tcPr anchor="ctr"/>
                </a:tc>
                <a:tc>
                  <a:txBody>
                    <a:bodyPr/>
                    <a:lstStyle/>
                    <a:p>
                      <a:pPr algn="ctr"/>
                      <a:r>
                        <a:rPr lang="hr-HR" sz="1100" dirty="0">
                          <a:solidFill>
                            <a:srgbClr val="002060"/>
                          </a:solidFill>
                          <a:effectLst/>
                        </a:rPr>
                        <a:t>1.394.788,00</a:t>
                      </a:r>
                    </a:p>
                  </a:txBody>
                  <a:tcPr anchor="ctr"/>
                </a:tc>
                <a:tc>
                  <a:txBody>
                    <a:bodyPr/>
                    <a:lstStyle/>
                    <a:p>
                      <a:pPr algn="ctr"/>
                      <a:r>
                        <a:rPr lang="hr-HR" sz="1100" dirty="0">
                          <a:solidFill>
                            <a:srgbClr val="002060"/>
                          </a:solidFill>
                        </a:rPr>
                        <a:t>50,28</a:t>
                      </a:r>
                    </a:p>
                  </a:txBody>
                  <a:tcPr anchor="ctr"/>
                </a:tc>
                <a:extLst>
                  <a:ext uri="{0D108BD9-81ED-4DB2-BD59-A6C34878D82A}">
                    <a16:rowId xmlns:a16="http://schemas.microsoft.com/office/drawing/2014/main" val="10003"/>
                  </a:ext>
                </a:extLst>
              </a:tr>
              <a:tr h="261688">
                <a:tc>
                  <a:txBody>
                    <a:bodyPr/>
                    <a:lstStyle/>
                    <a:p>
                      <a:r>
                        <a:rPr lang="hr-HR" sz="1100" dirty="0">
                          <a:solidFill>
                            <a:srgbClr val="002060"/>
                          </a:solidFill>
                          <a:effectLst/>
                        </a:rPr>
                        <a:t>&gt; Financijski rashodi</a:t>
                      </a:r>
                    </a:p>
                  </a:txBody>
                  <a:tcPr anchor="ctr"/>
                </a:tc>
                <a:tc>
                  <a:txBody>
                    <a:bodyPr/>
                    <a:lstStyle/>
                    <a:p>
                      <a:pPr algn="ctr"/>
                      <a:r>
                        <a:rPr lang="hr-HR" sz="1100" dirty="0">
                          <a:solidFill>
                            <a:srgbClr val="002060"/>
                          </a:solidFill>
                          <a:effectLst/>
                        </a:rPr>
                        <a:t>11.405,00</a:t>
                      </a:r>
                    </a:p>
                  </a:txBody>
                  <a:tcPr anchor="ctr"/>
                </a:tc>
                <a:tc>
                  <a:txBody>
                    <a:bodyPr/>
                    <a:lstStyle/>
                    <a:p>
                      <a:pPr algn="ctr"/>
                      <a:r>
                        <a:rPr lang="hr-HR" sz="1100" dirty="0">
                          <a:solidFill>
                            <a:srgbClr val="002060"/>
                          </a:solidFill>
                        </a:rPr>
                        <a:t>0,41</a:t>
                      </a:r>
                    </a:p>
                  </a:txBody>
                  <a:tcPr anchor="ctr"/>
                </a:tc>
                <a:extLst>
                  <a:ext uri="{0D108BD9-81ED-4DB2-BD59-A6C34878D82A}">
                    <a16:rowId xmlns:a16="http://schemas.microsoft.com/office/drawing/2014/main" val="10004"/>
                  </a:ext>
                </a:extLst>
              </a:tr>
              <a:tr h="261688">
                <a:tc>
                  <a:txBody>
                    <a:bodyPr/>
                    <a:lstStyle/>
                    <a:p>
                      <a:r>
                        <a:rPr lang="hr-HR" sz="1100" dirty="0">
                          <a:solidFill>
                            <a:srgbClr val="002060"/>
                          </a:solidFill>
                          <a:effectLst/>
                        </a:rPr>
                        <a:t>&gt; Subvencije</a:t>
                      </a:r>
                    </a:p>
                  </a:txBody>
                  <a:tcPr anchor="ctr"/>
                </a:tc>
                <a:tc>
                  <a:txBody>
                    <a:bodyPr/>
                    <a:lstStyle/>
                    <a:p>
                      <a:pPr algn="ctr"/>
                      <a:r>
                        <a:rPr lang="hr-HR" sz="1100" dirty="0">
                          <a:solidFill>
                            <a:srgbClr val="002060"/>
                          </a:solidFill>
                          <a:effectLst/>
                        </a:rPr>
                        <a:t>16.500,00</a:t>
                      </a:r>
                    </a:p>
                  </a:txBody>
                  <a:tcPr anchor="ctr"/>
                </a:tc>
                <a:tc>
                  <a:txBody>
                    <a:bodyPr/>
                    <a:lstStyle/>
                    <a:p>
                      <a:pPr algn="ctr"/>
                      <a:r>
                        <a:rPr lang="hr-HR" sz="1100" dirty="0">
                          <a:solidFill>
                            <a:srgbClr val="002060"/>
                          </a:solidFill>
                        </a:rPr>
                        <a:t>0,60</a:t>
                      </a:r>
                    </a:p>
                  </a:txBody>
                  <a:tcPr anchor="ctr"/>
                </a:tc>
                <a:extLst>
                  <a:ext uri="{0D108BD9-81ED-4DB2-BD59-A6C34878D82A}">
                    <a16:rowId xmlns:a16="http://schemas.microsoft.com/office/drawing/2014/main" val="10005"/>
                  </a:ext>
                </a:extLst>
              </a:tr>
              <a:tr h="321490">
                <a:tc>
                  <a:txBody>
                    <a:bodyPr/>
                    <a:lstStyle/>
                    <a:p>
                      <a:r>
                        <a:rPr lang="hr-HR" sz="1100" dirty="0">
                          <a:solidFill>
                            <a:srgbClr val="002060"/>
                          </a:solidFill>
                          <a:effectLst/>
                        </a:rPr>
                        <a:t>&gt; Pomoći dane u inozemstvo i unutar općeg proračuna</a:t>
                      </a:r>
                    </a:p>
                  </a:txBody>
                  <a:tcPr anchor="ctr"/>
                </a:tc>
                <a:tc>
                  <a:txBody>
                    <a:bodyPr/>
                    <a:lstStyle/>
                    <a:p>
                      <a:pPr algn="ctr"/>
                      <a:r>
                        <a:rPr lang="hr-HR" sz="1100" dirty="0">
                          <a:solidFill>
                            <a:srgbClr val="002060"/>
                          </a:solidFill>
                          <a:effectLst/>
                        </a:rPr>
                        <a:t>92.400,00</a:t>
                      </a:r>
                    </a:p>
                  </a:txBody>
                  <a:tcPr anchor="ctr"/>
                </a:tc>
                <a:tc>
                  <a:txBody>
                    <a:bodyPr/>
                    <a:lstStyle/>
                    <a:p>
                      <a:pPr algn="ctr"/>
                      <a:r>
                        <a:rPr lang="hr-HR" sz="1100" dirty="0">
                          <a:solidFill>
                            <a:srgbClr val="002060"/>
                          </a:solidFill>
                        </a:rPr>
                        <a:t>3,33</a:t>
                      </a:r>
                    </a:p>
                  </a:txBody>
                  <a:tcPr anchor="ctr"/>
                </a:tc>
                <a:extLst>
                  <a:ext uri="{0D108BD9-81ED-4DB2-BD59-A6C34878D82A}">
                    <a16:rowId xmlns:a16="http://schemas.microsoft.com/office/drawing/2014/main" val="10006"/>
                  </a:ext>
                </a:extLst>
              </a:tr>
              <a:tr h="261688">
                <a:tc>
                  <a:txBody>
                    <a:bodyPr/>
                    <a:lstStyle/>
                    <a:p>
                      <a:r>
                        <a:rPr lang="hr-HR" sz="1100" dirty="0">
                          <a:solidFill>
                            <a:srgbClr val="002060"/>
                          </a:solidFill>
                          <a:effectLst/>
                        </a:rPr>
                        <a:t>&gt; Naknade građanima i kućanstvima</a:t>
                      </a:r>
                    </a:p>
                  </a:txBody>
                  <a:tcPr anchor="ctr"/>
                </a:tc>
                <a:tc>
                  <a:txBody>
                    <a:bodyPr/>
                    <a:lstStyle/>
                    <a:p>
                      <a:pPr algn="ctr"/>
                      <a:r>
                        <a:rPr lang="hr-HR" sz="1100" dirty="0">
                          <a:solidFill>
                            <a:srgbClr val="002060"/>
                          </a:solidFill>
                          <a:effectLst/>
                        </a:rPr>
                        <a:t> 250.500,00</a:t>
                      </a:r>
                    </a:p>
                  </a:txBody>
                  <a:tcPr anchor="ctr"/>
                </a:tc>
                <a:tc>
                  <a:txBody>
                    <a:bodyPr/>
                    <a:lstStyle/>
                    <a:p>
                      <a:pPr algn="ctr"/>
                      <a:r>
                        <a:rPr lang="hr-HR" sz="1100" dirty="0">
                          <a:solidFill>
                            <a:srgbClr val="002060"/>
                          </a:solidFill>
                        </a:rPr>
                        <a:t>9,03</a:t>
                      </a:r>
                    </a:p>
                  </a:txBody>
                  <a:tcPr anchor="ctr"/>
                </a:tc>
                <a:extLst>
                  <a:ext uri="{0D108BD9-81ED-4DB2-BD59-A6C34878D82A}">
                    <a16:rowId xmlns:a16="http://schemas.microsoft.com/office/drawing/2014/main" val="10007"/>
                  </a:ext>
                </a:extLst>
              </a:tr>
              <a:tr h="261688">
                <a:tc>
                  <a:txBody>
                    <a:bodyPr/>
                    <a:lstStyle/>
                    <a:p>
                      <a:r>
                        <a:rPr lang="hr-HR" sz="1100" dirty="0">
                          <a:solidFill>
                            <a:srgbClr val="002060"/>
                          </a:solidFill>
                          <a:effectLst/>
                        </a:rPr>
                        <a:t>&gt; Ostali rashodi</a:t>
                      </a:r>
                    </a:p>
                  </a:txBody>
                  <a:tcPr anchor="ctr"/>
                </a:tc>
                <a:tc>
                  <a:txBody>
                    <a:bodyPr/>
                    <a:lstStyle/>
                    <a:p>
                      <a:pPr algn="ctr"/>
                      <a:r>
                        <a:rPr lang="hr-HR" sz="1100" dirty="0">
                          <a:solidFill>
                            <a:srgbClr val="002060"/>
                          </a:solidFill>
                          <a:effectLst/>
                        </a:rPr>
                        <a:t>340.731,00</a:t>
                      </a:r>
                    </a:p>
                  </a:txBody>
                  <a:tcPr anchor="ctr"/>
                </a:tc>
                <a:tc>
                  <a:txBody>
                    <a:bodyPr/>
                    <a:lstStyle/>
                    <a:p>
                      <a:pPr algn="ctr"/>
                      <a:r>
                        <a:rPr lang="hr-HR" sz="1100" dirty="0">
                          <a:solidFill>
                            <a:srgbClr val="002060"/>
                          </a:solidFill>
                        </a:rPr>
                        <a:t>12,28</a:t>
                      </a:r>
                    </a:p>
                  </a:txBody>
                  <a:tcPr anchor="ctr"/>
                </a:tc>
                <a:extLst>
                  <a:ext uri="{0D108BD9-81ED-4DB2-BD59-A6C34878D82A}">
                    <a16:rowId xmlns:a16="http://schemas.microsoft.com/office/drawing/2014/main" val="10008"/>
                  </a:ext>
                </a:extLst>
              </a:tr>
              <a:tr h="430187">
                <a:tc>
                  <a:txBody>
                    <a:bodyPr/>
                    <a:lstStyle/>
                    <a:p>
                      <a:r>
                        <a:rPr lang="hr-HR" sz="1100" dirty="0">
                          <a:effectLst>
                            <a:outerShdw blurRad="38100" dist="38100" dir="2700000" algn="tl">
                              <a:srgbClr val="000000">
                                <a:alpha val="43137"/>
                              </a:srgbClr>
                            </a:outerShdw>
                          </a:effectLst>
                        </a:rPr>
                        <a:t>Rashodi za nabavu nefinancijske imovine  </a:t>
                      </a:r>
                      <a:r>
                        <a:rPr lang="hr-HR" sz="1100" i="1" dirty="0">
                          <a:effectLst>
                            <a:outerShdw blurRad="38100" dist="38100" dir="2700000" algn="tl">
                              <a:srgbClr val="000000">
                                <a:alpha val="43137"/>
                              </a:srgbClr>
                            </a:outerShdw>
                          </a:effectLst>
                        </a:rPr>
                        <a:t>(općine Hum na Sutli i njenih proračunskih korisnika)</a:t>
                      </a:r>
                    </a:p>
                  </a:txBody>
                  <a:tcPr anchor="ctr"/>
                </a:tc>
                <a:tc>
                  <a:txBody>
                    <a:bodyPr/>
                    <a:lstStyle/>
                    <a:p>
                      <a:pPr algn="ctr"/>
                      <a:r>
                        <a:rPr lang="hr-HR" sz="1100" dirty="0">
                          <a:effectLst>
                            <a:outerShdw blurRad="38100" dist="38100" dir="2700000" algn="tl">
                              <a:srgbClr val="000000">
                                <a:alpha val="43137"/>
                              </a:srgbClr>
                            </a:outerShdw>
                          </a:effectLst>
                        </a:rPr>
                        <a:t>2.164.979,00</a:t>
                      </a:r>
                    </a:p>
                  </a:txBody>
                  <a:tcPr anchor="ctr"/>
                </a:tc>
                <a:tc>
                  <a:txBody>
                    <a:bodyPr/>
                    <a:lstStyle/>
                    <a:p>
                      <a:pPr algn="ctr"/>
                      <a:r>
                        <a:rPr lang="hr-HR" sz="1100" dirty="0">
                          <a:effectLst>
                            <a:outerShdw blurRad="38100" dist="38100" dir="2700000" algn="tl">
                              <a:srgbClr val="000000">
                                <a:alpha val="43137"/>
                              </a:srgbClr>
                            </a:outerShdw>
                          </a:effectLst>
                        </a:rPr>
                        <a:t>42,91</a:t>
                      </a:r>
                    </a:p>
                  </a:txBody>
                  <a:tcPr anchor="ctr"/>
                </a:tc>
                <a:extLst>
                  <a:ext uri="{0D108BD9-81ED-4DB2-BD59-A6C34878D82A}">
                    <a16:rowId xmlns:a16="http://schemas.microsoft.com/office/drawing/2014/main" val="10009"/>
                  </a:ext>
                </a:extLst>
              </a:tr>
              <a:tr h="346796">
                <a:tc>
                  <a:txBody>
                    <a:bodyPr/>
                    <a:lstStyle/>
                    <a:p>
                      <a:r>
                        <a:rPr lang="hr-HR" sz="1100" dirty="0">
                          <a:solidFill>
                            <a:srgbClr val="002060"/>
                          </a:solidFill>
                          <a:effectLst/>
                        </a:rPr>
                        <a:t>&gt; Rashodi za nabavu </a:t>
                      </a:r>
                      <a:r>
                        <a:rPr lang="hr-HR" sz="1100" dirty="0" err="1">
                          <a:solidFill>
                            <a:srgbClr val="002060"/>
                          </a:solidFill>
                          <a:effectLst/>
                        </a:rPr>
                        <a:t>neproizvedene</a:t>
                      </a:r>
                      <a:r>
                        <a:rPr lang="hr-HR" sz="1100" dirty="0">
                          <a:solidFill>
                            <a:srgbClr val="002060"/>
                          </a:solidFill>
                          <a:effectLst/>
                        </a:rPr>
                        <a:t> dugotrajne imovine</a:t>
                      </a:r>
                    </a:p>
                  </a:txBody>
                  <a:tcPr anchor="ctr"/>
                </a:tc>
                <a:tc>
                  <a:txBody>
                    <a:bodyPr/>
                    <a:lstStyle/>
                    <a:p>
                      <a:pPr algn="ctr"/>
                      <a:r>
                        <a:rPr lang="hr-HR" sz="1100" dirty="0">
                          <a:solidFill>
                            <a:srgbClr val="002060"/>
                          </a:solidFill>
                          <a:effectLst/>
                        </a:rPr>
                        <a:t> 146.400,00</a:t>
                      </a:r>
                    </a:p>
                  </a:txBody>
                  <a:tcPr anchor="ctr"/>
                </a:tc>
                <a:tc>
                  <a:txBody>
                    <a:bodyPr/>
                    <a:lstStyle/>
                    <a:p>
                      <a:pPr algn="ctr"/>
                      <a:r>
                        <a:rPr lang="hr-HR" sz="1100" dirty="0">
                          <a:solidFill>
                            <a:srgbClr val="002060"/>
                          </a:solidFill>
                        </a:rPr>
                        <a:t>6,76</a:t>
                      </a:r>
                    </a:p>
                  </a:txBody>
                  <a:tcPr anchor="ctr"/>
                </a:tc>
                <a:extLst>
                  <a:ext uri="{0D108BD9-81ED-4DB2-BD59-A6C34878D82A}">
                    <a16:rowId xmlns:a16="http://schemas.microsoft.com/office/drawing/2014/main" val="10010"/>
                  </a:ext>
                </a:extLst>
              </a:tr>
              <a:tr h="397980">
                <a:tc>
                  <a:txBody>
                    <a:bodyPr/>
                    <a:lstStyle/>
                    <a:p>
                      <a:r>
                        <a:rPr lang="hr-HR" sz="1100" dirty="0">
                          <a:solidFill>
                            <a:srgbClr val="002060"/>
                          </a:solidFill>
                          <a:effectLst/>
                        </a:rPr>
                        <a:t>&gt; Rashodi za nabavu proizvedene dugotrajne imovine</a:t>
                      </a:r>
                    </a:p>
                  </a:txBody>
                  <a:tcPr anchor="ctr"/>
                </a:tc>
                <a:tc>
                  <a:txBody>
                    <a:bodyPr/>
                    <a:lstStyle/>
                    <a:p>
                      <a:pPr algn="ctr"/>
                      <a:r>
                        <a:rPr lang="hr-HR" sz="1100" dirty="0">
                          <a:solidFill>
                            <a:srgbClr val="002060"/>
                          </a:solidFill>
                          <a:effectLst/>
                        </a:rPr>
                        <a:t>225.579,00</a:t>
                      </a:r>
                    </a:p>
                  </a:txBody>
                  <a:tcPr anchor="ctr"/>
                </a:tc>
                <a:tc>
                  <a:txBody>
                    <a:bodyPr/>
                    <a:lstStyle/>
                    <a:p>
                      <a:pPr algn="ctr"/>
                      <a:r>
                        <a:rPr lang="hr-HR" sz="1100" dirty="0">
                          <a:solidFill>
                            <a:srgbClr val="002060"/>
                          </a:solidFill>
                        </a:rPr>
                        <a:t>10,42</a:t>
                      </a:r>
                    </a:p>
                  </a:txBody>
                  <a:tcPr anchor="ctr"/>
                </a:tc>
                <a:extLst>
                  <a:ext uri="{0D108BD9-81ED-4DB2-BD59-A6C34878D82A}">
                    <a16:rowId xmlns:a16="http://schemas.microsoft.com/office/drawing/2014/main" val="10011"/>
                  </a:ext>
                </a:extLst>
              </a:tr>
              <a:tr h="261688">
                <a:tc>
                  <a:txBody>
                    <a:bodyPr/>
                    <a:lstStyle/>
                    <a:p>
                      <a:r>
                        <a:rPr lang="hr-HR" sz="1100" dirty="0">
                          <a:solidFill>
                            <a:srgbClr val="002060"/>
                          </a:solidFill>
                          <a:effectLst/>
                        </a:rPr>
                        <a:t>&gt; Dodatna ulaganja na nefinancijsku imovinu</a:t>
                      </a:r>
                    </a:p>
                  </a:txBody>
                  <a:tcPr anchor="ctr"/>
                </a:tc>
                <a:tc>
                  <a:txBody>
                    <a:bodyPr/>
                    <a:lstStyle/>
                    <a:p>
                      <a:pPr algn="ctr"/>
                      <a:r>
                        <a:rPr lang="hr-HR" sz="1100" dirty="0">
                          <a:solidFill>
                            <a:srgbClr val="002060"/>
                          </a:solidFill>
                          <a:effectLst/>
                        </a:rPr>
                        <a:t>1.793,000,00</a:t>
                      </a:r>
                    </a:p>
                  </a:txBody>
                  <a:tcPr anchor="ctr"/>
                </a:tc>
                <a:tc>
                  <a:txBody>
                    <a:bodyPr/>
                    <a:lstStyle/>
                    <a:p>
                      <a:pPr algn="ctr"/>
                      <a:r>
                        <a:rPr lang="hr-HR" sz="1100" dirty="0">
                          <a:solidFill>
                            <a:srgbClr val="002060"/>
                          </a:solidFill>
                          <a:effectLst/>
                        </a:rPr>
                        <a:t>82,82</a:t>
                      </a:r>
                    </a:p>
                  </a:txBody>
                  <a:tcPr anchor="ctr"/>
                </a:tc>
                <a:extLst>
                  <a:ext uri="{0D108BD9-81ED-4DB2-BD59-A6C34878D82A}">
                    <a16:rowId xmlns:a16="http://schemas.microsoft.com/office/drawing/2014/main" val="10012"/>
                  </a:ext>
                </a:extLst>
              </a:tr>
              <a:tr h="431015">
                <a:tc>
                  <a:txBody>
                    <a:bodyPr/>
                    <a:lstStyle/>
                    <a:p>
                      <a:pPr algn="just"/>
                      <a:r>
                        <a:rPr lang="pl-PL" sz="1100" dirty="0">
                          <a:effectLst>
                            <a:outerShdw blurRad="38100" dist="38100" dir="2700000" algn="tl">
                              <a:srgbClr val="000000">
                                <a:alpha val="43137"/>
                              </a:srgbClr>
                            </a:outerShdw>
                          </a:effectLst>
                        </a:rPr>
                        <a:t>Izdaci za financijsku imovinu i otplate zajmova  </a:t>
                      </a:r>
                      <a:r>
                        <a:rPr lang="pl-PL" sz="1100" i="1" dirty="0">
                          <a:effectLst>
                            <a:outerShdw blurRad="38100" dist="38100" dir="2700000" algn="tl">
                              <a:srgbClr val="000000">
                                <a:alpha val="43137"/>
                              </a:srgbClr>
                            </a:outerShdw>
                          </a:effectLst>
                        </a:rPr>
                        <a:t>(općine Hum na Sutli) </a:t>
                      </a:r>
                      <a:endParaRPr lang="hr-HR" sz="1100" i="1" dirty="0">
                        <a:effectLst>
                          <a:outerShdw blurRad="38100" dist="38100" dir="2700000" algn="tl">
                            <a:srgbClr val="000000">
                              <a:alpha val="43137"/>
                            </a:srgbClr>
                          </a:outerShdw>
                        </a:effectLst>
                      </a:endParaRPr>
                    </a:p>
                  </a:txBody>
                  <a:tcPr anchor="ctr"/>
                </a:tc>
                <a:tc>
                  <a:txBody>
                    <a:bodyPr/>
                    <a:lstStyle/>
                    <a:p>
                      <a:pPr algn="ctr"/>
                      <a:r>
                        <a:rPr lang="hr-HR" sz="1100" dirty="0">
                          <a:effectLst>
                            <a:outerShdw blurRad="38100" dist="38100" dir="2700000" algn="tl">
                              <a:srgbClr val="000000">
                                <a:alpha val="43137"/>
                              </a:srgbClr>
                            </a:outerShdw>
                          </a:effectLst>
                        </a:rPr>
                        <a:t>106.300,00</a:t>
                      </a:r>
                    </a:p>
                  </a:txBody>
                  <a:tcPr anchor="ctr"/>
                </a:tc>
                <a:tc>
                  <a:txBody>
                    <a:bodyPr/>
                    <a:lstStyle/>
                    <a:p>
                      <a:pPr algn="ctr"/>
                      <a:endParaRPr lang="hr-HR" sz="1100" dirty="0"/>
                    </a:p>
                    <a:p>
                      <a:pPr algn="ctr"/>
                      <a:r>
                        <a:rPr lang="hr-HR" sz="1100" baseline="0" dirty="0">
                          <a:effectLst>
                            <a:outerShdw blurRad="38100" dist="38100" dir="2700000" algn="tl">
                              <a:srgbClr val="000000">
                                <a:alpha val="43137"/>
                              </a:srgbClr>
                            </a:outerShdw>
                          </a:effectLst>
                        </a:rPr>
                        <a:t>2,11</a:t>
                      </a:r>
                      <a:endParaRPr lang="hr-HR" sz="1100" dirty="0">
                        <a:effectLst>
                          <a:outerShdw blurRad="38100" dist="38100" dir="2700000" algn="tl">
                            <a:srgbClr val="000000">
                              <a:alpha val="43137"/>
                            </a:srgbClr>
                          </a:outerShdw>
                        </a:effectLst>
                      </a:endParaRPr>
                    </a:p>
                  </a:txBody>
                  <a:tcPr/>
                </a:tc>
                <a:extLst>
                  <a:ext uri="{0D108BD9-81ED-4DB2-BD59-A6C34878D82A}">
                    <a16:rowId xmlns:a16="http://schemas.microsoft.com/office/drawing/2014/main" val="10013"/>
                  </a:ext>
                </a:extLst>
              </a:tr>
              <a:tr h="261688">
                <a:tc>
                  <a:txBody>
                    <a:bodyPr/>
                    <a:lstStyle/>
                    <a:p>
                      <a:r>
                        <a:rPr lang="hr-HR" sz="1100" dirty="0">
                          <a:solidFill>
                            <a:srgbClr val="002060"/>
                          </a:solidFill>
                        </a:rPr>
                        <a:t>&gt; </a:t>
                      </a:r>
                      <a:r>
                        <a:rPr lang="pl-PL" sz="1100" dirty="0">
                          <a:solidFill>
                            <a:srgbClr val="002060"/>
                          </a:solidFill>
                        </a:rPr>
                        <a:t>Izdaci za otplatu glavnice primljenih kredita i zajmova</a:t>
                      </a:r>
                      <a:endParaRPr lang="hr-HR" sz="1100" dirty="0">
                        <a:solidFill>
                          <a:srgbClr val="002060"/>
                        </a:solidFill>
                      </a:endParaRPr>
                    </a:p>
                  </a:txBody>
                  <a:tcPr/>
                </a:tc>
                <a:tc>
                  <a:txBody>
                    <a:bodyPr/>
                    <a:lstStyle/>
                    <a:p>
                      <a:pPr algn="ctr"/>
                      <a:r>
                        <a:rPr lang="hr-HR" sz="1100" dirty="0"/>
                        <a:t>106.300,00</a:t>
                      </a:r>
                    </a:p>
                  </a:txBody>
                  <a:tcPr/>
                </a:tc>
                <a:tc>
                  <a:txBody>
                    <a:bodyPr/>
                    <a:lstStyle/>
                    <a:p>
                      <a:pPr algn="ctr"/>
                      <a:r>
                        <a:rPr lang="hr-HR" sz="1100" dirty="0"/>
                        <a:t>2,11</a:t>
                      </a:r>
                    </a:p>
                  </a:txBody>
                  <a:tcPr/>
                </a:tc>
                <a:extLst>
                  <a:ext uri="{0D108BD9-81ED-4DB2-BD59-A6C34878D82A}">
                    <a16:rowId xmlns:a16="http://schemas.microsoft.com/office/drawing/2014/main" val="10014"/>
                  </a:ext>
                </a:extLst>
              </a:tr>
              <a:tr h="430187">
                <a:tc>
                  <a:txBody>
                    <a:bodyPr/>
                    <a:lstStyle/>
                    <a:p>
                      <a:pPr algn="r"/>
                      <a:r>
                        <a:rPr lang="hr-HR" sz="1100" dirty="0">
                          <a:effectLst>
                            <a:outerShdw blurRad="38100" dist="38100" dir="2700000" algn="tl">
                              <a:srgbClr val="000000">
                                <a:alpha val="43137"/>
                              </a:srgbClr>
                            </a:outerShdw>
                          </a:effectLst>
                        </a:rPr>
                        <a:t>UKUPNO</a:t>
                      </a:r>
                    </a:p>
                  </a:txBody>
                  <a:tcPr anchor="ctr"/>
                </a:tc>
                <a:tc>
                  <a:txBody>
                    <a:bodyPr/>
                    <a:lstStyle/>
                    <a:p>
                      <a:pPr algn="ctr"/>
                      <a:r>
                        <a:rPr lang="hr-HR" sz="1100" b="0" dirty="0">
                          <a:effectLst>
                            <a:outerShdw blurRad="38100" dist="38100" dir="2700000" algn="tl">
                              <a:srgbClr val="000000">
                                <a:alpha val="43137"/>
                              </a:srgbClr>
                            </a:outerShdw>
                          </a:effectLst>
                        </a:rPr>
                        <a:t>5.045.136,00</a:t>
                      </a:r>
                    </a:p>
                  </a:txBody>
                  <a:tcPr anchor="ctr"/>
                </a:tc>
                <a:tc>
                  <a:txBody>
                    <a:bodyPr/>
                    <a:lstStyle/>
                    <a:p>
                      <a:pPr algn="ctr"/>
                      <a:endParaRPr lang="hr-HR" sz="1100" dirty="0"/>
                    </a:p>
                  </a:txBody>
                  <a:tcP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1980530658"/>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430867" y="321734"/>
            <a:ext cx="8678333" cy="508000"/>
          </a:xfrm>
        </p:spPr>
        <p:txBody>
          <a:bodyPr>
            <a:noAutofit/>
          </a:bodyPr>
          <a:lstStyle/>
          <a:p>
            <a:pPr algn="ctr"/>
            <a:r>
              <a:rPr lang="hr-HR" sz="2400" dirty="0">
                <a:effectLst>
                  <a:outerShdw blurRad="38100" dist="38100" dir="2700000" algn="tl">
                    <a:srgbClr val="000000">
                      <a:alpha val="43137"/>
                    </a:srgbClr>
                  </a:outerShdw>
                </a:effectLst>
              </a:rPr>
              <a:t>Rashodi i izdaci</a:t>
            </a:r>
            <a:br>
              <a:rPr lang="hr-HR" sz="2400" dirty="0">
                <a:effectLst>
                  <a:outerShdw blurRad="38100" dist="38100" dir="2700000" algn="tl">
                    <a:srgbClr val="000000">
                      <a:alpha val="43137"/>
                    </a:srgbClr>
                  </a:outerShdw>
                </a:effectLst>
              </a:rPr>
            </a:br>
            <a:r>
              <a:rPr lang="hr-HR" sz="2400" dirty="0">
                <a:effectLst>
                  <a:outerShdw blurRad="38100" dist="38100" dir="2700000" algn="tl">
                    <a:srgbClr val="000000">
                      <a:alpha val="43137"/>
                    </a:srgbClr>
                  </a:outerShdw>
                </a:effectLst>
              </a:rPr>
              <a:t>  OPIS POSEBNOG DIJELA PRORAČUNA </a:t>
            </a:r>
          </a:p>
        </p:txBody>
      </p:sp>
      <p:sp>
        <p:nvSpPr>
          <p:cNvPr id="3" name="Rezervirano mjesto sadržaja 2"/>
          <p:cNvSpPr>
            <a:spLocks noGrp="1"/>
          </p:cNvSpPr>
          <p:nvPr>
            <p:ph idx="1"/>
          </p:nvPr>
        </p:nvSpPr>
        <p:spPr>
          <a:xfrm>
            <a:off x="683107" y="1094950"/>
            <a:ext cx="10721365" cy="5673436"/>
          </a:xfrm>
        </p:spPr>
        <p:txBody>
          <a:bodyPr>
            <a:normAutofit fontScale="47500" lnSpcReduction="20000"/>
          </a:bodyPr>
          <a:lstStyle/>
          <a:p>
            <a:pPr algn="just">
              <a:buFont typeface="Wingdings" panose="05000000000000000000" pitchFamily="2" charset="2"/>
              <a:buChar char="v"/>
            </a:pPr>
            <a:r>
              <a:rPr lang="hr-HR" sz="3400" dirty="0">
                <a:solidFill>
                  <a:schemeClr val="tx1"/>
                </a:solidFill>
                <a:effectLst>
                  <a:outerShdw blurRad="38100" dist="38100" dir="2700000" algn="tl">
                    <a:srgbClr val="000000">
                      <a:alpha val="43137"/>
                    </a:srgbClr>
                  </a:outerShdw>
                </a:effectLst>
              </a:rPr>
              <a:t>GLAVA: 01 OPĆINA HM NA SUTLI - OPĆE JAVNE USLUGE planirana sredstva u iznosu od  4.346.820,00 EUR</a:t>
            </a:r>
          </a:p>
          <a:p>
            <a:pPr marL="0" indent="0" algn="just">
              <a:buNone/>
            </a:pPr>
            <a:endParaRPr lang="hr-HR" sz="3400" dirty="0">
              <a:solidFill>
                <a:schemeClr val="tx1"/>
              </a:solidFill>
              <a:effectLst>
                <a:outerShdw blurRad="38100" dist="38100" dir="2700000" algn="tl">
                  <a:srgbClr val="000000">
                    <a:alpha val="43137"/>
                  </a:srgbClr>
                </a:outerShdw>
              </a:effectLst>
            </a:endParaRPr>
          </a:p>
          <a:p>
            <a:pPr algn="just">
              <a:buFont typeface="Wingdings" panose="05000000000000000000" pitchFamily="2" charset="2"/>
              <a:buChar char="Ø"/>
            </a:pPr>
            <a:r>
              <a:rPr lang="hr-HR" sz="2500" dirty="0">
                <a:solidFill>
                  <a:srgbClr val="002060"/>
                </a:solidFill>
                <a:effectLst>
                  <a:outerShdw blurRad="38100" dist="38100" dir="2700000" algn="tl">
                    <a:srgbClr val="000000">
                      <a:alpha val="43137"/>
                    </a:srgbClr>
                  </a:outerShdw>
                </a:effectLst>
              </a:rPr>
              <a:t>PROGRAM 1001 JEDINSTVENI UPRAVNI ODJEL planirani rashodi u iznosu od  145.664,00 EUR odnose se na</a:t>
            </a:r>
          </a:p>
          <a:p>
            <a:pPr lvl="1" indent="-172800" algn="just">
              <a:lnSpc>
                <a:spcPct val="108000"/>
              </a:lnSpc>
              <a:buFont typeface="Wingdings" panose="05000000000000000000" pitchFamily="2" charset="2"/>
              <a:buChar char="ü"/>
            </a:pPr>
            <a:r>
              <a:rPr lang="pl-PL" sz="2300" dirty="0">
                <a:solidFill>
                  <a:srgbClr val="0047D6"/>
                </a:solidFill>
              </a:rPr>
              <a:t>Rashode za zaposlene koji su planirani u iznosu od 145.664,00</a:t>
            </a:r>
            <a:r>
              <a:rPr lang="hr-HR" sz="2300" dirty="0">
                <a:solidFill>
                  <a:srgbClr val="0047D6"/>
                </a:solidFill>
              </a:rPr>
              <a:t> EUR.</a:t>
            </a:r>
          </a:p>
          <a:p>
            <a:pPr marL="0" indent="0" algn="just">
              <a:buNone/>
            </a:pPr>
            <a:endParaRPr lang="hr-HR" sz="1500" dirty="0">
              <a:solidFill>
                <a:schemeClr val="tx1"/>
              </a:solidFill>
            </a:endParaRPr>
          </a:p>
          <a:p>
            <a:pPr algn="just">
              <a:buFont typeface="Wingdings" panose="05000000000000000000" pitchFamily="2" charset="2"/>
              <a:buChar char="Ø"/>
            </a:pPr>
            <a:r>
              <a:rPr lang="hr-HR" sz="2500" dirty="0">
                <a:solidFill>
                  <a:srgbClr val="002060"/>
                </a:solidFill>
                <a:effectLst>
                  <a:outerShdw blurRad="38100" dist="38100" dir="2700000" algn="tl">
                    <a:srgbClr val="000000">
                      <a:alpha val="43137"/>
                    </a:srgbClr>
                  </a:outerShdw>
                </a:effectLst>
              </a:rPr>
              <a:t>PROGRAM 1002  PREDSTAVNIČKA I IZVRŠNA TIJELA – PRIPREMA I DONOŠENJE AKATA IZ DJELOKRUGA </a:t>
            </a:r>
            <a:r>
              <a:rPr lang="pl-PL" sz="2500" dirty="0">
                <a:solidFill>
                  <a:srgbClr val="002060"/>
                </a:solidFill>
                <a:effectLst>
                  <a:outerShdw blurRad="38100" dist="38100" dir="2700000" algn="tl">
                    <a:srgbClr val="000000">
                      <a:alpha val="43137"/>
                    </a:srgbClr>
                  </a:outerShdw>
                </a:effectLst>
              </a:rPr>
              <a:t>planirani rashodi u iznosu od 293.075,00 EUR, a odnose se na</a:t>
            </a:r>
            <a:endParaRPr lang="hr-HR" sz="2500" dirty="0">
              <a:solidFill>
                <a:srgbClr val="002060"/>
              </a:solidFill>
              <a:effectLst>
                <a:outerShdw blurRad="38100" dist="38100" dir="2700000" algn="tl">
                  <a:srgbClr val="000000">
                    <a:alpha val="43137"/>
                  </a:srgbClr>
                </a:outerShdw>
              </a:effectLst>
            </a:endParaRPr>
          </a:p>
          <a:p>
            <a:pPr lvl="1" indent="-172800" algn="just">
              <a:lnSpc>
                <a:spcPct val="108000"/>
              </a:lnSpc>
              <a:buFont typeface="Wingdings" panose="05000000000000000000" pitchFamily="2" charset="2"/>
              <a:buChar char="ü"/>
            </a:pPr>
            <a:r>
              <a:rPr lang="hr-HR" sz="2300" dirty="0">
                <a:solidFill>
                  <a:srgbClr val="0047D6"/>
                </a:solidFill>
              </a:rPr>
              <a:t>Rashodi za redovnu djelatnost općinskog vijeća i izvršnog tijela, radnih tijela planirani su iznosu od 51.410,00 EUR,</a:t>
            </a:r>
          </a:p>
          <a:p>
            <a:pPr lvl="1" indent="-172800" algn="just">
              <a:lnSpc>
                <a:spcPct val="108000"/>
              </a:lnSpc>
              <a:buFont typeface="Wingdings" panose="05000000000000000000" pitchFamily="2" charset="2"/>
              <a:buChar char="ü"/>
            </a:pPr>
            <a:r>
              <a:rPr lang="pl-PL" sz="2300" dirty="0">
                <a:solidFill>
                  <a:srgbClr val="0047D6"/>
                </a:solidFill>
              </a:rPr>
              <a:t>Donacije za političke stranake planirano je 2.000,00 EUR,</a:t>
            </a:r>
            <a:r>
              <a:rPr lang="hr-HR" sz="2300" dirty="0">
                <a:solidFill>
                  <a:srgbClr val="0047D6"/>
                </a:solidFill>
              </a:rPr>
              <a:t> </a:t>
            </a:r>
          </a:p>
          <a:p>
            <a:pPr lvl="1" indent="-172800" algn="just">
              <a:lnSpc>
                <a:spcPct val="108000"/>
              </a:lnSpc>
              <a:buFont typeface="Wingdings" panose="05000000000000000000" pitchFamily="2" charset="2"/>
              <a:buChar char="ü"/>
            </a:pPr>
            <a:r>
              <a:rPr lang="pl-PL" sz="2300" dirty="0">
                <a:solidFill>
                  <a:srgbClr val="0047D6"/>
                </a:solidFill>
              </a:rPr>
              <a:t>Materijalni rashodi planirani u iznosu od </a:t>
            </a:r>
            <a:r>
              <a:rPr lang="hr-HR" sz="2300" dirty="0">
                <a:solidFill>
                  <a:srgbClr val="0047D6"/>
                </a:solidFill>
              </a:rPr>
              <a:t>115.865,00 EUR, a čine ih rashodi za računalne usluge, premije osiguranja, troškovi telefona i poštarina, usluge promidžbe i informiranja, rashode za energiju svih objekata,  bankarske usluge, pristojbe i naknade,</a:t>
            </a:r>
          </a:p>
          <a:p>
            <a:pPr lvl="1" indent="-172800" algn="just">
              <a:lnSpc>
                <a:spcPct val="108000"/>
              </a:lnSpc>
              <a:buFont typeface="Wingdings" panose="05000000000000000000" pitchFamily="2" charset="2"/>
              <a:buChar char="ü"/>
            </a:pPr>
            <a:r>
              <a:rPr lang="pl-PL" sz="2300" dirty="0">
                <a:solidFill>
                  <a:srgbClr val="0047D6"/>
                </a:solidFill>
              </a:rPr>
              <a:t>Rashodi za nabavu uredske opreme, ulaganje u računalne programe planirani su u iznosu od 14.300,00</a:t>
            </a:r>
            <a:r>
              <a:rPr lang="hr-HR" sz="2300" dirty="0">
                <a:solidFill>
                  <a:srgbClr val="0047D6"/>
                </a:solidFill>
              </a:rPr>
              <a:t> EUR,</a:t>
            </a:r>
          </a:p>
          <a:p>
            <a:pPr lvl="1" indent="-172800" algn="just">
              <a:lnSpc>
                <a:spcPct val="108000"/>
              </a:lnSpc>
              <a:buFont typeface="Wingdings" panose="05000000000000000000" pitchFamily="2" charset="2"/>
              <a:buChar char="ü"/>
            </a:pPr>
            <a:r>
              <a:rPr lang="hr-HR" sz="2300" dirty="0">
                <a:solidFill>
                  <a:srgbClr val="0047D6"/>
                </a:solidFill>
              </a:rPr>
              <a:t>Rashodi za intelektualne usluge planirani su u iznosu od 15.500,00 EUR odnose se na </a:t>
            </a:r>
            <a:r>
              <a:rPr lang="da-DK" sz="2300" dirty="0">
                <a:solidFill>
                  <a:srgbClr val="0047D6"/>
                </a:solidFill>
              </a:rPr>
              <a:t>odvjetničke usluge, projekt</a:t>
            </a:r>
            <a:r>
              <a:rPr lang="hr-HR" sz="2300" dirty="0">
                <a:solidFill>
                  <a:srgbClr val="0047D6"/>
                </a:solidFill>
              </a:rPr>
              <a:t>e</a:t>
            </a:r>
            <a:r>
              <a:rPr lang="da-DK" sz="2300" dirty="0">
                <a:solidFill>
                  <a:srgbClr val="0047D6"/>
                </a:solidFill>
              </a:rPr>
              <a:t> koji nisu drugdje svrstani, geodetsko- katastarske usluge</a:t>
            </a:r>
            <a:r>
              <a:rPr lang="hr-HR" sz="2300" dirty="0">
                <a:solidFill>
                  <a:srgbClr val="0047D6"/>
                </a:solidFill>
              </a:rPr>
              <a:t>.</a:t>
            </a:r>
          </a:p>
          <a:p>
            <a:pPr lvl="1" indent="-172800" algn="just">
              <a:lnSpc>
                <a:spcPct val="108000"/>
              </a:lnSpc>
              <a:buFont typeface="Wingdings" panose="05000000000000000000" pitchFamily="2" charset="2"/>
              <a:buChar char="ü"/>
            </a:pPr>
            <a:r>
              <a:rPr lang="hr-HR" sz="2300" dirty="0">
                <a:solidFill>
                  <a:srgbClr val="0047D6"/>
                </a:solidFill>
              </a:rPr>
              <a:t>Sredstva planirana za obilježavanje Dana općine (rashodi protokola i donacije Udrugama) planirana su u iznosu od 35.000,00 EUR,</a:t>
            </a:r>
          </a:p>
          <a:p>
            <a:pPr lvl="1" indent="-172800" algn="just">
              <a:lnSpc>
                <a:spcPct val="108000"/>
              </a:lnSpc>
              <a:buFont typeface="Wingdings" panose="05000000000000000000" pitchFamily="2" charset="2"/>
              <a:buChar char="ü"/>
            </a:pPr>
            <a:r>
              <a:rPr lang="hr-HR" sz="2300" dirty="0">
                <a:solidFill>
                  <a:srgbClr val="0047D6"/>
                </a:solidFill>
              </a:rPr>
              <a:t>Obveza uplate 1% prihoda od poreza na dohodak u iznosu od  22.000,00 EUR,</a:t>
            </a:r>
          </a:p>
          <a:p>
            <a:pPr lvl="1" indent="-172800" algn="just">
              <a:lnSpc>
                <a:spcPct val="108000"/>
              </a:lnSpc>
              <a:buFont typeface="Wingdings" panose="05000000000000000000" pitchFamily="2" charset="2"/>
              <a:buChar char="ü"/>
            </a:pPr>
            <a:r>
              <a:rPr lang="hr-HR" sz="2300" dirty="0">
                <a:solidFill>
                  <a:srgbClr val="0047D6"/>
                </a:solidFill>
              </a:rPr>
              <a:t>Proračunska rezerva planirana je u iznosu od 3.500,00 EUR,</a:t>
            </a:r>
          </a:p>
          <a:p>
            <a:pPr lvl="1" indent="-172800" algn="just">
              <a:lnSpc>
                <a:spcPct val="108000"/>
              </a:lnSpc>
              <a:buFont typeface="Wingdings" panose="05000000000000000000" pitchFamily="2" charset="2"/>
              <a:buChar char="ü"/>
            </a:pPr>
            <a:r>
              <a:rPr lang="hr-HR" sz="2300" dirty="0">
                <a:solidFill>
                  <a:srgbClr val="0047D6"/>
                </a:solidFill>
              </a:rPr>
              <a:t>Za djelovanje aktivnosti Savjeta mladih planiran su sredstva u iznosu od 6.500,00 EUR,</a:t>
            </a:r>
          </a:p>
          <a:p>
            <a:pPr lvl="1" indent="-172800" algn="just">
              <a:lnSpc>
                <a:spcPct val="108000"/>
              </a:lnSpc>
              <a:buFont typeface="Wingdings" panose="05000000000000000000" pitchFamily="2" charset="2"/>
              <a:buChar char="ü"/>
            </a:pPr>
            <a:r>
              <a:rPr lang="hr-HR" sz="2300" dirty="0">
                <a:solidFill>
                  <a:srgbClr val="0047D6"/>
                </a:solidFill>
              </a:rPr>
              <a:t>Participativni proračun za mlade  planira se u iznosu od 3.000,00 EUR,</a:t>
            </a:r>
          </a:p>
          <a:p>
            <a:pPr lvl="1" indent="-172800" algn="just">
              <a:lnSpc>
                <a:spcPct val="108000"/>
              </a:lnSpc>
              <a:buFont typeface="Wingdings" panose="05000000000000000000" pitchFamily="2" charset="2"/>
              <a:buChar char="ü"/>
            </a:pPr>
            <a:r>
              <a:rPr lang="hr-HR" sz="2300" dirty="0">
                <a:solidFill>
                  <a:srgbClr val="0047D6"/>
                </a:solidFill>
              </a:rPr>
              <a:t>Tiskanje monografije Općine u iznosu od 9.000,00 EUR,</a:t>
            </a:r>
          </a:p>
          <a:p>
            <a:pPr lvl="1" indent="-172800" algn="just">
              <a:lnSpc>
                <a:spcPct val="108000"/>
              </a:lnSpc>
              <a:buFont typeface="Wingdings" panose="05000000000000000000" pitchFamily="2" charset="2"/>
              <a:buChar char="ü"/>
            </a:pPr>
            <a:r>
              <a:rPr lang="hr-HR" sz="2300" dirty="0">
                <a:solidFill>
                  <a:srgbClr val="0047D6"/>
                </a:solidFill>
              </a:rPr>
              <a:t>Obilježavanje dočeka Nove godine planira se u iznosu od 15.000,00 EUR.</a:t>
            </a:r>
          </a:p>
          <a:p>
            <a:pPr indent="-172800" algn="just">
              <a:lnSpc>
                <a:spcPct val="108000"/>
              </a:lnSpc>
              <a:buFont typeface="Wingdings" panose="05000000000000000000" pitchFamily="2" charset="2"/>
              <a:buChar char="ü"/>
            </a:pPr>
            <a:endParaRPr lang="hr-HR" sz="1500"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68360445"/>
      </p:ext>
    </p:extLst>
  </p:cSld>
  <p:clrMapOvr>
    <a:masterClrMapping/>
  </p:clrMapOvr>
  <mc:AlternateContent xmlns:mc="http://schemas.openxmlformats.org/markup-compatibility/2006" xmlns:p14="http://schemas.microsoft.com/office/powerpoint/2010/main">
    <mc:Choice Requires="p14">
      <p:transition spd="slow" p14:dur="1300" advClick="0" advTm="20000">
        <p14:ripple/>
      </p:transition>
    </mc:Choice>
    <mc:Fallback xmlns="">
      <p:transition spd="slow" advClick="0" advTm="20000">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550717" y="488372"/>
            <a:ext cx="10868892" cy="5735783"/>
          </a:xfrm>
        </p:spPr>
        <p:txBody>
          <a:bodyPr>
            <a:normAutofit/>
          </a:bodyPr>
          <a:lstStyle/>
          <a:p>
            <a:pPr algn="just">
              <a:buFont typeface="Wingdings" panose="05000000000000000000" pitchFamily="2" charset="2"/>
              <a:buChar char="Ø"/>
            </a:pPr>
            <a:r>
              <a:rPr lang="hr-HR" sz="1400" dirty="0">
                <a:solidFill>
                  <a:srgbClr val="002060"/>
                </a:solidFill>
                <a:effectLst>
                  <a:outerShdw blurRad="38100" dist="38100" dir="2700000" algn="tl">
                    <a:srgbClr val="000000">
                      <a:alpha val="43137"/>
                    </a:srgbClr>
                  </a:outerShdw>
                </a:effectLst>
              </a:rPr>
              <a:t>PROGRAM 1003 KOMUNALNO GOSPODARSTVO ukupno planirana sredstva za 2024. godinu iznose 822.500,00 EUR, a odnose se na godišnje programe kojima je obuhvaćeno:</a:t>
            </a:r>
          </a:p>
          <a:p>
            <a:pPr lvl="1" indent="-172800" algn="just">
              <a:buFont typeface="Wingdings" panose="05000000000000000000" pitchFamily="2" charset="2"/>
              <a:buChar char="ü"/>
            </a:pPr>
            <a:r>
              <a:rPr lang="hr-HR" sz="1100" dirty="0">
                <a:solidFill>
                  <a:srgbClr val="0047D6"/>
                </a:solidFill>
              </a:rPr>
              <a:t>Rashodi za tekuće i investicijsko održavanje nerazvrstanih cesta, održavanje nogostupa, košnja trave i korova uz prometnice, kameni materijal, sanacija klizišta planirana su ukupnom iznosu od 506.000,00 EUR,</a:t>
            </a:r>
          </a:p>
          <a:p>
            <a:pPr lvl="1" indent="-172800" algn="just">
              <a:buFont typeface="Wingdings" panose="05000000000000000000" pitchFamily="2" charset="2"/>
              <a:buChar char="ü"/>
            </a:pPr>
            <a:r>
              <a:rPr lang="hr-HR" sz="1100" dirty="0">
                <a:solidFill>
                  <a:srgbClr val="0047D6"/>
                </a:solidFill>
              </a:rPr>
              <a:t>Troškovi zimske službe planirani su iznosu od 54.000,00 EUR,</a:t>
            </a:r>
          </a:p>
          <a:p>
            <a:pPr lvl="1" indent="-172800" algn="just">
              <a:buFont typeface="Wingdings" panose="05000000000000000000" pitchFamily="2" charset="2"/>
              <a:buChar char="ü"/>
            </a:pPr>
            <a:r>
              <a:rPr lang="pl-PL" sz="1100" dirty="0">
                <a:solidFill>
                  <a:srgbClr val="0047D6"/>
                </a:solidFill>
              </a:rPr>
              <a:t>Za održavanje i uređenje javnih površina na području općine predviđeno je 70.000,00 EUR, </a:t>
            </a:r>
            <a:endParaRPr lang="hr-HR" sz="1100" dirty="0">
              <a:solidFill>
                <a:srgbClr val="0047D6"/>
              </a:solidFill>
            </a:endParaRPr>
          </a:p>
          <a:p>
            <a:pPr lvl="1" indent="-172800" algn="just">
              <a:buFont typeface="Wingdings" panose="05000000000000000000" pitchFamily="2" charset="2"/>
              <a:buChar char="ü"/>
            </a:pPr>
            <a:r>
              <a:rPr lang="hr-HR" sz="1100" dirty="0">
                <a:solidFill>
                  <a:srgbClr val="0047D6"/>
                </a:solidFill>
              </a:rPr>
              <a:t>Za troškove utroška električne energije javne rasvjete, investicijsko i redovno održavanja javne rasvjete planirana su sredstva u iznosu od 77.500,00 EUR,</a:t>
            </a:r>
          </a:p>
          <a:p>
            <a:pPr lvl="1" indent="-172800" algn="just">
              <a:buFont typeface="Wingdings" panose="05000000000000000000" pitchFamily="2" charset="2"/>
              <a:buChar char="ü"/>
            </a:pPr>
            <a:r>
              <a:rPr lang="hr-HR" sz="1100" dirty="0">
                <a:solidFill>
                  <a:srgbClr val="0047D6"/>
                </a:solidFill>
              </a:rPr>
              <a:t>Zakup snage za elektro punionicu planiran je iznos od 10.000,00 EUR,</a:t>
            </a:r>
          </a:p>
          <a:p>
            <a:pPr lvl="1" indent="-172800" algn="just">
              <a:buFont typeface="Wingdings" panose="05000000000000000000" pitchFamily="2" charset="2"/>
              <a:buChar char="ü"/>
            </a:pPr>
            <a:r>
              <a:rPr lang="hr-HR" sz="1100" dirty="0">
                <a:solidFill>
                  <a:srgbClr val="0047D6"/>
                </a:solidFill>
              </a:rPr>
              <a:t>Za provođenje deratizacije, troškove skloništa životinja te veterinarsko - higijeničarsku službu  planirano je 15.000,00 EUR,</a:t>
            </a:r>
          </a:p>
          <a:p>
            <a:pPr lvl="1" indent="-172800" algn="just">
              <a:buFont typeface="Wingdings" panose="05000000000000000000" pitchFamily="2" charset="2"/>
              <a:buChar char="ü"/>
            </a:pPr>
            <a:r>
              <a:rPr lang="hr-HR" sz="1100" dirty="0">
                <a:solidFill>
                  <a:srgbClr val="0047D6"/>
                </a:solidFill>
              </a:rPr>
              <a:t>Za redovno i investicijsko održavanje groblja, mrtvačnica planira se iznos od 50.000,00 EUR.</a:t>
            </a:r>
          </a:p>
          <a:p>
            <a:pPr lvl="1" indent="-172800" algn="just">
              <a:buFont typeface="Wingdings" panose="05000000000000000000" pitchFamily="2" charset="2"/>
              <a:buChar char="ü"/>
            </a:pPr>
            <a:r>
              <a:rPr lang="hr-HR" sz="1100" dirty="0">
                <a:solidFill>
                  <a:srgbClr val="0047D6"/>
                </a:solidFill>
              </a:rPr>
              <a:t>Za sufinanciranje održavanja županijskih cesta planiran je iznos od 40.000,00 EUR. </a:t>
            </a:r>
          </a:p>
          <a:p>
            <a:pPr marL="457200" lvl="1" indent="0">
              <a:buNone/>
            </a:pPr>
            <a:endParaRPr lang="hr-HR" sz="2200" dirty="0"/>
          </a:p>
        </p:txBody>
      </p:sp>
    </p:spTree>
    <p:extLst>
      <p:ext uri="{BB962C8B-B14F-4D97-AF65-F5344CB8AC3E}">
        <p14:creationId xmlns:p14="http://schemas.microsoft.com/office/powerpoint/2010/main" val="2527153808"/>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705788" y="1068309"/>
            <a:ext cx="10780424" cy="5166379"/>
          </a:xfrm>
        </p:spPr>
        <p:txBody>
          <a:bodyPr>
            <a:normAutofit/>
          </a:bodyPr>
          <a:lstStyle/>
          <a:p>
            <a:pPr marL="361950" lvl="2" indent="-361950" algn="just">
              <a:spcBef>
                <a:spcPts val="288"/>
              </a:spcBef>
              <a:buClr>
                <a:prstClr val="white"/>
              </a:buClr>
              <a:buFont typeface="Wingdings" panose="05000000000000000000" pitchFamily="2" charset="2"/>
              <a:buChar char="Ø"/>
            </a:pPr>
            <a:r>
              <a:rPr lang="hr-HR" sz="1400" cap="all" dirty="0">
                <a:ln w="3175" cmpd="sng">
                  <a:noFill/>
                </a:ln>
                <a:solidFill>
                  <a:srgbClr val="146194">
                    <a:lumMod val="50000"/>
                  </a:srgbClr>
                </a:solidFill>
                <a:effectLst>
                  <a:outerShdw blurRad="38100" dist="38100" dir="2700000" algn="tl">
                    <a:srgbClr val="000000">
                      <a:alpha val="43137"/>
                    </a:srgbClr>
                  </a:outerShdw>
                </a:effectLst>
              </a:rPr>
              <a:t>PROGRAM 1004 IZGRADNJA KOMUNALNE INFRASTRUKTURE I GRAĐEVINSKIH OBJEKATA </a:t>
            </a:r>
            <a:r>
              <a:rPr lang="hr-HR" sz="1400" dirty="0">
                <a:solidFill>
                  <a:srgbClr val="146194">
                    <a:lumMod val="75000"/>
                  </a:srgbClr>
                </a:solidFill>
                <a:effectLst>
                  <a:outerShdw blurRad="38100" dist="38100" dir="2700000" algn="tl">
                    <a:srgbClr val="000000">
                      <a:alpha val="43137"/>
                    </a:srgbClr>
                  </a:outerShdw>
                </a:effectLst>
              </a:rPr>
              <a:t>ukupno planirana sredstva za 2024. godinu iznose 821.350,00 EUR, a odnose se na tekuće aktivnosti  i kapitalne projekte:</a:t>
            </a:r>
          </a:p>
          <a:p>
            <a:pPr marL="741600" lvl="2" indent="-171450" algn="just">
              <a:spcBef>
                <a:spcPts val="288"/>
              </a:spcBef>
              <a:buClr>
                <a:prstClr val="white"/>
              </a:buClr>
              <a:buFont typeface="Wingdings" panose="05000000000000000000" pitchFamily="2" charset="2"/>
              <a:buChar char="ü"/>
            </a:pPr>
            <a:r>
              <a:rPr lang="pl-PL" sz="1100" dirty="0">
                <a:solidFill>
                  <a:srgbClr val="0047D6"/>
                </a:solidFill>
              </a:rPr>
              <a:t>Rashodi za tekuće održavanje objekata planirani su u iznosu od 13.350,00 EUR,</a:t>
            </a:r>
            <a:endParaRPr lang="hr-HR" sz="1100" dirty="0">
              <a:solidFill>
                <a:srgbClr val="0047D6"/>
              </a:solidFill>
            </a:endParaRPr>
          </a:p>
          <a:p>
            <a:pPr marL="741600" lvl="2" indent="-171450" algn="just">
              <a:spcBef>
                <a:spcPts val="288"/>
              </a:spcBef>
              <a:buClr>
                <a:prstClr val="white"/>
              </a:buClr>
              <a:buFont typeface="Wingdings" panose="05000000000000000000" pitchFamily="2" charset="2"/>
              <a:buChar char="ü"/>
            </a:pPr>
            <a:r>
              <a:rPr lang="hr-HR" sz="1100" dirty="0">
                <a:solidFill>
                  <a:srgbClr val="0047D6"/>
                </a:solidFill>
              </a:rPr>
              <a:t>Izdaci za otplatu glavnice</a:t>
            </a:r>
            <a:r>
              <a:rPr lang="pl-PL" sz="1100" dirty="0">
                <a:solidFill>
                  <a:srgbClr val="0047D6"/>
                </a:solidFill>
              </a:rPr>
              <a:t> i kamata po kreditima planirani su u iznosu od 113.300,00 EUR,</a:t>
            </a:r>
          </a:p>
          <a:p>
            <a:pPr marL="741600" lvl="2" indent="-171450" algn="just">
              <a:spcBef>
                <a:spcPts val="288"/>
              </a:spcBef>
              <a:buClr>
                <a:prstClr val="white"/>
              </a:buClr>
              <a:buFont typeface="Wingdings" panose="05000000000000000000" pitchFamily="2" charset="2"/>
              <a:buChar char="ü"/>
            </a:pPr>
            <a:r>
              <a:rPr lang="pl-PL" sz="1100" dirty="0">
                <a:solidFill>
                  <a:srgbClr val="0047D6"/>
                </a:solidFill>
              </a:rPr>
              <a:t>Prometno rješenje - prilaz ka knjižnici u iznosu od 150.000,00 EUR, </a:t>
            </a:r>
          </a:p>
          <a:p>
            <a:pPr marL="741600" lvl="2" indent="-171450" algn="just">
              <a:spcBef>
                <a:spcPts val="288"/>
              </a:spcBef>
              <a:buClr>
                <a:prstClr val="white"/>
              </a:buClr>
              <a:buFont typeface="Wingdings" panose="05000000000000000000" pitchFamily="2" charset="2"/>
              <a:buChar char="ü"/>
            </a:pPr>
            <a:r>
              <a:rPr lang="pl-PL" sz="1100" dirty="0">
                <a:solidFill>
                  <a:srgbClr val="0047D6"/>
                </a:solidFill>
              </a:rPr>
              <a:t>Provedba natječaja za gradnju objekata i komunalne infrastrukture planiraju se troškovi u iznosu 5.500,00 EUR,</a:t>
            </a:r>
          </a:p>
          <a:p>
            <a:pPr marL="741600" lvl="2" indent="-171450" algn="just">
              <a:spcBef>
                <a:spcPts val="288"/>
              </a:spcBef>
              <a:buClr>
                <a:prstClr val="white"/>
              </a:buClr>
              <a:buFont typeface="Wingdings" panose="05000000000000000000" pitchFamily="2" charset="2"/>
              <a:buChar char="ü"/>
            </a:pPr>
            <a:r>
              <a:rPr lang="pl-PL" sz="1100" dirty="0">
                <a:solidFill>
                  <a:srgbClr val="0047D6"/>
                </a:solidFill>
              </a:rPr>
              <a:t>Održavnje objekta  Škole Taborsko planirana su sredstva u iznosu od 2.000,00 EUR,</a:t>
            </a:r>
          </a:p>
          <a:p>
            <a:pPr marL="741600" lvl="2" indent="-171450" algn="just">
              <a:spcBef>
                <a:spcPts val="288"/>
              </a:spcBef>
              <a:buClr>
                <a:prstClr val="white"/>
              </a:buClr>
              <a:buFont typeface="Wingdings" panose="05000000000000000000" pitchFamily="2" charset="2"/>
              <a:buChar char="ü"/>
            </a:pPr>
            <a:r>
              <a:rPr lang="pl-PL" sz="1100" dirty="0">
                <a:solidFill>
                  <a:srgbClr val="0047D6"/>
                </a:solidFill>
              </a:rPr>
              <a:t>Parkiralište i šetnica uz nogometno igralište u Lastinama u iznosu od 65.000,00 EUR,</a:t>
            </a:r>
          </a:p>
          <a:p>
            <a:pPr marL="741600" lvl="2" indent="-171450" algn="just">
              <a:spcBef>
                <a:spcPts val="288"/>
              </a:spcBef>
              <a:buClr>
                <a:prstClr val="white"/>
              </a:buClr>
              <a:buFont typeface="Wingdings" panose="05000000000000000000" pitchFamily="2" charset="2"/>
              <a:buChar char="ü"/>
            </a:pPr>
            <a:r>
              <a:rPr lang="pl-PL" sz="1100" dirty="0">
                <a:solidFill>
                  <a:srgbClr val="0047D6"/>
                </a:solidFill>
              </a:rPr>
              <a:t>Za izgradnju nogostupa planira se  iznos od  66.000,00 EUR,</a:t>
            </a:r>
          </a:p>
          <a:p>
            <a:pPr marL="741600" lvl="1" indent="-172800">
              <a:lnSpc>
                <a:spcPct val="108000"/>
              </a:lnSpc>
              <a:spcBef>
                <a:spcPts val="288"/>
              </a:spcBef>
              <a:buClr>
                <a:prstClr val="white"/>
              </a:buClr>
              <a:buFont typeface="Wingdings" panose="05000000000000000000" pitchFamily="2" charset="2"/>
              <a:buChar char="ü"/>
            </a:pPr>
            <a:r>
              <a:rPr lang="hr-HR" sz="1100" dirty="0">
                <a:solidFill>
                  <a:srgbClr val="0047D6"/>
                </a:solidFill>
              </a:rPr>
              <a:t>Za rekonstrukciju, racionalizaciju potrošnje i proširenje javne rasvjete planiran je iznos od 61.200,00 EUR,</a:t>
            </a:r>
          </a:p>
          <a:p>
            <a:pPr marL="741600" lvl="1" indent="-172800">
              <a:lnSpc>
                <a:spcPct val="108000"/>
              </a:lnSpc>
              <a:spcBef>
                <a:spcPts val="288"/>
              </a:spcBef>
              <a:buClr>
                <a:prstClr val="white"/>
              </a:buClr>
              <a:buFont typeface="Wingdings" panose="05000000000000000000" pitchFamily="2" charset="2"/>
              <a:buChar char="ü"/>
            </a:pPr>
            <a:r>
              <a:rPr lang="pl-PL" sz="1100" dirty="0">
                <a:solidFill>
                  <a:srgbClr val="0047D6"/>
                </a:solidFill>
              </a:rPr>
              <a:t>Prema Programu asfaltiranja planiran je iznos od 60.000,00 EUR,</a:t>
            </a:r>
            <a:endParaRPr lang="hr-HR" sz="1100" dirty="0">
              <a:solidFill>
                <a:srgbClr val="0047D6"/>
              </a:solidFill>
            </a:endParaRPr>
          </a:p>
          <a:p>
            <a:pPr marL="741600" lvl="1" indent="-172800">
              <a:lnSpc>
                <a:spcPct val="108000"/>
              </a:lnSpc>
              <a:spcBef>
                <a:spcPts val="288"/>
              </a:spcBef>
              <a:buClr>
                <a:prstClr val="white"/>
              </a:buClr>
              <a:buFont typeface="Wingdings" panose="05000000000000000000" pitchFamily="2" charset="2"/>
              <a:buChar char="ü"/>
            </a:pPr>
            <a:r>
              <a:rPr lang="hr-HR" sz="1100" dirty="0">
                <a:solidFill>
                  <a:srgbClr val="0047D6"/>
                </a:solidFill>
              </a:rPr>
              <a:t>Za rekonstrukciju kinodvorane i uređenje platoa ispred iste planira se iznos od 155.000,00 EUR,</a:t>
            </a:r>
          </a:p>
          <a:p>
            <a:pPr marL="741600" lvl="1" indent="-172800">
              <a:lnSpc>
                <a:spcPct val="108000"/>
              </a:lnSpc>
              <a:spcBef>
                <a:spcPts val="288"/>
              </a:spcBef>
              <a:buClr>
                <a:prstClr val="white"/>
              </a:buClr>
              <a:buFont typeface="Wingdings" panose="05000000000000000000" pitchFamily="2" charset="2"/>
              <a:buChar char="ü"/>
            </a:pPr>
            <a:r>
              <a:rPr lang="hr-HR" sz="1100" dirty="0">
                <a:solidFill>
                  <a:srgbClr val="0047D6"/>
                </a:solidFill>
              </a:rPr>
              <a:t>Proširenje Narodne knjižnice planiran je iznos od 50.000,00 EUR,</a:t>
            </a:r>
          </a:p>
          <a:p>
            <a:pPr marL="741600" lvl="1" indent="-172800">
              <a:lnSpc>
                <a:spcPct val="108000"/>
              </a:lnSpc>
              <a:spcBef>
                <a:spcPts val="288"/>
              </a:spcBef>
              <a:buClr>
                <a:prstClr val="white"/>
              </a:buClr>
              <a:buFont typeface="Wingdings" panose="05000000000000000000" pitchFamily="2" charset="2"/>
              <a:buChar char="ü"/>
            </a:pPr>
            <a:r>
              <a:rPr lang="hr-HR" sz="1100" dirty="0">
                <a:solidFill>
                  <a:srgbClr val="0047D6"/>
                </a:solidFill>
              </a:rPr>
              <a:t>Biciklistička staza uz Sutlu - početak izrade projektne dokumentacije u iznosu od 50.000,00 EUR,</a:t>
            </a:r>
          </a:p>
          <a:p>
            <a:pPr marL="741600" lvl="1" indent="-172800">
              <a:lnSpc>
                <a:spcPct val="108000"/>
              </a:lnSpc>
              <a:spcBef>
                <a:spcPts val="288"/>
              </a:spcBef>
              <a:buClr>
                <a:prstClr val="white"/>
              </a:buClr>
              <a:buFont typeface="Wingdings" panose="05000000000000000000" pitchFamily="2" charset="2"/>
              <a:buChar char="ü"/>
            </a:pPr>
            <a:r>
              <a:rPr lang="hr-HR" sz="1100" dirty="0">
                <a:solidFill>
                  <a:srgbClr val="0047D6"/>
                </a:solidFill>
              </a:rPr>
              <a:t>Rješavanja prometnog rješenja Donjeg Huma – granični prijelaz planiran je iznos od 10.000,00 EUR,</a:t>
            </a:r>
          </a:p>
          <a:p>
            <a:pPr marL="741600" lvl="1" indent="-172800">
              <a:lnSpc>
                <a:spcPct val="108000"/>
              </a:lnSpc>
              <a:spcBef>
                <a:spcPts val="288"/>
              </a:spcBef>
              <a:buClr>
                <a:prstClr val="white"/>
              </a:buClr>
              <a:buFont typeface="Wingdings" panose="05000000000000000000" pitchFamily="2" charset="2"/>
              <a:buChar char="ü"/>
            </a:pPr>
            <a:r>
              <a:rPr lang="pl-PL" sz="1100" dirty="0">
                <a:solidFill>
                  <a:srgbClr val="0047D6"/>
                </a:solidFill>
              </a:rPr>
              <a:t>Prometno rješenje cestovne infrastrukture planira se 20.000,00 EUR za troškove projektne dokumentacije.</a:t>
            </a:r>
          </a:p>
          <a:p>
            <a:pPr marL="568800" lvl="1">
              <a:lnSpc>
                <a:spcPct val="108000"/>
              </a:lnSpc>
              <a:spcBef>
                <a:spcPts val="288"/>
              </a:spcBef>
              <a:buClr>
                <a:prstClr val="white"/>
              </a:buClr>
            </a:pPr>
            <a:endParaRPr lang="hr-HR" sz="1100" dirty="0">
              <a:solidFill>
                <a:srgbClr val="002060"/>
              </a:solidFill>
            </a:endParaRPr>
          </a:p>
          <a:p>
            <a:pPr marL="570150" lvl="2" algn="just">
              <a:spcBef>
                <a:spcPts val="288"/>
              </a:spcBef>
              <a:buClr>
                <a:prstClr val="white"/>
              </a:buClr>
            </a:pPr>
            <a:endParaRPr lang="pl-PL" sz="1200" dirty="0">
              <a:solidFill>
                <a:srgbClr val="002060"/>
              </a:solidFill>
            </a:endParaRPr>
          </a:p>
          <a:p>
            <a:endParaRPr lang="hr-HR" dirty="0"/>
          </a:p>
        </p:txBody>
      </p:sp>
    </p:spTree>
    <p:extLst>
      <p:ext uri="{BB962C8B-B14F-4D97-AF65-F5344CB8AC3E}">
        <p14:creationId xmlns:p14="http://schemas.microsoft.com/office/powerpoint/2010/main" val="3664265267"/>
      </p:ext>
    </p:extLst>
  </p:cSld>
  <p:clrMapOvr>
    <a:masterClrMapping/>
  </p:clrMapOvr>
  <mc:AlternateContent xmlns:mc="http://schemas.openxmlformats.org/markup-compatibility/2006" xmlns:p14="http://schemas.microsoft.com/office/powerpoint/2010/main">
    <mc:Choice Requires="p14">
      <p:transition spd="slow" p14:dur="1300" advClick="0" advTm="20000">
        <p14:ripple/>
      </p:transition>
    </mc:Choice>
    <mc:Fallback xmlns="">
      <p:transition spd="slow" advClick="0" advTm="20000">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684212" y="540327"/>
            <a:ext cx="10496406" cy="5943600"/>
          </a:xfrm>
        </p:spPr>
        <p:txBody>
          <a:bodyPr>
            <a:normAutofit/>
          </a:bodyPr>
          <a:lstStyle/>
          <a:p>
            <a:pPr marL="361950" lvl="1" indent="-361950" algn="just">
              <a:buFont typeface="Wingdings" panose="05000000000000000000" pitchFamily="2" charset="2"/>
              <a:buChar char="Ø"/>
            </a:pPr>
            <a:r>
              <a:rPr lang="pl-PL" sz="1400" dirty="0">
                <a:solidFill>
                  <a:schemeClr val="bg2">
                    <a:lumMod val="50000"/>
                  </a:schemeClr>
                </a:solidFill>
                <a:effectLst>
                  <a:outerShdw blurRad="38100" dist="38100" dir="2700000" algn="tl">
                    <a:srgbClr val="000000">
                      <a:alpha val="43137"/>
                    </a:srgbClr>
                  </a:outerShdw>
                </a:effectLst>
              </a:rPr>
              <a:t>PROGRAM 1005 SUFINANCIRANJE PREDŠKOLSKOG ODGOJA I OSNOVNO ŠKOLSTVO ukupno planirana sredstva za navedeni program iznose 1.646.400,00 EUR, </a:t>
            </a:r>
          </a:p>
          <a:p>
            <a:pPr marL="719138" lvl="2" algn="just"/>
            <a:endParaRPr lang="pl-PL" sz="1100" dirty="0">
              <a:solidFill>
                <a:srgbClr val="002060"/>
              </a:solidFill>
            </a:endParaRPr>
          </a:p>
          <a:p>
            <a:pPr marL="741600" lvl="2" indent="-171450" algn="just">
              <a:buFont typeface="Wingdings" panose="05000000000000000000" pitchFamily="2" charset="2"/>
              <a:buChar char="ü"/>
            </a:pPr>
            <a:r>
              <a:rPr lang="pl-PL" sz="1100" dirty="0">
                <a:solidFill>
                  <a:srgbClr val="0047D6"/>
                </a:solidFill>
              </a:rPr>
              <a:t>Planira se iznos od 50.000,00 EUR za sufinanciranje Osnovne škole Viktora Kovačića:</a:t>
            </a:r>
          </a:p>
          <a:p>
            <a:pPr marL="570150" lvl="2" algn="just"/>
            <a:r>
              <a:rPr lang="pl-PL" sz="1100" dirty="0">
                <a:solidFill>
                  <a:srgbClr val="0047D6"/>
                </a:solidFill>
              </a:rPr>
              <a:t>	- održavanja Osnovne škole i njezinih Područnih škola (3.000,00 EUR), </a:t>
            </a:r>
          </a:p>
          <a:p>
            <a:pPr marL="570150" lvl="2" algn="just"/>
            <a:r>
              <a:rPr lang="pl-PL" sz="1100" dirty="0">
                <a:solidFill>
                  <a:srgbClr val="0047D6"/>
                </a:solidFill>
              </a:rPr>
              <a:t>	 - izdvajanje za troškove Osnovnoj školi iznad standarda, sufinanciranje izleta, rad djelatnika za dnevni boravak, rad pomoćnika u nastavi  	  (ukupno 47.000,00 EUR). </a:t>
            </a:r>
          </a:p>
          <a:p>
            <a:pPr marL="741600" lvl="2" indent="-171450" algn="just">
              <a:buFont typeface="Wingdings" panose="05000000000000000000" pitchFamily="2" charset="2"/>
              <a:buChar char="ü"/>
            </a:pPr>
            <a:r>
              <a:rPr lang="pl-PL" sz="1100" dirty="0">
                <a:solidFill>
                  <a:srgbClr val="0047D6"/>
                </a:solidFill>
              </a:rPr>
              <a:t>Sufinanciranje boravka djece sa područja općine Hum na Sutli u drugim vrtićima planira se u iznosu od 8.400,00 EUR,</a:t>
            </a:r>
          </a:p>
          <a:p>
            <a:pPr marL="741600" lvl="2" indent="-171450" algn="just">
              <a:buFont typeface="Wingdings" panose="05000000000000000000" pitchFamily="2" charset="2"/>
              <a:buChar char="ü"/>
            </a:pPr>
            <a:r>
              <a:rPr lang="pl-PL" sz="1100" dirty="0">
                <a:solidFill>
                  <a:srgbClr val="0047D6"/>
                </a:solidFill>
              </a:rPr>
              <a:t>Projekt opremanja dvorišta unutar Dječjeg vrtića Balončica planiran je u iznosu od 50.000,00 EUR,</a:t>
            </a:r>
          </a:p>
          <a:p>
            <a:pPr marL="741600" lvl="2" indent="-171450" algn="just">
              <a:buFont typeface="Wingdings" panose="05000000000000000000" pitchFamily="2" charset="2"/>
              <a:buChar char="ü"/>
            </a:pPr>
            <a:r>
              <a:rPr lang="pl-PL" sz="1100" dirty="0">
                <a:solidFill>
                  <a:srgbClr val="0047D6"/>
                </a:solidFill>
              </a:rPr>
              <a:t>Dogradnja Dječjeg vrtića Balončica - planiran je iznos od 1.538.000,00 EUR.</a:t>
            </a:r>
          </a:p>
          <a:p>
            <a:pPr marL="741600" lvl="2" indent="-171450" algn="just">
              <a:buFont typeface="Wingdings" panose="05000000000000000000" pitchFamily="2" charset="2"/>
              <a:buChar char="ü"/>
            </a:pPr>
            <a:endParaRPr lang="pl-PL" sz="1300" dirty="0">
              <a:solidFill>
                <a:srgbClr val="002060"/>
              </a:solidFill>
            </a:endParaRPr>
          </a:p>
          <a:p>
            <a:pPr marL="741600" lvl="2" indent="-171450" algn="just">
              <a:buFont typeface="Wingdings" panose="05000000000000000000" pitchFamily="2" charset="2"/>
              <a:buChar char="ü"/>
            </a:pPr>
            <a:endParaRPr lang="pl-PL" sz="1300" dirty="0">
              <a:solidFill>
                <a:srgbClr val="002060"/>
              </a:solidFill>
            </a:endParaRPr>
          </a:p>
          <a:p>
            <a:pPr marL="570150" lvl="2" algn="just"/>
            <a:endParaRPr lang="pl-PL" sz="1200" dirty="0">
              <a:solidFill>
                <a:srgbClr val="002060"/>
              </a:solidFill>
            </a:endParaRPr>
          </a:p>
        </p:txBody>
      </p:sp>
    </p:spTree>
    <p:extLst>
      <p:ext uri="{BB962C8B-B14F-4D97-AF65-F5344CB8AC3E}">
        <p14:creationId xmlns:p14="http://schemas.microsoft.com/office/powerpoint/2010/main" val="3465021563"/>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663429" y="522514"/>
            <a:ext cx="10641880" cy="6086104"/>
          </a:xfrm>
        </p:spPr>
        <p:txBody>
          <a:bodyPr>
            <a:normAutofit/>
          </a:bodyPr>
          <a:lstStyle/>
          <a:p>
            <a:pPr marL="361950" lvl="1" indent="-361950" algn="just">
              <a:buClr>
                <a:prstClr val="white"/>
              </a:buClr>
              <a:buFont typeface="Wingdings" panose="05000000000000000000" pitchFamily="2" charset="2"/>
              <a:buChar char="Ø"/>
              <a:tabLst>
                <a:tab pos="361950" algn="l"/>
              </a:tabLst>
            </a:pPr>
            <a:r>
              <a:rPr lang="pl-PL" sz="1400" dirty="0">
                <a:solidFill>
                  <a:srgbClr val="002060"/>
                </a:solidFill>
                <a:effectLst>
                  <a:outerShdw blurRad="38100" dist="38100" dir="2700000" algn="tl">
                    <a:srgbClr val="000000">
                      <a:alpha val="43137"/>
                    </a:srgbClr>
                  </a:outerShdw>
                </a:effectLst>
              </a:rPr>
              <a:t>PROGRAM 1006 DONACIJE KULTURNE DJELATNOSTI sufinanciranje udruga i programa u kulturi planirano u iznosu od 47.000,00 EUR </a:t>
            </a:r>
            <a:r>
              <a:rPr lang="pl-PL" sz="1200" dirty="0">
                <a:solidFill>
                  <a:srgbClr val="002060"/>
                </a:solidFill>
                <a:effectLst>
                  <a:outerShdw blurRad="38100" dist="38100" dir="2700000" algn="tl">
                    <a:srgbClr val="000000">
                      <a:alpha val="43137"/>
                    </a:srgbClr>
                  </a:outerShdw>
                </a:effectLst>
              </a:rPr>
              <a:t>(</a:t>
            </a:r>
            <a:r>
              <a:rPr lang="pl-PL" sz="1100" dirty="0">
                <a:solidFill>
                  <a:srgbClr val="0047D6"/>
                </a:solidFill>
              </a:rPr>
              <a:t>donacije Limenoj glazbi Straža, KUD-u Rikard Jorgovanić, za održavanje Hoomstocka,ostale priredbe kulturnih sadržaja</a:t>
            </a:r>
            <a:r>
              <a:rPr lang="pl-PL" sz="1200" dirty="0">
                <a:solidFill>
                  <a:srgbClr val="002060"/>
                </a:solidFill>
                <a:effectLst>
                  <a:outerShdw blurRad="38100" dist="38100" dir="2700000" algn="tl">
                    <a:srgbClr val="000000">
                      <a:alpha val="43137"/>
                    </a:srgbClr>
                  </a:outerShdw>
                </a:effectLst>
              </a:rPr>
              <a:t>).</a:t>
            </a:r>
          </a:p>
          <a:p>
            <a:pPr marL="112950" lvl="1" algn="just">
              <a:buClr>
                <a:prstClr val="white"/>
              </a:buClr>
            </a:pPr>
            <a:endParaRPr lang="pl-PL" sz="1400" dirty="0">
              <a:solidFill>
                <a:srgbClr val="0D5EFF"/>
              </a:solidFill>
              <a:effectLst>
                <a:outerShdw blurRad="38100" dist="38100" dir="2700000" algn="tl">
                  <a:srgbClr val="000000">
                    <a:alpha val="43137"/>
                  </a:srgbClr>
                </a:outerShdw>
              </a:effectLst>
            </a:endParaRPr>
          </a:p>
          <a:p>
            <a:pPr marL="361950" lvl="1" indent="-361950" algn="just">
              <a:buClr>
                <a:prstClr val="white"/>
              </a:buClr>
              <a:buFont typeface="Wingdings" panose="05000000000000000000" pitchFamily="2" charset="2"/>
              <a:buChar char="Ø"/>
            </a:pPr>
            <a:r>
              <a:rPr lang="pl-PL" sz="1400" dirty="0">
                <a:solidFill>
                  <a:srgbClr val="002060"/>
                </a:solidFill>
                <a:effectLst>
                  <a:outerShdw blurRad="38100" dist="38100" dir="2700000" algn="tl">
                    <a:srgbClr val="000000">
                      <a:alpha val="43137"/>
                    </a:srgbClr>
                  </a:outerShdw>
                </a:effectLst>
              </a:rPr>
              <a:t>PROGRAM 1007 DONACIJE ŠPORTSKE DJELATNOSTI sufinanciranje udruga i programa u športu planirano u iznosu od 46.800,00 EUR (</a:t>
            </a:r>
            <a:r>
              <a:rPr lang="pl-PL" sz="1100" dirty="0">
                <a:solidFill>
                  <a:srgbClr val="0047D6"/>
                </a:solidFill>
              </a:rPr>
              <a:t>donacije NK Straža, Šahovski klub Straža, Tenis klubu, ostale športske priredbe</a:t>
            </a:r>
            <a:r>
              <a:rPr lang="pl-PL" sz="1200" dirty="0">
                <a:solidFill>
                  <a:srgbClr val="002060"/>
                </a:solidFill>
                <a:effectLst>
                  <a:outerShdw blurRad="38100" dist="38100" dir="2700000" algn="tl">
                    <a:srgbClr val="000000">
                      <a:alpha val="43137"/>
                    </a:srgbClr>
                  </a:outerShdw>
                </a:effectLst>
              </a:rPr>
              <a:t>)</a:t>
            </a:r>
            <a:r>
              <a:rPr lang="hr-HR" sz="1400" dirty="0">
                <a:solidFill>
                  <a:srgbClr val="002060"/>
                </a:solidFill>
              </a:rPr>
              <a:t>.</a:t>
            </a:r>
            <a:endParaRPr lang="pl-PL" sz="1400" dirty="0">
              <a:solidFill>
                <a:srgbClr val="002060"/>
              </a:solidFill>
              <a:effectLst>
                <a:outerShdw blurRad="38100" dist="38100" dir="2700000" algn="tl">
                  <a:srgbClr val="000000">
                    <a:alpha val="43137"/>
                  </a:srgbClr>
                </a:outerShdw>
              </a:effectLst>
            </a:endParaRPr>
          </a:p>
          <a:p>
            <a:pPr algn="just"/>
            <a:endParaRPr lang="hr-HR" sz="1400" dirty="0">
              <a:solidFill>
                <a:srgbClr val="002060"/>
              </a:solidFill>
              <a:effectLst>
                <a:outerShdw blurRad="38100" dist="38100" dir="2700000" algn="tl">
                  <a:srgbClr val="000000">
                    <a:alpha val="43137"/>
                  </a:srgbClr>
                </a:outerShdw>
              </a:effectLst>
            </a:endParaRPr>
          </a:p>
          <a:p>
            <a:pPr marL="361950" indent="-361950" algn="just">
              <a:buFont typeface="Wingdings" panose="05000000000000000000" pitchFamily="2" charset="2"/>
              <a:buChar char="Ø"/>
            </a:pPr>
            <a:r>
              <a:rPr lang="hr-HR" sz="1400" dirty="0">
                <a:solidFill>
                  <a:srgbClr val="002060"/>
                </a:solidFill>
                <a:effectLst>
                  <a:outerShdw blurRad="38100" dist="38100" dir="2700000" algn="tl">
                    <a:srgbClr val="000000">
                      <a:alpha val="43137"/>
                    </a:srgbClr>
                  </a:outerShdw>
                </a:effectLst>
              </a:rPr>
              <a:t>PROGRAM 1008 DONACIJE OSTALA DRUŠTVA I ORGANIZACIJE sufinanciranje udruga i programa planirano je u iznosu od 91.531,00 EUR, od toga:</a:t>
            </a:r>
          </a:p>
          <a:p>
            <a:pPr marL="741600" indent="-172800" algn="just">
              <a:lnSpc>
                <a:spcPct val="128000"/>
              </a:lnSpc>
              <a:spcBef>
                <a:spcPts val="288"/>
              </a:spcBef>
              <a:buFont typeface="Wingdings" panose="05000000000000000000" pitchFamily="2" charset="2"/>
              <a:buChar char="ü"/>
            </a:pPr>
            <a:r>
              <a:rPr lang="hr-HR" sz="1100" dirty="0">
                <a:solidFill>
                  <a:srgbClr val="1563FF"/>
                </a:solidFill>
              </a:rPr>
              <a:t>Planiraju se sredstva u iznosu od 80.000,00 EUR za rad udruga građana na području općine Hum na Sutli (</a:t>
            </a:r>
            <a:r>
              <a:rPr lang="hr-HR" sz="1100" dirty="0" err="1">
                <a:solidFill>
                  <a:srgbClr val="1563FF"/>
                </a:solidFill>
              </a:rPr>
              <a:t>Kuburaška</a:t>
            </a:r>
            <a:r>
              <a:rPr lang="hr-HR" sz="1100" dirty="0">
                <a:solidFill>
                  <a:srgbClr val="1563FF"/>
                </a:solidFill>
              </a:rPr>
              <a:t> društva, Glazbene udruge, Udruge umirovljenika, Udruga vinogradara i podrumara, Lovačka udruga, Udruga mladih, Udruga žena, Udruga liječenih alkoholičara, sufinanciranje obnove ribnjaka ŠRU Klen i ribnjaka ŠRC </a:t>
            </a:r>
            <a:r>
              <a:rPr lang="hr-HR" sz="1100" dirty="0" err="1">
                <a:solidFill>
                  <a:srgbClr val="1563FF"/>
                </a:solidFill>
              </a:rPr>
              <a:t>Sv.Vid</a:t>
            </a:r>
            <a:r>
              <a:rPr lang="hr-HR" sz="1100" dirty="0">
                <a:solidFill>
                  <a:srgbClr val="1563FF"/>
                </a:solidFill>
              </a:rPr>
              <a:t>…), </a:t>
            </a:r>
          </a:p>
          <a:p>
            <a:pPr marL="741600" indent="-172800" algn="just">
              <a:lnSpc>
                <a:spcPct val="128000"/>
              </a:lnSpc>
              <a:spcBef>
                <a:spcPts val="288"/>
              </a:spcBef>
              <a:buFont typeface="Wingdings" panose="05000000000000000000" pitchFamily="2" charset="2"/>
              <a:buChar char="ü"/>
            </a:pPr>
            <a:r>
              <a:rPr lang="hr-HR" sz="1100" dirty="0">
                <a:solidFill>
                  <a:srgbClr val="1563FF"/>
                </a:solidFill>
              </a:rPr>
              <a:t>Za donacije vjerskim zajednicama planirana su sredstva u iznosu od 5.000,00 EUR,</a:t>
            </a:r>
          </a:p>
          <a:p>
            <a:pPr marL="741600" indent="-172800" algn="just">
              <a:lnSpc>
                <a:spcPct val="128000"/>
              </a:lnSpc>
              <a:spcBef>
                <a:spcPts val="288"/>
              </a:spcBef>
              <a:buFont typeface="Wingdings" panose="05000000000000000000" pitchFamily="2" charset="2"/>
              <a:buChar char="ü"/>
            </a:pPr>
            <a:r>
              <a:rPr lang="hr-HR" sz="1100" dirty="0">
                <a:solidFill>
                  <a:srgbClr val="1563FF"/>
                </a:solidFill>
              </a:rPr>
              <a:t>Opremanje dječjih igrališta planirano je u iznosu od 2.000,00 EUR,</a:t>
            </a:r>
          </a:p>
          <a:p>
            <a:pPr marL="741600" indent="-172800" algn="just">
              <a:lnSpc>
                <a:spcPct val="128000"/>
              </a:lnSpc>
              <a:spcBef>
                <a:spcPts val="288"/>
              </a:spcBef>
              <a:buFont typeface="Wingdings" panose="05000000000000000000" pitchFamily="2" charset="2"/>
              <a:buChar char="ü"/>
            </a:pPr>
            <a:r>
              <a:rPr lang="hr-HR" sz="1100" dirty="0">
                <a:solidFill>
                  <a:srgbClr val="1563FF"/>
                </a:solidFill>
              </a:rPr>
              <a:t>Donacije županijskim udrugama planirana su u iznosu od 1.300,00 EUR,</a:t>
            </a:r>
          </a:p>
          <a:p>
            <a:pPr marL="741600" indent="-172800" algn="just">
              <a:lnSpc>
                <a:spcPct val="128000"/>
              </a:lnSpc>
              <a:spcBef>
                <a:spcPts val="288"/>
              </a:spcBef>
              <a:buFont typeface="Wingdings" panose="05000000000000000000" pitchFamily="2" charset="2"/>
              <a:buChar char="ü"/>
            </a:pPr>
            <a:r>
              <a:rPr lang="hr-HR" sz="1100" dirty="0">
                <a:solidFill>
                  <a:srgbClr val="1563FF"/>
                </a:solidFill>
              </a:rPr>
              <a:t>Za Gorsku službu spašavanja planirana su sredstva u iznosu od 531,00 EUR,</a:t>
            </a:r>
          </a:p>
          <a:p>
            <a:pPr marL="741600" indent="-172800" algn="just">
              <a:lnSpc>
                <a:spcPct val="128000"/>
              </a:lnSpc>
              <a:spcBef>
                <a:spcPts val="288"/>
              </a:spcBef>
              <a:buFont typeface="Wingdings" panose="05000000000000000000" pitchFamily="2" charset="2"/>
              <a:buChar char="ü"/>
            </a:pPr>
            <a:r>
              <a:rPr lang="hr-HR" sz="1100" dirty="0">
                <a:solidFill>
                  <a:srgbClr val="1563FF"/>
                </a:solidFill>
              </a:rPr>
              <a:t>Planirana su sredstva u iznosu od 2.700,00 EUR, kao potpora za iskapanja na lokalitetu u </a:t>
            </a:r>
            <a:r>
              <a:rPr lang="hr-HR" sz="1100" dirty="0" err="1">
                <a:solidFill>
                  <a:srgbClr val="1563FF"/>
                </a:solidFill>
              </a:rPr>
              <a:t>Klenovcu</a:t>
            </a:r>
            <a:r>
              <a:rPr lang="hr-HR" sz="1100" dirty="0">
                <a:solidFill>
                  <a:srgbClr val="1563FF"/>
                </a:solidFill>
              </a:rPr>
              <a:t> Humskom - Burg Vrbovec.</a:t>
            </a:r>
          </a:p>
          <a:p>
            <a:pPr marL="568800" algn="just">
              <a:lnSpc>
                <a:spcPct val="128000"/>
              </a:lnSpc>
              <a:spcBef>
                <a:spcPts val="288"/>
              </a:spcBef>
            </a:pPr>
            <a:endParaRPr lang="hr-HR" sz="1200" dirty="0"/>
          </a:p>
          <a:p>
            <a:pPr marL="342900" indent="-342900" algn="just">
              <a:buFont typeface="Wingdings" panose="05000000000000000000" pitchFamily="2" charset="2"/>
              <a:buChar char="Ø"/>
            </a:pPr>
            <a:r>
              <a:rPr lang="hr-HR" sz="1400" dirty="0">
                <a:solidFill>
                  <a:srgbClr val="002060"/>
                </a:solidFill>
                <a:effectLst>
                  <a:outerShdw blurRad="38100" dist="38100" dir="2700000" algn="tl">
                    <a:srgbClr val="000000">
                      <a:alpha val="43137"/>
                    </a:srgbClr>
                  </a:outerShdw>
                </a:effectLst>
              </a:rPr>
              <a:t>PROGRAM 1009 OBRT I POLJOPRIVREDA  za subvencije poljoprivrednicima i poticanje razvoja poduzetništva planirano je ukupno 17.900,00 EUR </a:t>
            </a:r>
            <a:r>
              <a:rPr lang="hr-HR" sz="1200" dirty="0">
                <a:solidFill>
                  <a:srgbClr val="002060"/>
                </a:solidFill>
                <a:effectLst>
                  <a:outerShdw blurRad="38100" dist="38100" dir="2700000" algn="tl">
                    <a:srgbClr val="000000">
                      <a:alpha val="43137"/>
                    </a:srgbClr>
                  </a:outerShdw>
                </a:effectLst>
              </a:rPr>
              <a:t>(</a:t>
            </a:r>
            <a:r>
              <a:rPr lang="hr-HR" sz="1100" dirty="0">
                <a:solidFill>
                  <a:srgbClr val="0047D6"/>
                </a:solidFill>
              </a:rPr>
              <a:t>poticanje razvoja poljoprivrede 13.500,00 EUR, subvencije obrtnicima 3.000,00 EUR, članarina LAG - Sutla 1.400,00 EUR</a:t>
            </a:r>
            <a:r>
              <a:rPr lang="hr-HR" sz="1200" dirty="0">
                <a:solidFill>
                  <a:srgbClr val="002060"/>
                </a:solidFill>
                <a:effectLst>
                  <a:outerShdw blurRad="38100" dist="38100" dir="2700000" algn="tl">
                    <a:srgbClr val="000000">
                      <a:alpha val="43137"/>
                    </a:srgbClr>
                  </a:outerShdw>
                </a:effectLst>
              </a:rPr>
              <a:t>).</a:t>
            </a:r>
          </a:p>
          <a:p>
            <a:pPr algn="just"/>
            <a:endParaRPr lang="hr-HR" dirty="0"/>
          </a:p>
        </p:txBody>
      </p:sp>
    </p:spTree>
    <p:extLst>
      <p:ext uri="{BB962C8B-B14F-4D97-AF65-F5344CB8AC3E}">
        <p14:creationId xmlns:p14="http://schemas.microsoft.com/office/powerpoint/2010/main" val="2231582159"/>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644236" y="1111827"/>
            <a:ext cx="10848109" cy="5444837"/>
          </a:xfrm>
        </p:spPr>
        <p:txBody>
          <a:bodyPr>
            <a:normAutofit/>
          </a:bodyPr>
          <a:lstStyle/>
          <a:p>
            <a:pPr marL="342900" indent="-342900" algn="just">
              <a:buFont typeface="Wingdings" panose="05000000000000000000" pitchFamily="2" charset="2"/>
              <a:buChar char="Ø"/>
            </a:pPr>
            <a:r>
              <a:rPr lang="pt-BR" sz="1500" dirty="0">
                <a:solidFill>
                  <a:srgbClr val="002060"/>
                </a:solidFill>
                <a:effectLst>
                  <a:outerShdw blurRad="38100" dist="38100" dir="2700000" algn="tl">
                    <a:srgbClr val="000000">
                      <a:alpha val="43137"/>
                    </a:srgbClr>
                  </a:outerShdw>
                </a:effectLst>
              </a:rPr>
              <a:t>PROGRAM 1010</a:t>
            </a:r>
            <a:r>
              <a:rPr lang="hr-HR" sz="1500" dirty="0">
                <a:solidFill>
                  <a:srgbClr val="002060"/>
                </a:solidFill>
                <a:effectLst>
                  <a:outerShdw blurRad="38100" dist="38100" dir="2700000" algn="tl">
                    <a:srgbClr val="000000">
                      <a:alpha val="43137"/>
                    </a:srgbClr>
                  </a:outerShdw>
                </a:effectLst>
              </a:rPr>
              <a:t> </a:t>
            </a:r>
            <a:r>
              <a:rPr lang="pt-BR" sz="1500" dirty="0">
                <a:solidFill>
                  <a:srgbClr val="002060"/>
                </a:solidFill>
                <a:effectLst>
                  <a:outerShdw blurRad="38100" dist="38100" dir="2700000" algn="tl">
                    <a:srgbClr val="000000">
                      <a:alpha val="43137"/>
                    </a:srgbClr>
                  </a:outerShdw>
                </a:effectLst>
              </a:rPr>
              <a:t>SOCIJALNA ZAŠTITA</a:t>
            </a:r>
            <a:r>
              <a:rPr lang="hr-HR" sz="1500" dirty="0">
                <a:solidFill>
                  <a:srgbClr val="002060"/>
                </a:solidFill>
                <a:effectLst>
                  <a:outerShdw blurRad="38100" dist="38100" dir="2700000" algn="tl">
                    <a:srgbClr val="000000">
                      <a:alpha val="43137"/>
                    </a:srgbClr>
                  </a:outerShdw>
                </a:effectLst>
              </a:rPr>
              <a:t> za financiranje navedenog programa planiraju se sredstva u ukupnom iznosu od 252.300,00 EUR, a raspodijeljena kako slijedi :</a:t>
            </a:r>
          </a:p>
          <a:p>
            <a:pPr marL="741600" indent="-172800" algn="just">
              <a:lnSpc>
                <a:spcPct val="138000"/>
              </a:lnSpc>
              <a:spcBef>
                <a:spcPts val="288"/>
              </a:spcBef>
              <a:buFont typeface="Wingdings" panose="05000000000000000000" pitchFamily="2" charset="2"/>
              <a:buChar char="ü"/>
            </a:pPr>
            <a:r>
              <a:rPr lang="pt-BR" sz="1100" dirty="0">
                <a:solidFill>
                  <a:srgbClr val="0047D6"/>
                </a:solidFill>
              </a:rPr>
              <a:t>Planira</a:t>
            </a:r>
            <a:r>
              <a:rPr lang="hr-HR" sz="1100" dirty="0">
                <a:solidFill>
                  <a:srgbClr val="0047D6"/>
                </a:solidFill>
              </a:rPr>
              <a:t>na</a:t>
            </a:r>
            <a:r>
              <a:rPr lang="pt-BR" sz="1100" dirty="0">
                <a:solidFill>
                  <a:srgbClr val="0047D6"/>
                </a:solidFill>
              </a:rPr>
              <a:t> sredstva u iznosu od </a:t>
            </a:r>
            <a:r>
              <a:rPr lang="hr-HR" sz="1100" dirty="0">
                <a:solidFill>
                  <a:srgbClr val="0047D6"/>
                </a:solidFill>
              </a:rPr>
              <a:t>19</a:t>
            </a:r>
            <a:r>
              <a:rPr lang="pt-BR" sz="1100" dirty="0">
                <a:solidFill>
                  <a:srgbClr val="0047D6"/>
                </a:solidFill>
              </a:rPr>
              <a:t>.</a:t>
            </a:r>
            <a:r>
              <a:rPr lang="hr-HR" sz="1100" dirty="0">
                <a:solidFill>
                  <a:srgbClr val="0047D6"/>
                </a:solidFill>
              </a:rPr>
              <a:t>00</a:t>
            </a:r>
            <a:r>
              <a:rPr lang="pt-BR" sz="1100" dirty="0">
                <a:solidFill>
                  <a:srgbClr val="0047D6"/>
                </a:solidFill>
              </a:rPr>
              <a:t>0,00</a:t>
            </a:r>
            <a:r>
              <a:rPr lang="hr-HR" sz="1100" dirty="0">
                <a:solidFill>
                  <a:srgbClr val="0047D6"/>
                </a:solidFill>
              </a:rPr>
              <a:t> EUR </a:t>
            </a:r>
            <a:r>
              <a:rPr lang="pt-BR" sz="1100" dirty="0">
                <a:solidFill>
                  <a:srgbClr val="0047D6"/>
                </a:solidFill>
              </a:rPr>
              <a:t>odnose se na pomoći socijalno ugroženim pojedincima i obiteljima u cilju poboljšanja standarda socijalno najugroženijeg dijela stanovništva</a:t>
            </a:r>
            <a:r>
              <a:rPr lang="hr-HR" sz="1100" dirty="0">
                <a:solidFill>
                  <a:srgbClr val="0047D6"/>
                </a:solidFill>
              </a:rPr>
              <a:t>.</a:t>
            </a:r>
          </a:p>
          <a:p>
            <a:pPr marL="741600" indent="-172800" algn="just">
              <a:lnSpc>
                <a:spcPct val="138000"/>
              </a:lnSpc>
              <a:spcBef>
                <a:spcPts val="288"/>
              </a:spcBef>
              <a:buFont typeface="Wingdings" panose="05000000000000000000" pitchFamily="2" charset="2"/>
              <a:buChar char="ü"/>
            </a:pPr>
            <a:r>
              <a:rPr lang="pt-BR" sz="1100" dirty="0">
                <a:solidFill>
                  <a:srgbClr val="0047D6"/>
                </a:solidFill>
              </a:rPr>
              <a:t>Planiraju se sredstva u ukupnom iznosu od </a:t>
            </a:r>
            <a:r>
              <a:rPr lang="hr-HR" sz="1100" dirty="0">
                <a:solidFill>
                  <a:srgbClr val="0047D6"/>
                </a:solidFill>
              </a:rPr>
              <a:t>33</a:t>
            </a:r>
            <a:r>
              <a:rPr lang="pt-BR" sz="1100" dirty="0">
                <a:solidFill>
                  <a:srgbClr val="0047D6"/>
                </a:solidFill>
              </a:rPr>
              <a:t>.</a:t>
            </a:r>
            <a:r>
              <a:rPr lang="hr-HR" sz="1100" dirty="0">
                <a:solidFill>
                  <a:srgbClr val="0047D6"/>
                </a:solidFill>
              </a:rPr>
              <a:t>8</a:t>
            </a:r>
            <a:r>
              <a:rPr lang="pt-BR" sz="1100" dirty="0">
                <a:solidFill>
                  <a:srgbClr val="0047D6"/>
                </a:solidFill>
              </a:rPr>
              <a:t>00,00 EUR za potpore novorođenim Humčanima</a:t>
            </a:r>
            <a:r>
              <a:rPr lang="hr-HR" sz="1100" dirty="0">
                <a:solidFill>
                  <a:srgbClr val="0047D6"/>
                </a:solidFill>
              </a:rPr>
              <a:t>/</a:t>
            </a:r>
            <a:r>
              <a:rPr lang="hr-HR" sz="1100" dirty="0" err="1">
                <a:solidFill>
                  <a:srgbClr val="0047D6"/>
                </a:solidFill>
              </a:rPr>
              <a:t>Humčankama</a:t>
            </a:r>
            <a:r>
              <a:rPr lang="hr-HR" sz="1100" dirty="0">
                <a:solidFill>
                  <a:srgbClr val="0047D6"/>
                </a:solidFill>
              </a:rPr>
              <a:t> te jubilarcima zlatni/ dijamantni pir</a:t>
            </a:r>
            <a:r>
              <a:rPr lang="pt-BR" sz="1100" dirty="0">
                <a:solidFill>
                  <a:srgbClr val="0047D6"/>
                </a:solidFill>
              </a:rPr>
              <a:t>, pomoći elementarno ugroženim osobama prilikom elementarnih nepogoda</a:t>
            </a:r>
            <a:r>
              <a:rPr lang="hr-HR" sz="1100" dirty="0">
                <a:solidFill>
                  <a:srgbClr val="0047D6"/>
                </a:solidFill>
              </a:rPr>
              <a:t>.</a:t>
            </a:r>
          </a:p>
          <a:p>
            <a:pPr marL="741600" indent="-172800" algn="just">
              <a:lnSpc>
                <a:spcPct val="138000"/>
              </a:lnSpc>
              <a:spcBef>
                <a:spcPts val="288"/>
              </a:spcBef>
              <a:buFont typeface="Wingdings" panose="05000000000000000000" pitchFamily="2" charset="2"/>
              <a:buChar char="ü"/>
            </a:pPr>
            <a:r>
              <a:rPr lang="pt-BR" sz="1100" dirty="0">
                <a:solidFill>
                  <a:srgbClr val="0047D6"/>
                </a:solidFill>
              </a:rPr>
              <a:t>Ukupno planirana sredstva za stipendije srednjoškolaca i studenata po socijalnom statusu,</a:t>
            </a:r>
            <a:r>
              <a:rPr lang="hr-HR" sz="1100" dirty="0">
                <a:solidFill>
                  <a:srgbClr val="0047D6"/>
                </a:solidFill>
              </a:rPr>
              <a:t> nadarenosti, </a:t>
            </a:r>
            <a:r>
              <a:rPr lang="pt-BR" sz="1100" dirty="0">
                <a:solidFill>
                  <a:srgbClr val="0047D6"/>
                </a:solidFill>
              </a:rPr>
              <a:t>po osnovi deficitarnih zanimanja, te nagrade učenicima i studentima za posebna postignuća u iznosu od </a:t>
            </a:r>
            <a:r>
              <a:rPr lang="hr-HR" sz="1100" dirty="0">
                <a:solidFill>
                  <a:srgbClr val="0047D6"/>
                </a:solidFill>
              </a:rPr>
              <a:t>43</a:t>
            </a:r>
            <a:r>
              <a:rPr lang="pt-BR" sz="1100" dirty="0">
                <a:solidFill>
                  <a:srgbClr val="0047D6"/>
                </a:solidFill>
              </a:rPr>
              <a:t>.</a:t>
            </a:r>
            <a:r>
              <a:rPr lang="hr-HR" sz="1100" dirty="0">
                <a:solidFill>
                  <a:srgbClr val="0047D6"/>
                </a:solidFill>
              </a:rPr>
              <a:t>0</a:t>
            </a:r>
            <a:r>
              <a:rPr lang="pt-BR" sz="1100" dirty="0">
                <a:solidFill>
                  <a:srgbClr val="0047D6"/>
                </a:solidFill>
              </a:rPr>
              <a:t>00,00 </a:t>
            </a:r>
            <a:r>
              <a:rPr lang="hr-HR" sz="1100" dirty="0">
                <a:solidFill>
                  <a:srgbClr val="0047D6"/>
                </a:solidFill>
              </a:rPr>
              <a:t>EUR</a:t>
            </a:r>
            <a:r>
              <a:rPr lang="pt-BR" sz="1100" dirty="0">
                <a:solidFill>
                  <a:srgbClr val="0047D6"/>
                </a:solidFill>
              </a:rPr>
              <a:t>, </a:t>
            </a:r>
            <a:r>
              <a:rPr lang="hr-HR" sz="1100" dirty="0">
                <a:solidFill>
                  <a:srgbClr val="0047D6"/>
                </a:solidFill>
              </a:rPr>
              <a:t>također je </a:t>
            </a:r>
            <a:r>
              <a:rPr lang="pt-BR" sz="1100" dirty="0">
                <a:solidFill>
                  <a:srgbClr val="0047D6"/>
                </a:solidFill>
              </a:rPr>
              <a:t> planiran iznos od </a:t>
            </a:r>
            <a:r>
              <a:rPr lang="hr-HR" sz="1100" dirty="0">
                <a:solidFill>
                  <a:srgbClr val="0047D6"/>
                </a:solidFill>
              </a:rPr>
              <a:t>24</a:t>
            </a:r>
            <a:r>
              <a:rPr lang="pt-BR" sz="1100" dirty="0">
                <a:solidFill>
                  <a:srgbClr val="0047D6"/>
                </a:solidFill>
              </a:rPr>
              <a:t>.000,00 EUR za sufinanciranje prijevoza učenika srednjih škola.</a:t>
            </a:r>
            <a:endParaRPr lang="hr-HR" sz="1100" dirty="0">
              <a:solidFill>
                <a:srgbClr val="0047D6"/>
              </a:solidFill>
            </a:endParaRPr>
          </a:p>
          <a:p>
            <a:pPr marL="741600" indent="-172800" algn="just">
              <a:lnSpc>
                <a:spcPct val="138000"/>
              </a:lnSpc>
              <a:spcBef>
                <a:spcPts val="288"/>
              </a:spcBef>
              <a:buFont typeface="Wingdings" panose="05000000000000000000" pitchFamily="2" charset="2"/>
              <a:buChar char="ü"/>
            </a:pPr>
            <a:r>
              <a:rPr lang="pl-PL" sz="1100" dirty="0">
                <a:solidFill>
                  <a:srgbClr val="0047D6"/>
                </a:solidFill>
              </a:rPr>
              <a:t>Planiraju se sredstva u iznosu od 9.500,00 EUR za poklone djeci za Božić.</a:t>
            </a:r>
          </a:p>
          <a:p>
            <a:pPr marL="741600" indent="-172800" algn="just">
              <a:lnSpc>
                <a:spcPct val="138000"/>
              </a:lnSpc>
              <a:spcBef>
                <a:spcPts val="288"/>
              </a:spcBef>
              <a:buFont typeface="Wingdings" panose="05000000000000000000" pitchFamily="2" charset="2"/>
              <a:buChar char="ü"/>
            </a:pPr>
            <a:r>
              <a:rPr lang="hr-HR" sz="1100" dirty="0">
                <a:solidFill>
                  <a:srgbClr val="0047D6"/>
                </a:solidFill>
              </a:rPr>
              <a:t>Planiraju </a:t>
            </a:r>
            <a:r>
              <a:rPr lang="pt-BR" sz="1100" dirty="0">
                <a:solidFill>
                  <a:srgbClr val="0047D6"/>
                </a:solidFill>
              </a:rPr>
              <a:t>se sredstva </a:t>
            </a:r>
            <a:r>
              <a:rPr lang="hr-HR" sz="1100" dirty="0">
                <a:solidFill>
                  <a:srgbClr val="0047D6"/>
                </a:solidFill>
              </a:rPr>
              <a:t>u iznosu od 10.000,00 EUR </a:t>
            </a:r>
            <a:r>
              <a:rPr lang="pt-BR" sz="1100" dirty="0">
                <a:solidFill>
                  <a:srgbClr val="0047D6"/>
                </a:solidFill>
              </a:rPr>
              <a:t>za podjelu Božićnica umirovljenicima sa područja opć</a:t>
            </a:r>
            <a:r>
              <a:rPr lang="hr-HR" sz="1100" dirty="0">
                <a:solidFill>
                  <a:srgbClr val="0047D6"/>
                </a:solidFill>
              </a:rPr>
              <a:t>ine </a:t>
            </a:r>
            <a:r>
              <a:rPr lang="pt-BR" sz="1100" dirty="0">
                <a:solidFill>
                  <a:srgbClr val="0047D6"/>
                </a:solidFill>
              </a:rPr>
              <a:t>Hum na Sutli čija </a:t>
            </a:r>
            <a:r>
              <a:rPr lang="hr-HR" sz="1100" dirty="0">
                <a:solidFill>
                  <a:srgbClr val="0047D6"/>
                </a:solidFill>
              </a:rPr>
              <a:t>j</a:t>
            </a:r>
            <a:r>
              <a:rPr lang="pt-BR" sz="1100" dirty="0">
                <a:solidFill>
                  <a:srgbClr val="0047D6"/>
                </a:solidFill>
              </a:rPr>
              <a:t>e mirovina niža od </a:t>
            </a:r>
            <a:r>
              <a:rPr lang="hr-HR" sz="1100" dirty="0">
                <a:solidFill>
                  <a:srgbClr val="0047D6"/>
                </a:solidFill>
              </a:rPr>
              <a:t>350,00 </a:t>
            </a:r>
            <a:r>
              <a:rPr lang="pt-BR" sz="1100" dirty="0">
                <a:solidFill>
                  <a:srgbClr val="0047D6"/>
                </a:solidFill>
              </a:rPr>
              <a:t>EUR.</a:t>
            </a:r>
            <a:endParaRPr lang="hr-HR" sz="1100" dirty="0">
              <a:solidFill>
                <a:srgbClr val="0047D6"/>
              </a:solidFill>
            </a:endParaRPr>
          </a:p>
          <a:p>
            <a:pPr marL="741600" indent="-172800" algn="just">
              <a:lnSpc>
                <a:spcPct val="138000"/>
              </a:lnSpc>
              <a:spcBef>
                <a:spcPts val="288"/>
              </a:spcBef>
              <a:buFont typeface="Wingdings" panose="05000000000000000000" pitchFamily="2" charset="2"/>
              <a:buChar char="ü"/>
            </a:pPr>
            <a:r>
              <a:rPr lang="pt-BR" sz="1100" dirty="0">
                <a:solidFill>
                  <a:srgbClr val="0047D6"/>
                </a:solidFill>
              </a:rPr>
              <a:t>Sukladno odredbama Zakona o Hrvatskom Crvenom</a:t>
            </a:r>
            <a:r>
              <a:rPr lang="hr-HR" sz="1100" dirty="0">
                <a:solidFill>
                  <a:srgbClr val="0047D6"/>
                </a:solidFill>
              </a:rPr>
              <a:t> križu</a:t>
            </a:r>
            <a:r>
              <a:rPr lang="pt-BR" sz="1100" dirty="0">
                <a:solidFill>
                  <a:srgbClr val="0047D6"/>
                </a:solidFill>
              </a:rPr>
              <a:t> općina Hum na Sutli osigurava sredstva za rad i djelovanje Hrvatskog crvenog križa Pregrada u iznosu od </a:t>
            </a:r>
            <a:r>
              <a:rPr lang="hr-HR" sz="1100" dirty="0">
                <a:solidFill>
                  <a:srgbClr val="0047D6"/>
                </a:solidFill>
              </a:rPr>
              <a:t>1</a:t>
            </a:r>
            <a:r>
              <a:rPr lang="pt-BR" sz="1100" dirty="0">
                <a:solidFill>
                  <a:srgbClr val="0047D6"/>
                </a:solidFill>
              </a:rPr>
              <a:t>0.000,00 EUR.</a:t>
            </a:r>
            <a:endParaRPr lang="hr-HR" sz="1100" dirty="0">
              <a:solidFill>
                <a:srgbClr val="0047D6"/>
              </a:solidFill>
            </a:endParaRPr>
          </a:p>
          <a:p>
            <a:pPr marL="741600" lvl="0" indent="-172800" algn="just">
              <a:lnSpc>
                <a:spcPct val="138000"/>
              </a:lnSpc>
              <a:spcBef>
                <a:spcPts val="288"/>
              </a:spcBef>
              <a:buClr>
                <a:prstClr val="white"/>
              </a:buClr>
              <a:buFont typeface="Wingdings" panose="05000000000000000000" pitchFamily="2" charset="2"/>
              <a:buChar char="ü"/>
            </a:pPr>
            <a:r>
              <a:rPr lang="hr-HR" sz="1100" dirty="0">
                <a:solidFill>
                  <a:srgbClr val="0047D6"/>
                </a:solidFill>
              </a:rPr>
              <a:t>Predviđa se sufinanciranje nabavke radnih bilježnica za učenike osnovne škole u iznosu od 22.000,00 </a:t>
            </a:r>
            <a:r>
              <a:rPr lang="pt-BR" sz="1100" dirty="0">
                <a:solidFill>
                  <a:srgbClr val="0047D6"/>
                </a:solidFill>
              </a:rPr>
              <a:t>EUR.</a:t>
            </a:r>
            <a:endParaRPr lang="hr-HR" sz="1100" dirty="0">
              <a:solidFill>
                <a:srgbClr val="0047D6"/>
              </a:solidFill>
            </a:endParaRPr>
          </a:p>
          <a:p>
            <a:pPr marL="741600" lvl="0" indent="-172800" algn="just">
              <a:lnSpc>
                <a:spcPct val="138000"/>
              </a:lnSpc>
              <a:spcBef>
                <a:spcPts val="288"/>
              </a:spcBef>
              <a:buClr>
                <a:prstClr val="white"/>
              </a:buClr>
              <a:buFont typeface="Wingdings" panose="05000000000000000000" pitchFamily="2" charset="2"/>
              <a:buChar char="ü"/>
            </a:pPr>
            <a:r>
              <a:rPr lang="hr-HR" sz="1100" dirty="0">
                <a:solidFill>
                  <a:srgbClr val="0047D6"/>
                </a:solidFill>
              </a:rPr>
              <a:t>Za mjeru pomoći pri rješavanju stambenog pitanja – kupnja ili izgradnja nove nekretnine planirana su sredstva u iznosu od  56.000,00 EUR.</a:t>
            </a:r>
          </a:p>
          <a:p>
            <a:pPr marL="741600" lvl="0" indent="-172800" algn="just">
              <a:lnSpc>
                <a:spcPct val="138000"/>
              </a:lnSpc>
              <a:spcBef>
                <a:spcPts val="288"/>
              </a:spcBef>
              <a:buClr>
                <a:prstClr val="white"/>
              </a:buClr>
              <a:buFont typeface="Wingdings" panose="05000000000000000000" pitchFamily="2" charset="2"/>
              <a:buChar char="ü"/>
            </a:pPr>
            <a:r>
              <a:rPr lang="hr-HR" sz="1100" dirty="0">
                <a:solidFill>
                  <a:srgbClr val="0047D6"/>
                </a:solidFill>
              </a:rPr>
              <a:t>Za mjeru pomoći pri rješavanju stambenog pitanja – adaptacija stambenog prostora planirana su sredstva u iznosu od  25.000,00 EUR.</a:t>
            </a:r>
          </a:p>
          <a:p>
            <a:pPr marL="741600" indent="-172800" algn="just">
              <a:lnSpc>
                <a:spcPct val="138000"/>
              </a:lnSpc>
              <a:spcBef>
                <a:spcPts val="288"/>
              </a:spcBef>
              <a:buFont typeface="Wingdings" panose="05000000000000000000" pitchFamily="2" charset="2"/>
              <a:buChar char="ü"/>
            </a:pPr>
            <a:endParaRPr lang="hr-HR" sz="1400" dirty="0">
              <a:solidFill>
                <a:srgbClr val="002060"/>
              </a:solidFill>
            </a:endParaRPr>
          </a:p>
          <a:p>
            <a:pPr marL="568800" algn="just">
              <a:lnSpc>
                <a:spcPct val="138000"/>
              </a:lnSpc>
              <a:spcBef>
                <a:spcPts val="288"/>
              </a:spcBef>
            </a:pPr>
            <a:endParaRPr lang="hr-HR" sz="1300" dirty="0">
              <a:solidFill>
                <a:srgbClr val="002060"/>
              </a:solidFill>
            </a:endParaRPr>
          </a:p>
          <a:p>
            <a:pPr marL="342900" indent="-342900">
              <a:buFont typeface="Wingdings" panose="05000000000000000000" pitchFamily="2" charset="2"/>
              <a:buChar char="Ø"/>
            </a:pPr>
            <a:endParaRPr lang="pt-BR" sz="1200" dirty="0"/>
          </a:p>
          <a:p>
            <a:pPr marL="342900" indent="-342900">
              <a:buFont typeface="Wingdings" panose="05000000000000000000" pitchFamily="2" charset="2"/>
              <a:buChar char="Ø"/>
            </a:pPr>
            <a:endParaRPr lang="pt-BR" sz="1200" dirty="0"/>
          </a:p>
        </p:txBody>
      </p:sp>
    </p:spTree>
    <p:extLst>
      <p:ext uri="{BB962C8B-B14F-4D97-AF65-F5344CB8AC3E}">
        <p14:creationId xmlns:p14="http://schemas.microsoft.com/office/powerpoint/2010/main" val="1972315994"/>
      </p:ext>
    </p:extLst>
  </p:cSld>
  <p:clrMapOvr>
    <a:masterClrMapping/>
  </p:clrMapOvr>
  <mc:AlternateContent xmlns:mc="http://schemas.openxmlformats.org/markup-compatibility/2006" xmlns:p14="http://schemas.microsoft.com/office/powerpoint/2010/main">
    <mc:Choice Requires="p14">
      <p:transition spd="slow" p14:dur="1300" advClick="0" advTm="20000">
        <p14:ripple/>
      </p:transition>
    </mc:Choice>
    <mc:Fallback xmlns="">
      <p:transition spd="slow" advClick="0" advTm="20000">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892028" y="1176949"/>
            <a:ext cx="10402890" cy="4745867"/>
          </a:xfrm>
        </p:spPr>
        <p:txBody>
          <a:bodyPr/>
          <a:lstStyle/>
          <a:p>
            <a:pPr marL="342900" lvl="0" indent="-342900">
              <a:buClr>
                <a:prstClr val="white"/>
              </a:buClr>
              <a:buFont typeface="Wingdings" panose="05000000000000000000" pitchFamily="2" charset="2"/>
              <a:buChar char="Ø"/>
            </a:pPr>
            <a:r>
              <a:rPr lang="pt-BR" sz="1400" dirty="0">
                <a:solidFill>
                  <a:srgbClr val="002060"/>
                </a:solidFill>
                <a:effectLst>
                  <a:outerShdw blurRad="38100" dist="38100" dir="2700000" algn="tl">
                    <a:srgbClr val="000000">
                      <a:alpha val="43137"/>
                    </a:srgbClr>
                  </a:outerShdw>
                </a:effectLst>
              </a:rPr>
              <a:t>PROGRAM 1011</a:t>
            </a:r>
            <a:r>
              <a:rPr lang="hr-HR" sz="1400" dirty="0">
                <a:solidFill>
                  <a:srgbClr val="002060"/>
                </a:solidFill>
                <a:effectLst>
                  <a:outerShdw blurRad="38100" dist="38100" dir="2700000" algn="tl">
                    <a:srgbClr val="000000">
                      <a:alpha val="43137"/>
                    </a:srgbClr>
                  </a:outerShdw>
                </a:effectLst>
              </a:rPr>
              <a:t> ZAŠTITA OD POŽARA</a:t>
            </a:r>
            <a:r>
              <a:rPr lang="pt-BR" sz="1400" dirty="0">
                <a:solidFill>
                  <a:srgbClr val="002060"/>
                </a:solidFill>
                <a:effectLst>
                  <a:outerShdw blurRad="38100" dist="38100" dir="2700000" algn="tl">
                    <a:srgbClr val="000000">
                      <a:alpha val="43137"/>
                    </a:srgbClr>
                  </a:outerShdw>
                </a:effectLst>
              </a:rPr>
              <a:t> I CIVILNA ZAŠTITA</a:t>
            </a:r>
            <a:r>
              <a:rPr lang="hr-HR" sz="1400" dirty="0">
                <a:solidFill>
                  <a:srgbClr val="002060"/>
                </a:solidFill>
                <a:effectLst>
                  <a:outerShdw blurRad="38100" dist="38100" dir="2700000" algn="tl">
                    <a:srgbClr val="000000">
                      <a:alpha val="43137"/>
                    </a:srgbClr>
                  </a:outerShdw>
                </a:effectLst>
              </a:rPr>
              <a:t> ukupno planirana sredstva  iznose  142.700,00 EUR, a odnose se na:</a:t>
            </a:r>
          </a:p>
          <a:p>
            <a:pPr marL="741600" lvl="0" indent="-172800">
              <a:lnSpc>
                <a:spcPct val="138000"/>
              </a:lnSpc>
              <a:buClr>
                <a:prstClr val="white"/>
              </a:buClr>
              <a:buFont typeface="Wingdings" panose="05000000000000000000" pitchFamily="2" charset="2"/>
              <a:buChar char="ü"/>
            </a:pPr>
            <a:r>
              <a:rPr lang="pl-PL" sz="1100" dirty="0">
                <a:solidFill>
                  <a:srgbClr val="0047D6"/>
                </a:solidFill>
              </a:rPr>
              <a:t>Za financiranje Vatrogasne zajednice općine Hum na Sutli  sukladno Zakonu o vatrogastvu u iznosu od 64.000,00 EUR.</a:t>
            </a:r>
          </a:p>
          <a:p>
            <a:pPr marL="741600" lvl="0" indent="-172800">
              <a:lnSpc>
                <a:spcPct val="138000"/>
              </a:lnSpc>
              <a:buClr>
                <a:prstClr val="white"/>
              </a:buClr>
              <a:buFont typeface="Wingdings" panose="05000000000000000000" pitchFamily="2" charset="2"/>
              <a:buChar char="ü"/>
            </a:pPr>
            <a:r>
              <a:rPr lang="pl-PL" sz="1100" dirty="0">
                <a:solidFill>
                  <a:srgbClr val="0047D6"/>
                </a:solidFill>
              </a:rPr>
              <a:t>Sufinanciranje nabave platforme za potrebe VZO planira se donacija u iznosu od 50.000,00 EUR.</a:t>
            </a:r>
          </a:p>
          <a:p>
            <a:pPr marL="741600" lvl="0" indent="-172800">
              <a:lnSpc>
                <a:spcPct val="138000"/>
              </a:lnSpc>
              <a:buClr>
                <a:prstClr val="white"/>
              </a:buClr>
              <a:buFont typeface="Wingdings" panose="05000000000000000000" pitchFamily="2" charset="2"/>
              <a:buChar char="ü"/>
            </a:pPr>
            <a:r>
              <a:rPr lang="pl-PL" sz="1100" dirty="0">
                <a:solidFill>
                  <a:srgbClr val="0047D6"/>
                </a:solidFill>
              </a:rPr>
              <a:t>Za nabavku opreme za civilnu zaštitu planira se iznos od 4.800,00 EUR.</a:t>
            </a:r>
          </a:p>
          <a:p>
            <a:pPr marL="741600" lvl="0" indent="-172800">
              <a:lnSpc>
                <a:spcPct val="138000"/>
              </a:lnSpc>
              <a:buClr>
                <a:prstClr val="white"/>
              </a:buClr>
              <a:buFont typeface="Wingdings" panose="05000000000000000000" pitchFamily="2" charset="2"/>
              <a:buChar char="ü"/>
            </a:pPr>
            <a:r>
              <a:rPr lang="pl-PL" sz="1100" dirty="0">
                <a:solidFill>
                  <a:srgbClr val="0047D6"/>
                </a:solidFill>
              </a:rPr>
              <a:t>Za financiranje Javno vatrogasne postrojbe grada Krapine u iznosu od 3.900,00 EUR.</a:t>
            </a:r>
          </a:p>
          <a:p>
            <a:pPr marL="741600" lvl="0" indent="-172800">
              <a:lnSpc>
                <a:spcPct val="138000"/>
              </a:lnSpc>
              <a:buClr>
                <a:prstClr val="white"/>
              </a:buClr>
              <a:buFont typeface="Wingdings" panose="05000000000000000000" pitchFamily="2" charset="2"/>
              <a:buChar char="ü"/>
            </a:pPr>
            <a:r>
              <a:rPr lang="pl-PL" sz="1100" dirty="0">
                <a:solidFill>
                  <a:srgbClr val="0047D6"/>
                </a:solidFill>
              </a:rPr>
              <a:t>Donacija DVD-U Prišlin – Hum za izgradnju poligona za vježbalište planirana je u iznosu od 20.000,00 EUR.</a:t>
            </a:r>
          </a:p>
          <a:p>
            <a:pPr marL="0" lvl="0" indent="0">
              <a:buClr>
                <a:prstClr val="white"/>
              </a:buClr>
              <a:buNone/>
            </a:pPr>
            <a:endParaRPr lang="hr-HR" sz="1100" dirty="0">
              <a:solidFill>
                <a:srgbClr val="002060"/>
              </a:solidFill>
            </a:endParaRPr>
          </a:p>
          <a:p>
            <a:pPr marL="0" lvl="0" indent="0">
              <a:buClr>
                <a:prstClr val="white"/>
              </a:buClr>
              <a:buNone/>
            </a:pPr>
            <a:endParaRPr lang="pt-BR" sz="1100" dirty="0">
              <a:solidFill>
                <a:srgbClr val="002060"/>
              </a:solidFill>
            </a:endParaRPr>
          </a:p>
          <a:p>
            <a:pPr marL="342900" lvl="0" indent="-342900">
              <a:buClr>
                <a:prstClr val="white"/>
              </a:buClr>
              <a:buFont typeface="Wingdings" panose="05000000000000000000" pitchFamily="2" charset="2"/>
              <a:buChar char="Ø"/>
            </a:pPr>
            <a:r>
              <a:rPr lang="pt-BR" sz="1400" dirty="0">
                <a:solidFill>
                  <a:srgbClr val="002060"/>
                </a:solidFill>
                <a:effectLst>
                  <a:outerShdw blurRad="38100" dist="38100" dir="2700000" algn="tl">
                    <a:srgbClr val="000000">
                      <a:alpha val="43137"/>
                    </a:srgbClr>
                  </a:outerShdw>
                </a:effectLst>
              </a:rPr>
              <a:t>PROGRAM 1012</a:t>
            </a:r>
            <a:r>
              <a:rPr lang="hr-HR" sz="1400" dirty="0">
                <a:solidFill>
                  <a:srgbClr val="002060"/>
                </a:solidFill>
                <a:effectLst>
                  <a:outerShdw blurRad="38100" dist="38100" dir="2700000" algn="tl">
                    <a:srgbClr val="000000">
                      <a:alpha val="43137"/>
                    </a:srgbClr>
                  </a:outerShdw>
                </a:effectLst>
              </a:rPr>
              <a:t>  RAZVOJ ZAJEDNICE planirana sredstva iznose 21.500,00 EUR, a odnosi se na projekte:</a:t>
            </a:r>
          </a:p>
          <a:p>
            <a:pPr marL="719138" lvl="1" indent="-185738">
              <a:buClr>
                <a:prstClr val="white"/>
              </a:buClr>
              <a:buFont typeface="Wingdings" panose="05000000000000000000" pitchFamily="2" charset="2"/>
              <a:buChar char="ü"/>
            </a:pPr>
            <a:r>
              <a:rPr lang="hr-HR" sz="1100" dirty="0" err="1">
                <a:solidFill>
                  <a:srgbClr val="0047D6"/>
                </a:solidFill>
              </a:rPr>
              <a:t>After</a:t>
            </a:r>
            <a:r>
              <a:rPr lang="hr-HR" sz="1100" dirty="0">
                <a:solidFill>
                  <a:srgbClr val="0047D6"/>
                </a:solidFill>
              </a:rPr>
              <a:t> </a:t>
            </a:r>
            <a:r>
              <a:rPr lang="hr-HR" sz="1100" dirty="0" err="1">
                <a:solidFill>
                  <a:srgbClr val="0047D6"/>
                </a:solidFill>
              </a:rPr>
              <a:t>summer</a:t>
            </a:r>
            <a:r>
              <a:rPr lang="hr-HR" sz="1100" dirty="0">
                <a:solidFill>
                  <a:srgbClr val="0047D6"/>
                </a:solidFill>
              </a:rPr>
              <a:t> </a:t>
            </a:r>
            <a:r>
              <a:rPr lang="hr-HR" sz="1100" dirty="0" err="1">
                <a:solidFill>
                  <a:srgbClr val="0047D6"/>
                </a:solidFill>
              </a:rPr>
              <a:t>minglanje</a:t>
            </a:r>
            <a:r>
              <a:rPr lang="hr-HR" sz="1100" dirty="0">
                <a:solidFill>
                  <a:srgbClr val="0047D6"/>
                </a:solidFill>
              </a:rPr>
              <a:t> -  za organizaciju manifestacije planiran je iznos od 1.500,00 EUR.</a:t>
            </a:r>
          </a:p>
          <a:p>
            <a:pPr marL="719138" lvl="1" indent="-185738">
              <a:buClr>
                <a:prstClr val="white"/>
              </a:buClr>
              <a:buFont typeface="Wingdings" panose="05000000000000000000" pitchFamily="2" charset="2"/>
              <a:buChar char="ü"/>
            </a:pPr>
            <a:r>
              <a:rPr lang="pl-PL" sz="1100" dirty="0">
                <a:solidFill>
                  <a:srgbClr val="0047D6"/>
                </a:solidFill>
              </a:rPr>
              <a:t>Izradu projekta  „Zavičajna zbirka” – kuća Brezno u iznosu od 20.000,00 EUR.</a:t>
            </a:r>
          </a:p>
          <a:p>
            <a:pPr marL="533400" lvl="1" indent="0">
              <a:buClr>
                <a:prstClr val="white"/>
              </a:buClr>
              <a:buNone/>
            </a:pPr>
            <a:endParaRPr lang="hr-HR" sz="1100" dirty="0">
              <a:solidFill>
                <a:srgbClr val="0047D6"/>
              </a:solidFill>
            </a:endParaRPr>
          </a:p>
          <a:p>
            <a:pPr marL="0" indent="0">
              <a:buNone/>
            </a:pPr>
            <a:endParaRPr lang="hr-HR" dirty="0"/>
          </a:p>
        </p:txBody>
      </p:sp>
    </p:spTree>
    <p:extLst>
      <p:ext uri="{BB962C8B-B14F-4D97-AF65-F5344CB8AC3E}">
        <p14:creationId xmlns:p14="http://schemas.microsoft.com/office/powerpoint/2010/main" val="1486046526"/>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09598" y="1168400"/>
            <a:ext cx="10896601" cy="5105399"/>
          </a:xfrm>
        </p:spPr>
        <p:txBody>
          <a:bodyPr>
            <a:normAutofit/>
          </a:bodyPr>
          <a:lstStyle/>
          <a:p>
            <a:r>
              <a:rPr lang="hr-HR" sz="1600" cap="none" dirty="0">
                <a:solidFill>
                  <a:srgbClr val="002060"/>
                </a:solidFill>
              </a:rPr>
              <a:t>	</a:t>
            </a:r>
            <a:r>
              <a:rPr lang="hr-HR" sz="1400" cap="none" dirty="0">
                <a:solidFill>
                  <a:srgbClr val="002060"/>
                </a:solidFill>
              </a:rPr>
              <a:t>Proračun je akt kojim se procjenjuju prihodi i primici te utvrđuju rashodi i izdaci općine Hum na Sutli za proračunsku godinu, a sadrži i projekciju prihoda i primitaka te rashoda i izdataka za slijedeće dvije godine.</a:t>
            </a:r>
            <a:br>
              <a:rPr lang="hr-HR" sz="1400" cap="none" dirty="0">
                <a:solidFill>
                  <a:srgbClr val="002060"/>
                </a:solidFill>
              </a:rPr>
            </a:br>
            <a:br>
              <a:rPr lang="hr-HR" sz="1400" cap="none" dirty="0">
                <a:solidFill>
                  <a:srgbClr val="002060"/>
                </a:solidFill>
              </a:rPr>
            </a:br>
            <a:r>
              <a:rPr lang="hr-HR" sz="1400" cap="none" dirty="0">
                <a:solidFill>
                  <a:srgbClr val="002060"/>
                </a:solidFill>
              </a:rPr>
              <a:t>	Proračun se odnosi na fiskalnu godinu i traje od 01. siječnja do 31. prosinca. Zakonodavni  akt kojim su regulirana sva pitanja vezana uz proračun je Zakon o proračunu („Narodne novine” br.144/2021</a:t>
            </a:r>
            <a:r>
              <a:rPr lang="hr-HR" sz="1400" dirty="0">
                <a:solidFill>
                  <a:srgbClr val="002060"/>
                </a:solidFill>
              </a:rPr>
              <a:t>).</a:t>
            </a:r>
            <a:br>
              <a:rPr lang="hr-HR" sz="1400" cap="none" dirty="0">
                <a:solidFill>
                  <a:srgbClr val="002060"/>
                </a:solidFill>
              </a:rPr>
            </a:br>
            <a:r>
              <a:rPr lang="hr-HR" sz="1400" cap="none" dirty="0">
                <a:solidFill>
                  <a:srgbClr val="002060"/>
                </a:solidFill>
              </a:rPr>
              <a:t> </a:t>
            </a:r>
            <a:br>
              <a:rPr lang="hr-HR" sz="1400" cap="none" dirty="0">
                <a:solidFill>
                  <a:srgbClr val="002060"/>
                </a:solidFill>
              </a:rPr>
            </a:br>
            <a:r>
              <a:rPr lang="hr-HR" sz="1400" cap="none" dirty="0">
                <a:solidFill>
                  <a:srgbClr val="002060"/>
                </a:solidFill>
              </a:rPr>
              <a:t>	Jedini ovlašteni predlagatelj Proračuna općine je općinski načelnik. Općinski načelnik općine Hum na Sutli odgovoran je za zakonito planiranje i izvršavanje proračuna, za svrhovito, učinkovito i ekonomično raspolaganje proračunskim sredstvima. </a:t>
            </a:r>
            <a:br>
              <a:rPr lang="hr-HR" sz="1400" cap="none" dirty="0">
                <a:solidFill>
                  <a:srgbClr val="002060"/>
                </a:solidFill>
              </a:rPr>
            </a:br>
            <a:r>
              <a:rPr lang="hr-HR" sz="1400" cap="none" dirty="0">
                <a:solidFill>
                  <a:srgbClr val="002060"/>
                </a:solidFill>
              </a:rPr>
              <a:t>Proračun donosi (izglasava) Općinsko vijeće do kraja godine za iduću godinu.</a:t>
            </a:r>
            <a:br>
              <a:rPr lang="hr-HR" sz="1400" cap="none" dirty="0">
                <a:solidFill>
                  <a:srgbClr val="002060"/>
                </a:solidFill>
              </a:rPr>
            </a:br>
            <a:br>
              <a:rPr lang="hr-HR" sz="1400" cap="none" dirty="0">
                <a:solidFill>
                  <a:srgbClr val="002060"/>
                </a:solidFill>
              </a:rPr>
            </a:br>
            <a:r>
              <a:rPr lang="hr-HR" sz="1400" cap="none" dirty="0">
                <a:solidFill>
                  <a:srgbClr val="002060"/>
                </a:solidFill>
              </a:rPr>
              <a:t>Treba napomenuti da proračun nije statičan akt već se sukladno zakonu može mijenjati tijekom proračunske godine.</a:t>
            </a:r>
            <a:br>
              <a:rPr lang="hr-HR" sz="1400" cap="none" dirty="0">
                <a:solidFill>
                  <a:srgbClr val="002060"/>
                </a:solidFill>
              </a:rPr>
            </a:br>
            <a:r>
              <a:rPr lang="hr-HR" sz="1400" cap="none" dirty="0">
                <a:solidFill>
                  <a:srgbClr val="002060"/>
                </a:solidFill>
              </a:rPr>
              <a:t>Ta izmjena se naziva Rebalans proračuna.</a:t>
            </a:r>
            <a:br>
              <a:rPr lang="hr-HR" sz="1400" cap="none" dirty="0">
                <a:solidFill>
                  <a:srgbClr val="002060"/>
                </a:solidFill>
              </a:rPr>
            </a:br>
            <a:r>
              <a:rPr lang="hr-HR" sz="1400" cap="none" dirty="0">
                <a:solidFill>
                  <a:srgbClr val="002060"/>
                </a:solidFill>
              </a:rPr>
              <a:t>	</a:t>
            </a:r>
            <a:br>
              <a:rPr lang="hr-HR" sz="1400" cap="none" dirty="0">
                <a:solidFill>
                  <a:srgbClr val="002060"/>
                </a:solidFill>
              </a:rPr>
            </a:br>
            <a:r>
              <a:rPr lang="hr-HR" sz="1400" cap="none" dirty="0">
                <a:solidFill>
                  <a:srgbClr val="002060"/>
                </a:solidFill>
              </a:rPr>
              <a:t>Procedura izmjena/rebalansa proračuna identična je proceduri njegova donošenja.</a:t>
            </a:r>
            <a:br>
              <a:rPr lang="hr-HR" sz="1400" cap="none" dirty="0">
                <a:solidFill>
                  <a:srgbClr val="002060"/>
                </a:solidFill>
              </a:rPr>
            </a:br>
            <a:endParaRPr lang="hr-HR" sz="1400" cap="none" dirty="0">
              <a:solidFill>
                <a:srgbClr val="002060"/>
              </a:solidFill>
              <a:latin typeface="Century Gothic" panose="020B0502020202020204" pitchFamily="34" charset="0"/>
            </a:endParaRPr>
          </a:p>
        </p:txBody>
      </p:sp>
      <p:sp>
        <p:nvSpPr>
          <p:cNvPr id="3" name="Rezervirano mjesto sadržaja 2"/>
          <p:cNvSpPr>
            <a:spLocks noGrp="1"/>
          </p:cNvSpPr>
          <p:nvPr>
            <p:ph idx="1"/>
          </p:nvPr>
        </p:nvSpPr>
        <p:spPr>
          <a:xfrm>
            <a:off x="685801" y="316149"/>
            <a:ext cx="4095606" cy="1184564"/>
          </a:xfrm>
        </p:spPr>
        <p:txBody>
          <a:bodyPr>
            <a:normAutofit/>
          </a:bodyPr>
          <a:lstStyle/>
          <a:p>
            <a:pPr>
              <a:buFont typeface="Wingdings" panose="05000000000000000000" pitchFamily="2" charset="2"/>
              <a:buChar char="Ø"/>
            </a:pPr>
            <a:r>
              <a:rPr lang="hr-HR" sz="3200" dirty="0">
                <a:solidFill>
                  <a:schemeClr val="tx1"/>
                </a:solidFill>
                <a:effectLst>
                  <a:outerShdw blurRad="38100" dist="38100" dir="2700000" algn="tl">
                    <a:srgbClr val="000000">
                      <a:alpha val="43137"/>
                    </a:srgbClr>
                  </a:outerShdw>
                </a:effectLst>
                <a:latin typeface="+mj-lt"/>
              </a:rPr>
              <a:t>Što je proračun?</a:t>
            </a:r>
          </a:p>
        </p:txBody>
      </p:sp>
    </p:spTree>
    <p:extLst>
      <p:ext uri="{BB962C8B-B14F-4D97-AF65-F5344CB8AC3E}">
        <p14:creationId xmlns:p14="http://schemas.microsoft.com/office/powerpoint/2010/main" val="3424051374"/>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684211" y="581891"/>
            <a:ext cx="10434061" cy="5412509"/>
          </a:xfrm>
        </p:spPr>
        <p:txBody>
          <a:bodyPr/>
          <a:lstStyle/>
          <a:p>
            <a:pPr marL="342900" indent="-342900" algn="just">
              <a:buFont typeface="Wingdings" panose="05000000000000000000" pitchFamily="2" charset="2"/>
              <a:buChar char="v"/>
            </a:pPr>
            <a:r>
              <a:rPr lang="pl-PL" sz="1600" dirty="0">
                <a:solidFill>
                  <a:schemeClr val="tx1"/>
                </a:solidFill>
              </a:rPr>
              <a:t>GLAVA: 002  PREDŠKOLSKI ODGOJ - PRORAČUNSKI KORISNIK DJEČJI VRTIĆ „BALONČICA” planirana sredstva u iznosu od 626.150,00 EUR</a:t>
            </a:r>
          </a:p>
          <a:p>
            <a:endParaRPr lang="pl-PL" dirty="0">
              <a:solidFill>
                <a:schemeClr val="tx1"/>
              </a:solidFill>
            </a:endParaRPr>
          </a:p>
          <a:p>
            <a:pPr marL="342900" lvl="2" indent="-342900" algn="just">
              <a:buFont typeface="Wingdings" panose="05000000000000000000" pitchFamily="2" charset="2"/>
              <a:buChar char="Ø"/>
            </a:pPr>
            <a:r>
              <a:rPr lang="pl-PL" sz="1400" dirty="0">
                <a:solidFill>
                  <a:srgbClr val="002060"/>
                </a:solidFill>
                <a:effectLst>
                  <a:outerShdw blurRad="38100" dist="38100" dir="2700000" algn="tl">
                    <a:srgbClr val="000000">
                      <a:alpha val="43137"/>
                    </a:srgbClr>
                  </a:outerShdw>
                </a:effectLst>
              </a:rPr>
              <a:t>Program  1013 PREDŠKOLSKI ODGOJ - DJEČJI VRTIĆ BALONČICA /  Planirana sredstva za provođenje predškolskog programa do polaska djece u osnovnu školu iznose 626.150,00 EUR  (</a:t>
            </a:r>
            <a:r>
              <a:rPr lang="pl-PL" sz="1200" dirty="0">
                <a:solidFill>
                  <a:srgbClr val="002060"/>
                </a:solidFill>
              </a:rPr>
              <a:t>sufinanciranje iz općinskog proračuna iznosi  416.160,00 EUR): </a:t>
            </a:r>
          </a:p>
          <a:p>
            <a:pPr marL="1257300" lvl="2" indent="-342900">
              <a:buFont typeface="Wingdings" panose="05000000000000000000" pitchFamily="2" charset="2"/>
              <a:buChar char="ü"/>
            </a:pPr>
            <a:r>
              <a:rPr lang="pl-PL" sz="1100" dirty="0">
                <a:solidFill>
                  <a:srgbClr val="0047D6"/>
                </a:solidFill>
              </a:rPr>
              <a:t>Rashodi za zaposlene planiraju se u iznosu od 522.084,00 EUR,</a:t>
            </a:r>
          </a:p>
          <a:p>
            <a:pPr marL="1257300" lvl="2" indent="-342900">
              <a:buFont typeface="Wingdings" panose="05000000000000000000" pitchFamily="2" charset="2"/>
              <a:buChar char="ü"/>
            </a:pPr>
            <a:r>
              <a:rPr lang="pl-PL" sz="1100" dirty="0">
                <a:solidFill>
                  <a:srgbClr val="0047D6"/>
                </a:solidFill>
              </a:rPr>
              <a:t>Planirana sredstva za tekuće rashode  iznose 93.515,00 EUR,</a:t>
            </a:r>
          </a:p>
          <a:p>
            <a:pPr marL="1257300" lvl="2" indent="-342900">
              <a:buFont typeface="Wingdings" panose="05000000000000000000" pitchFamily="2" charset="2"/>
              <a:buChar char="ü"/>
            </a:pPr>
            <a:r>
              <a:rPr lang="pl-PL" sz="1100" dirty="0">
                <a:solidFill>
                  <a:srgbClr val="0047D6"/>
                </a:solidFill>
              </a:rPr>
              <a:t>Za  financiranje predškole planira se iznos od 2.837,00 EUR,</a:t>
            </a:r>
          </a:p>
          <a:p>
            <a:pPr marL="1257300" lvl="2" indent="-342900">
              <a:buFont typeface="Wingdings" panose="05000000000000000000" pitchFamily="2" charset="2"/>
              <a:buChar char="ü"/>
            </a:pPr>
            <a:r>
              <a:rPr lang="da-DK" sz="1100" dirty="0">
                <a:solidFill>
                  <a:srgbClr val="0047D6"/>
                </a:solidFill>
              </a:rPr>
              <a:t>Rashodi za nabavu opreme</a:t>
            </a:r>
            <a:r>
              <a:rPr lang="hr-HR" sz="1100" dirty="0">
                <a:solidFill>
                  <a:srgbClr val="0047D6"/>
                </a:solidFill>
              </a:rPr>
              <a:t> planiraju se u iznosu od </a:t>
            </a:r>
            <a:r>
              <a:rPr lang="pl-PL" sz="1100" dirty="0">
                <a:solidFill>
                  <a:srgbClr val="0047D6"/>
                </a:solidFill>
              </a:rPr>
              <a:t>7.714,00 EUR.</a:t>
            </a:r>
          </a:p>
          <a:p>
            <a:pPr marL="342900" indent="-342900">
              <a:buFont typeface="Wingdings" panose="05000000000000000000" pitchFamily="2" charset="2"/>
              <a:buChar char="ü"/>
            </a:pPr>
            <a:endParaRPr lang="pl-PL" sz="1200" dirty="0">
              <a:solidFill>
                <a:srgbClr val="002060"/>
              </a:solidFill>
            </a:endParaRPr>
          </a:p>
          <a:p>
            <a:endParaRPr lang="pl-PL" sz="1400" dirty="0">
              <a:effectLst>
                <a:outerShdw blurRad="38100" dist="38100" dir="2700000" algn="tl">
                  <a:srgbClr val="000000">
                    <a:alpha val="43137"/>
                  </a:srgbClr>
                </a:outerShdw>
              </a:effectLst>
            </a:endParaRPr>
          </a:p>
          <a:p>
            <a:endParaRPr lang="pl-PL" dirty="0"/>
          </a:p>
        </p:txBody>
      </p:sp>
    </p:spTree>
    <p:extLst>
      <p:ext uri="{BB962C8B-B14F-4D97-AF65-F5344CB8AC3E}">
        <p14:creationId xmlns:p14="http://schemas.microsoft.com/office/powerpoint/2010/main" val="1713867717"/>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684212" y="384464"/>
            <a:ext cx="10818524" cy="5609936"/>
          </a:xfrm>
        </p:spPr>
        <p:txBody>
          <a:bodyPr/>
          <a:lstStyle/>
          <a:p>
            <a:pPr marL="342900" indent="-342900" algn="just">
              <a:buFont typeface="Wingdings" panose="05000000000000000000" pitchFamily="2" charset="2"/>
              <a:buChar char="v"/>
            </a:pPr>
            <a:r>
              <a:rPr lang="hr-HR" sz="1600" dirty="0">
                <a:solidFill>
                  <a:schemeClr val="tx1"/>
                </a:solidFill>
                <a:effectLst>
                  <a:outerShdw blurRad="38100" dist="38100" dir="2700000" algn="tl">
                    <a:srgbClr val="000000">
                      <a:alpha val="43137"/>
                    </a:srgbClr>
                  </a:outerShdw>
                </a:effectLst>
              </a:rPr>
              <a:t>GLAVA: 003  KULTURNE USTANOVE - </a:t>
            </a:r>
            <a:r>
              <a:rPr lang="pl-PL" sz="1600" dirty="0">
                <a:solidFill>
                  <a:schemeClr val="tx1"/>
                </a:solidFill>
                <a:effectLst>
                  <a:outerShdw blurRad="38100" dist="38100" dir="2700000" algn="tl">
                    <a:srgbClr val="000000">
                      <a:alpha val="43137"/>
                    </a:srgbClr>
                  </a:outerShdw>
                </a:effectLst>
              </a:rPr>
              <a:t>PRORAČUNSKI KORISNIK NARODNA KNJIŽNICA HUM NA SUTLI</a:t>
            </a:r>
            <a:r>
              <a:rPr lang="hr-HR" sz="1600" dirty="0">
                <a:solidFill>
                  <a:schemeClr val="tx1"/>
                </a:solidFill>
                <a:effectLst>
                  <a:outerShdw blurRad="38100" dist="38100" dir="2700000" algn="tl">
                    <a:srgbClr val="000000">
                      <a:alpha val="43137"/>
                    </a:srgbClr>
                  </a:outerShdw>
                </a:effectLst>
              </a:rPr>
              <a:t> planirana sredstva u iznosu od  65.086,00 EUR </a:t>
            </a:r>
          </a:p>
          <a:p>
            <a:pPr algn="just"/>
            <a:endParaRPr lang="hr-HR" dirty="0">
              <a:solidFill>
                <a:schemeClr val="tx1"/>
              </a:solidFill>
              <a:effectLst>
                <a:outerShdw blurRad="38100" dist="38100" dir="2700000" algn="tl">
                  <a:srgbClr val="000000">
                    <a:alpha val="43137"/>
                  </a:srgbClr>
                </a:outerShdw>
              </a:effectLst>
            </a:endParaRPr>
          </a:p>
          <a:p>
            <a:pPr marL="342900" indent="-342900">
              <a:buFont typeface="Wingdings" panose="05000000000000000000" pitchFamily="2" charset="2"/>
              <a:buChar char="Ø"/>
            </a:pPr>
            <a:r>
              <a:rPr lang="pl-PL" sz="1400" dirty="0">
                <a:solidFill>
                  <a:srgbClr val="002060"/>
                </a:solidFill>
                <a:effectLst>
                  <a:outerShdw blurRad="38100" dist="38100" dir="2700000" algn="tl">
                    <a:srgbClr val="000000">
                      <a:alpha val="43137"/>
                    </a:srgbClr>
                  </a:outerShdw>
                </a:effectLst>
              </a:rPr>
              <a:t>PROGRAM 1014 NARODNA KNJIŽNICA HUM NA SUTLI / Planirana sredstva za rad knjižnice iznose 65.086,00 EUR (</a:t>
            </a:r>
            <a:r>
              <a:rPr lang="pl-PL" sz="1200" dirty="0">
                <a:solidFill>
                  <a:srgbClr val="002060"/>
                </a:solidFill>
              </a:rPr>
              <a:t>sufinanciranje iz općinskog proračun iznosi  60.500,00 EUR</a:t>
            </a:r>
            <a:r>
              <a:rPr lang="pl-PL" sz="1400" dirty="0">
                <a:solidFill>
                  <a:srgbClr val="002060"/>
                </a:solidFill>
                <a:effectLst>
                  <a:outerShdw blurRad="38100" dist="38100" dir="2700000" algn="tl">
                    <a:srgbClr val="000000">
                      <a:alpha val="43137"/>
                    </a:srgbClr>
                  </a:outerShdw>
                </a:effectLst>
              </a:rPr>
              <a:t>): </a:t>
            </a:r>
          </a:p>
          <a:p>
            <a:pPr marL="1085850" lvl="2" indent="-171450" algn="just">
              <a:buFont typeface="Wingdings" panose="05000000000000000000" pitchFamily="2" charset="2"/>
              <a:buChar char="ü"/>
            </a:pPr>
            <a:r>
              <a:rPr lang="hr-HR" sz="1100" dirty="0">
                <a:solidFill>
                  <a:srgbClr val="0047D6"/>
                </a:solidFill>
              </a:rPr>
              <a:t>Za plaće i naknade ravnateljice planiran je iznos od 39.700,00 EUR,</a:t>
            </a:r>
          </a:p>
          <a:p>
            <a:pPr marL="1085850" lvl="2" indent="-171450" algn="just">
              <a:buFont typeface="Wingdings" panose="05000000000000000000" pitchFamily="2" charset="2"/>
              <a:buChar char="ü"/>
            </a:pPr>
            <a:r>
              <a:rPr lang="hr-HR" sz="1100" dirty="0">
                <a:solidFill>
                  <a:srgbClr val="0047D6"/>
                </a:solidFill>
              </a:rPr>
              <a:t>Rashodi za tekuće poslovanje knjižnice planirani su iznosu od 9.801,00 EUR,</a:t>
            </a:r>
          </a:p>
          <a:p>
            <a:pPr marL="1085850" lvl="2" indent="-171450" algn="just">
              <a:buFont typeface="Wingdings" panose="05000000000000000000" pitchFamily="2" charset="2"/>
              <a:buChar char="ü"/>
            </a:pPr>
            <a:r>
              <a:rPr lang="hr-HR" sz="1100" dirty="0">
                <a:solidFill>
                  <a:srgbClr val="0047D6"/>
                </a:solidFill>
              </a:rPr>
              <a:t>Za nabavku nove knjižne građe planiran je iznos od 15.765,00 EUR,</a:t>
            </a:r>
          </a:p>
          <a:p>
            <a:pPr marL="1085850" lvl="2" indent="-171450" algn="just">
              <a:buFont typeface="Wingdings" panose="05000000000000000000" pitchFamily="2" charset="2"/>
              <a:buChar char="ü"/>
            </a:pPr>
            <a:r>
              <a:rPr lang="pl-PL" sz="1100" dirty="0">
                <a:solidFill>
                  <a:srgbClr val="0047D6"/>
                </a:solidFill>
              </a:rPr>
              <a:t>Rashodi za nabavu opreme planiraju se u iznosu od 2</a:t>
            </a:r>
            <a:r>
              <a:rPr lang="hr-HR" sz="1100" dirty="0">
                <a:solidFill>
                  <a:srgbClr val="0047D6"/>
                </a:solidFill>
              </a:rPr>
              <a:t>.000,00 EUR,</a:t>
            </a:r>
          </a:p>
          <a:p>
            <a:pPr marL="1085850" lvl="2" indent="-171450" algn="just">
              <a:buFont typeface="Wingdings" panose="05000000000000000000" pitchFamily="2" charset="2"/>
              <a:buChar char="ü"/>
            </a:pPr>
            <a:r>
              <a:rPr lang="hr-HR" sz="1100" dirty="0">
                <a:solidFill>
                  <a:srgbClr val="0047D6"/>
                </a:solidFill>
              </a:rPr>
              <a:t>Godišnji programi i manifestacije obuhvaćaju:  </a:t>
            </a:r>
          </a:p>
          <a:p>
            <a:pPr lvl="1" algn="just"/>
            <a:r>
              <a:rPr lang="hr-HR" sz="1100" dirty="0">
                <a:solidFill>
                  <a:srgbClr val="0047D6"/>
                </a:solidFill>
              </a:rPr>
              <a:t>		• književne večeri  i književne susrete,</a:t>
            </a:r>
          </a:p>
          <a:p>
            <a:pPr lvl="1" algn="just"/>
            <a:r>
              <a:rPr lang="hr-HR" sz="1100" dirty="0">
                <a:solidFill>
                  <a:srgbClr val="0047D6"/>
                </a:solidFill>
              </a:rPr>
              <a:t>		• manifestacija posvećena Rikardu </a:t>
            </a:r>
            <a:r>
              <a:rPr lang="hr-HR" sz="1100" dirty="0" err="1">
                <a:solidFill>
                  <a:srgbClr val="0047D6"/>
                </a:solidFill>
              </a:rPr>
              <a:t>Jorgovaniću</a:t>
            </a:r>
            <a:r>
              <a:rPr lang="hr-HR" sz="1100" dirty="0">
                <a:solidFill>
                  <a:srgbClr val="0047D6"/>
                </a:solidFill>
              </a:rPr>
              <a:t>, </a:t>
            </a:r>
          </a:p>
          <a:p>
            <a:pPr lvl="1" algn="just"/>
            <a:r>
              <a:rPr lang="hr-HR" sz="1100" dirty="0">
                <a:solidFill>
                  <a:srgbClr val="0047D6"/>
                </a:solidFill>
              </a:rPr>
              <a:t>		• književni susret Sutla nas veže i spaja,</a:t>
            </a:r>
          </a:p>
          <a:p>
            <a:pPr lvl="1" algn="just"/>
            <a:r>
              <a:rPr lang="hr-HR" sz="1100" dirty="0">
                <a:solidFill>
                  <a:srgbClr val="0047D6"/>
                </a:solidFill>
              </a:rPr>
              <a:t>		• manifestacija </a:t>
            </a:r>
            <a:r>
              <a:rPr lang="hr-HR" sz="1100" dirty="0" err="1">
                <a:solidFill>
                  <a:srgbClr val="0047D6"/>
                </a:solidFill>
              </a:rPr>
              <a:t>Humfejst</a:t>
            </a:r>
            <a:r>
              <a:rPr lang="hr-HR" sz="1100" dirty="0">
                <a:solidFill>
                  <a:srgbClr val="0047D6"/>
                </a:solidFill>
              </a:rPr>
              <a:t>,</a:t>
            </a:r>
            <a:endParaRPr lang="nn-NO" sz="1100" dirty="0">
              <a:solidFill>
                <a:srgbClr val="0047D6"/>
              </a:solidFill>
            </a:endParaRPr>
          </a:p>
          <a:p>
            <a:pPr lvl="1" algn="just"/>
            <a:r>
              <a:rPr lang="hr-HR" sz="1100" dirty="0">
                <a:solidFill>
                  <a:srgbClr val="0047D6"/>
                </a:solidFill>
              </a:rPr>
              <a:t>		</a:t>
            </a:r>
            <a:r>
              <a:rPr lang="nn-NO" sz="1100" dirty="0">
                <a:solidFill>
                  <a:srgbClr val="0047D6"/>
                </a:solidFill>
              </a:rPr>
              <a:t>•</a:t>
            </a:r>
            <a:r>
              <a:rPr lang="hr-HR" sz="1100" dirty="0">
                <a:solidFill>
                  <a:srgbClr val="0047D6"/>
                </a:solidFill>
              </a:rPr>
              <a:t> p</a:t>
            </a:r>
            <a:r>
              <a:rPr lang="nn-NO" sz="1100" dirty="0">
                <a:solidFill>
                  <a:srgbClr val="0047D6"/>
                </a:solidFill>
              </a:rPr>
              <a:t>rogram zaštite baštine</a:t>
            </a:r>
            <a:r>
              <a:rPr lang="hr-HR" sz="1100" dirty="0">
                <a:solidFill>
                  <a:srgbClr val="0047D6"/>
                </a:solidFill>
              </a:rPr>
              <a:t> : izrada </a:t>
            </a:r>
            <a:r>
              <a:rPr lang="nn-NO" sz="1100" dirty="0">
                <a:solidFill>
                  <a:srgbClr val="0047D6"/>
                </a:solidFill>
              </a:rPr>
              <a:t>Rječnik</a:t>
            </a:r>
            <a:r>
              <a:rPr lang="hr-HR" sz="1100" dirty="0">
                <a:solidFill>
                  <a:srgbClr val="0047D6"/>
                </a:solidFill>
              </a:rPr>
              <a:t>a</a:t>
            </a:r>
            <a:r>
              <a:rPr lang="nn-NO" sz="1100" dirty="0">
                <a:solidFill>
                  <a:srgbClr val="0047D6"/>
                </a:solidFill>
              </a:rPr>
              <a:t> humskog govora</a:t>
            </a:r>
            <a:r>
              <a:rPr lang="hr-HR" sz="1100" dirty="0">
                <a:solidFill>
                  <a:srgbClr val="0047D6"/>
                </a:solidFill>
              </a:rPr>
              <a:t>, </a:t>
            </a:r>
          </a:p>
          <a:p>
            <a:pPr lvl="1" algn="just"/>
            <a:r>
              <a:rPr lang="hr-HR" sz="1100" dirty="0">
                <a:solidFill>
                  <a:srgbClr val="0047D6"/>
                </a:solidFill>
              </a:rPr>
              <a:t> 	   za čija se odvijanja planiraju sredstva u iznosu od 3.000,00 EUR.</a:t>
            </a:r>
          </a:p>
          <a:p>
            <a:pPr marL="171450" indent="-171450">
              <a:buFont typeface="Wingdings" panose="05000000000000000000" pitchFamily="2" charset="2"/>
              <a:buChar char="ü"/>
            </a:pPr>
            <a:endParaRPr lang="hr-HR" sz="1200" dirty="0"/>
          </a:p>
        </p:txBody>
      </p:sp>
    </p:spTree>
    <p:extLst>
      <p:ext uri="{BB962C8B-B14F-4D97-AF65-F5344CB8AC3E}">
        <p14:creationId xmlns:p14="http://schemas.microsoft.com/office/powerpoint/2010/main" val="3734999261"/>
      </p:ext>
    </p:extLst>
  </p:cSld>
  <p:clrMapOvr>
    <a:masterClrMapping/>
  </p:clrMapOvr>
  <mc:AlternateContent xmlns:mc="http://schemas.openxmlformats.org/markup-compatibility/2006" xmlns:p14="http://schemas.microsoft.com/office/powerpoint/2010/main">
    <mc:Choice Requires="p14">
      <p:transition spd="slow" p14:dur="1300" advClick="0" advTm="15000">
        <p14:ripple/>
      </p:transition>
    </mc:Choice>
    <mc:Fallback xmlns="">
      <p:transition spd="slow" advClick="0" advTm="15000">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1398875" y="1021774"/>
            <a:ext cx="10271656" cy="4777894"/>
          </a:xfrm>
        </p:spPr>
        <p:txBody>
          <a:bodyPr/>
          <a:lstStyle/>
          <a:p>
            <a:r>
              <a:rPr lang="hr-HR" dirty="0">
                <a:solidFill>
                  <a:srgbClr val="002060"/>
                </a:solidFill>
                <a:effectLst>
                  <a:outerShdw blurRad="38100" dist="38100" dir="2700000" algn="tl">
                    <a:srgbClr val="000000">
                      <a:alpha val="43137"/>
                    </a:srgbClr>
                  </a:outerShdw>
                </a:effectLst>
              </a:rPr>
              <a:t>OPĆINA HUM NA SUTLI </a:t>
            </a:r>
          </a:p>
          <a:p>
            <a:r>
              <a:rPr lang="hr-HR" dirty="0">
                <a:solidFill>
                  <a:srgbClr val="002060"/>
                </a:solidFill>
                <a:effectLst>
                  <a:outerShdw blurRad="38100" dist="38100" dir="2700000" algn="tl">
                    <a:srgbClr val="000000">
                      <a:alpha val="43137"/>
                    </a:srgbClr>
                  </a:outerShdw>
                </a:effectLst>
              </a:rPr>
              <a:t> web: </a:t>
            </a:r>
            <a:r>
              <a:rPr lang="hr-HR" u="sng" dirty="0">
                <a:solidFill>
                  <a:srgbClr val="002060"/>
                </a:solidFill>
                <a:effectLst>
                  <a:outerShdw blurRad="38100" dist="38100" dir="2700000" algn="tl">
                    <a:srgbClr val="000000">
                      <a:alpha val="43137"/>
                    </a:srgbClr>
                  </a:outerShdw>
                </a:effectLst>
              </a:rPr>
              <a:t>www.humnasutli.hr</a:t>
            </a:r>
          </a:p>
          <a:p>
            <a:endParaRPr lang="hr-HR" dirty="0">
              <a:solidFill>
                <a:srgbClr val="002060"/>
              </a:solidFill>
              <a:effectLst>
                <a:outerShdw blurRad="38100" dist="38100" dir="2700000" algn="tl">
                  <a:srgbClr val="000000">
                    <a:alpha val="43137"/>
                  </a:srgbClr>
                </a:outerShdw>
              </a:effectLst>
            </a:endParaRPr>
          </a:p>
          <a:p>
            <a:r>
              <a:rPr lang="hr-HR" dirty="0">
                <a:solidFill>
                  <a:srgbClr val="002060"/>
                </a:solidFill>
                <a:effectLst>
                  <a:outerShdw blurRad="38100" dist="38100" dir="2700000" algn="tl">
                    <a:srgbClr val="000000">
                      <a:alpha val="43137"/>
                    </a:srgbClr>
                  </a:outerShdw>
                </a:effectLst>
              </a:rPr>
              <a:t>KONTAKTI: </a:t>
            </a:r>
          </a:p>
          <a:p>
            <a:r>
              <a:rPr lang="hr-HR" dirty="0">
                <a:solidFill>
                  <a:srgbClr val="002060"/>
                </a:solidFill>
                <a:effectLst>
                  <a:outerShdw blurRad="38100" dist="38100" dir="2700000" algn="tl">
                    <a:srgbClr val="000000">
                      <a:alpha val="43137"/>
                    </a:srgbClr>
                  </a:outerShdw>
                </a:effectLst>
              </a:rPr>
              <a:t>Jedinstveni upravni odjel : 049/ 382 383 (tel.)</a:t>
            </a:r>
          </a:p>
          <a:p>
            <a:r>
              <a:rPr lang="hr-HR" dirty="0">
                <a:solidFill>
                  <a:srgbClr val="002060"/>
                </a:solidFill>
                <a:effectLst>
                  <a:outerShdw blurRad="38100" dist="38100" dir="2700000" algn="tl">
                    <a:srgbClr val="000000">
                      <a:alpha val="43137"/>
                    </a:srgbClr>
                  </a:outerShdw>
                </a:effectLst>
              </a:rPr>
              <a:t>							 e- mail:   </a:t>
            </a:r>
            <a:r>
              <a:rPr lang="hr-HR" u="sng" dirty="0">
                <a:solidFill>
                  <a:srgbClr val="002060"/>
                </a:solidFill>
                <a:effectLst>
                  <a:outerShdw blurRad="38100" dist="38100" dir="2700000" algn="tl">
                    <a:srgbClr val="000000">
                      <a:alpha val="43137"/>
                    </a:srgbClr>
                  </a:outerShdw>
                </a:effectLst>
                <a:hlinkClick r:id="rId2"/>
              </a:rPr>
              <a:t>racunovodstvo@humnasutli.hr</a:t>
            </a:r>
            <a:endParaRPr lang="hr-HR" u="sng" dirty="0">
              <a:solidFill>
                <a:srgbClr val="002060"/>
              </a:solidFill>
              <a:effectLst>
                <a:outerShdw blurRad="38100" dist="38100" dir="2700000" algn="tl">
                  <a:srgbClr val="000000">
                    <a:alpha val="43137"/>
                  </a:srgbClr>
                </a:outerShdw>
              </a:effectLst>
            </a:endParaRPr>
          </a:p>
          <a:p>
            <a:endParaRPr lang="hr-HR" u="sng" dirty="0">
              <a:solidFill>
                <a:srgbClr val="002060"/>
              </a:solidFill>
              <a:effectLst>
                <a:outerShdw blurRad="38100" dist="38100" dir="2700000" algn="tl">
                  <a:srgbClr val="000000">
                    <a:alpha val="43137"/>
                  </a:srgbClr>
                </a:outerShdw>
              </a:effectLst>
            </a:endParaRPr>
          </a:p>
          <a:p>
            <a:r>
              <a:rPr lang="hr-HR" dirty="0">
                <a:solidFill>
                  <a:srgbClr val="002060"/>
                </a:solidFill>
                <a:effectLst>
                  <a:outerShdw blurRad="38100" dist="38100" dir="2700000" algn="tl">
                    <a:srgbClr val="000000">
                      <a:alpha val="43137"/>
                    </a:srgbClr>
                  </a:outerShdw>
                </a:effectLst>
              </a:rPr>
              <a:t>Općinski načelnik: 049/ 382 380 (tel.)</a:t>
            </a:r>
          </a:p>
          <a:p>
            <a:r>
              <a:rPr lang="hr-HR" dirty="0">
                <a:solidFill>
                  <a:srgbClr val="002060"/>
                </a:solidFill>
                <a:effectLst>
                  <a:outerShdw blurRad="38100" dist="38100" dir="2700000" algn="tl">
                    <a:srgbClr val="000000">
                      <a:alpha val="43137"/>
                    </a:srgbClr>
                  </a:outerShdw>
                </a:effectLst>
              </a:rPr>
              <a:t>					e- mail: </a:t>
            </a:r>
            <a:r>
              <a:rPr lang="hr-HR" dirty="0" err="1">
                <a:solidFill>
                  <a:srgbClr val="002060"/>
                </a:solidFill>
                <a:effectLst>
                  <a:outerShdw blurRad="38100" dist="38100" dir="2700000" algn="tl">
                    <a:srgbClr val="000000">
                      <a:alpha val="43137"/>
                    </a:srgbClr>
                  </a:outerShdw>
                </a:effectLst>
                <a:hlinkClick r:id="rId3"/>
              </a:rPr>
              <a:t>nacelnik</a:t>
            </a:r>
            <a:r>
              <a:rPr lang="hr-HR" dirty="0">
                <a:solidFill>
                  <a:srgbClr val="002060"/>
                </a:solidFill>
                <a:effectLst>
                  <a:outerShdw blurRad="38100" dist="38100" dir="2700000" algn="tl">
                    <a:srgbClr val="000000">
                      <a:alpha val="43137"/>
                    </a:srgbClr>
                  </a:outerShdw>
                </a:effectLst>
                <a:hlinkClick r:id="rId3"/>
              </a:rPr>
              <a:t>@</a:t>
            </a:r>
            <a:r>
              <a:rPr lang="hr-HR" dirty="0" err="1">
                <a:solidFill>
                  <a:srgbClr val="002060"/>
                </a:solidFill>
                <a:effectLst>
                  <a:outerShdw blurRad="38100" dist="38100" dir="2700000" algn="tl">
                    <a:srgbClr val="000000">
                      <a:alpha val="43137"/>
                    </a:srgbClr>
                  </a:outerShdw>
                </a:effectLst>
                <a:hlinkClick r:id="rId3"/>
              </a:rPr>
              <a:t>humnasutli.hr</a:t>
            </a:r>
            <a:endParaRPr lang="hr-HR" dirty="0">
              <a:solidFill>
                <a:srgbClr val="002060"/>
              </a:solidFill>
              <a:effectLst>
                <a:outerShdw blurRad="38100" dist="38100" dir="2700000" algn="tl">
                  <a:srgbClr val="000000">
                    <a:alpha val="43137"/>
                  </a:srgbClr>
                </a:outerShdw>
              </a:effectLst>
            </a:endParaRPr>
          </a:p>
          <a:p>
            <a:endParaRPr lang="hr-HR" dirty="0">
              <a:effectLst>
                <a:outerShdw blurRad="38100" dist="38100" dir="2700000" algn="tl">
                  <a:srgbClr val="000000">
                    <a:alpha val="43137"/>
                  </a:srgbClr>
                </a:outerShdw>
              </a:effectLst>
            </a:endParaRPr>
          </a:p>
          <a:p>
            <a:endParaRPr lang="hr-HR" dirty="0">
              <a:effectLst>
                <a:outerShdw blurRad="38100" dist="38100" dir="2700000" algn="tl">
                  <a:srgbClr val="000000">
                    <a:alpha val="43137"/>
                  </a:srgbClr>
                </a:outerShdw>
              </a:effectLst>
            </a:endParaRPr>
          </a:p>
          <a:p>
            <a:endParaRPr lang="hr-HR"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86719723"/>
      </p:ext>
    </p:extLst>
  </p:cSld>
  <p:clrMapOvr>
    <a:masterClrMapping/>
  </p:clrMapOvr>
  <mc:AlternateContent xmlns:mc="http://schemas.openxmlformats.org/markup-compatibility/2006" xmlns:p14="http://schemas.microsoft.com/office/powerpoint/2010/main">
    <mc:Choice Requires="p14">
      <p:transition spd="slow" p14:dur="1300" advClick="0" advTm="10000">
        <p14:ripple/>
      </p:transition>
    </mc:Choice>
    <mc:Fallback xmlns="">
      <p:transition spd="slow" advClick="0" advTm="10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slov 3"/>
          <p:cNvSpPr>
            <a:spLocks noGrp="1"/>
          </p:cNvSpPr>
          <p:nvPr>
            <p:ph type="title"/>
          </p:nvPr>
        </p:nvSpPr>
        <p:spPr>
          <a:xfrm>
            <a:off x="382876" y="238990"/>
            <a:ext cx="11338953" cy="1600200"/>
          </a:xfrm>
        </p:spPr>
        <p:txBody>
          <a:bodyPr/>
          <a:lstStyle/>
          <a:p>
            <a:pPr algn="ctr"/>
            <a:r>
              <a:rPr lang="hr-HR" dirty="0">
                <a:effectLst>
                  <a:outerShdw blurRad="38100" dist="38100" dir="2700000" algn="tl">
                    <a:srgbClr val="000000">
                      <a:alpha val="43137"/>
                    </a:srgbClr>
                  </a:outerShdw>
                </a:effectLst>
              </a:rPr>
              <a:t>Proračun sadržava:</a:t>
            </a:r>
          </a:p>
        </p:txBody>
      </p:sp>
      <p:sp>
        <p:nvSpPr>
          <p:cNvPr id="6" name="Rezervirano mjesto teksta 5"/>
          <p:cNvSpPr>
            <a:spLocks noGrp="1"/>
          </p:cNvSpPr>
          <p:nvPr>
            <p:ph type="body" sz="quarter" idx="13"/>
          </p:nvPr>
        </p:nvSpPr>
        <p:spPr>
          <a:xfrm>
            <a:off x="1114498" y="1432330"/>
            <a:ext cx="8534400" cy="623455"/>
          </a:xfrm>
        </p:spPr>
        <p:txBody>
          <a:bodyPr/>
          <a:lstStyle/>
          <a:p>
            <a:r>
              <a:rPr lang="es-ES" dirty="0">
                <a:effectLst>
                  <a:outerShdw blurRad="38100" dist="38100" dir="2700000" algn="tl">
                    <a:srgbClr val="000000">
                      <a:alpha val="43137"/>
                    </a:srgbClr>
                  </a:outerShdw>
                </a:effectLst>
              </a:rPr>
              <a:t>1. Opći dio proračuna sačinjavaju:</a:t>
            </a:r>
            <a:endParaRPr lang="hr-HR" dirty="0">
              <a:effectLst>
                <a:outerShdw blurRad="38100" dist="38100" dir="2700000" algn="tl">
                  <a:srgbClr val="000000">
                    <a:alpha val="43137"/>
                  </a:srgbClr>
                </a:outerShdw>
              </a:effectLst>
            </a:endParaRPr>
          </a:p>
        </p:txBody>
      </p:sp>
      <p:sp>
        <p:nvSpPr>
          <p:cNvPr id="5" name="Rezervirano mjesto teksta 4"/>
          <p:cNvSpPr>
            <a:spLocks noGrp="1"/>
          </p:cNvSpPr>
          <p:nvPr>
            <p:ph type="body" idx="1"/>
          </p:nvPr>
        </p:nvSpPr>
        <p:spPr>
          <a:xfrm>
            <a:off x="382877" y="2383163"/>
            <a:ext cx="10802185" cy="2961410"/>
          </a:xfrm>
        </p:spPr>
        <p:txBody>
          <a:bodyPr/>
          <a:lstStyle/>
          <a:p>
            <a:pPr marL="285750" indent="-285750" algn="just">
              <a:buFont typeface="Wingdings" panose="05000000000000000000" pitchFamily="2" charset="2"/>
              <a:buChar char="Ø"/>
            </a:pPr>
            <a:r>
              <a:rPr lang="hr-HR" sz="1600" dirty="0">
                <a:solidFill>
                  <a:srgbClr val="002060"/>
                </a:solidFill>
              </a:rPr>
              <a:t>Račun prihoda i rashoda u kojem su prikazani svi prihodi i rashodi prema ekonomskoj klasifikaciji (npr. prihodi od poreza, imovine, pristojbi te rashodi za zaposlene, financijski rashodi). </a:t>
            </a:r>
          </a:p>
          <a:p>
            <a:pPr marL="285750" indent="-285750">
              <a:buFont typeface="Wingdings" panose="05000000000000000000" pitchFamily="2" charset="2"/>
              <a:buChar char="Ø"/>
            </a:pPr>
            <a:r>
              <a:rPr lang="hr-HR" sz="1600" dirty="0">
                <a:solidFill>
                  <a:srgbClr val="002060"/>
                </a:solidFill>
              </a:rPr>
              <a:t>Račun zaduživanja/financiranja prikazuje izdatke za financijsku imovinu i otplate zajmova te primitke od financijske imovine i zaduživanja.</a:t>
            </a:r>
          </a:p>
          <a:p>
            <a:endParaRPr lang="hr-HR" dirty="0">
              <a:solidFill>
                <a:srgbClr val="002060"/>
              </a:solidFill>
            </a:endParaRPr>
          </a:p>
        </p:txBody>
      </p:sp>
      <p:pic>
        <p:nvPicPr>
          <p:cNvPr id="7" name="Slika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4680" y="3769479"/>
            <a:ext cx="5068111" cy="249543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345526491"/>
      </p:ext>
    </p:extLst>
  </p:cSld>
  <p:clrMapOvr>
    <a:masterClrMapping/>
  </p:clrMapOvr>
  <mc:AlternateContent xmlns:mc="http://schemas.openxmlformats.org/markup-compatibility/2006" xmlns:p14="http://schemas.microsoft.com/office/powerpoint/2010/main">
    <mc:Choice Requires="p14">
      <p:transition spd="slow" p14:dur="1300" advClick="0" advTm="10000">
        <p14:ripple/>
      </p:transition>
    </mc:Choice>
    <mc:Fallback xmlns="">
      <p:transition spd="slow" advClick="0" advTm="1000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slov 1">
            <a:extLst>
              <a:ext uri="{FF2B5EF4-FFF2-40B4-BE49-F238E27FC236}">
                <a16:creationId xmlns:a16="http://schemas.microsoft.com/office/drawing/2014/main" id="{28F642BA-025B-99D7-B9FB-2339A403D8C3}"/>
              </a:ext>
            </a:extLst>
          </p:cNvPr>
          <p:cNvSpPr>
            <a:spLocks noGrp="1"/>
          </p:cNvSpPr>
          <p:nvPr>
            <p:ph type="title"/>
          </p:nvPr>
        </p:nvSpPr>
        <p:spPr>
          <a:xfrm>
            <a:off x="706171" y="3428999"/>
            <a:ext cx="10556340" cy="681274"/>
          </a:xfrm>
        </p:spPr>
        <p:txBody>
          <a:bodyPr>
            <a:normAutofit fontScale="90000"/>
          </a:bodyPr>
          <a:lstStyle/>
          <a:p>
            <a:br>
              <a:rPr lang="hr-HR" sz="2400" dirty="0">
                <a:effectLst>
                  <a:outerShdw blurRad="38100" dist="38100" dir="2700000" algn="tl">
                    <a:srgbClr val="000000">
                      <a:alpha val="43137"/>
                    </a:srgbClr>
                  </a:outerShdw>
                </a:effectLst>
              </a:rPr>
            </a:br>
            <a:r>
              <a:rPr lang="hr-HR" sz="2400" dirty="0">
                <a:effectLst>
                  <a:outerShdw blurRad="38100" dist="38100" dir="2700000" algn="tl">
                    <a:srgbClr val="000000">
                      <a:alpha val="43137"/>
                    </a:srgbClr>
                  </a:outerShdw>
                </a:effectLst>
              </a:rPr>
              <a:t>2. Poseban dio proračuna sačinjava:</a:t>
            </a:r>
            <a:br>
              <a:rPr lang="hr-HR" sz="2400" dirty="0">
                <a:effectLst>
                  <a:outerShdw blurRad="38100" dist="38100" dir="2700000" algn="tl">
                    <a:srgbClr val="000000">
                      <a:alpha val="43137"/>
                    </a:srgbClr>
                  </a:outerShdw>
                </a:effectLst>
              </a:rPr>
            </a:br>
            <a:br>
              <a:rPr lang="hr-HR" sz="2400" dirty="0">
                <a:effectLst>
                  <a:outerShdw blurRad="38100" dist="38100" dir="2700000" algn="tl">
                    <a:srgbClr val="000000">
                      <a:alpha val="43137"/>
                    </a:srgbClr>
                  </a:outerShdw>
                </a:effectLst>
              </a:rPr>
            </a:br>
            <a:r>
              <a:rPr lang="hr-HR" sz="1800" cap="none" dirty="0">
                <a:solidFill>
                  <a:srgbClr val="002060"/>
                </a:solidFill>
              </a:rPr>
              <a:t>Plan rashoda i izdataka raspoređen je po organizacijskim  jedinicama (odjelima) i proračunskim korisnicima iskazanih po vrstama te raspoređenih u programe koji se sastoje od aktivnosti i projekata. </a:t>
            </a:r>
            <a:br>
              <a:rPr lang="hr-HR" sz="1800" cap="none" dirty="0">
                <a:solidFill>
                  <a:srgbClr val="002060"/>
                </a:solidFill>
              </a:rPr>
            </a:br>
            <a:br>
              <a:rPr lang="hr-HR" sz="1800" cap="none" dirty="0">
                <a:solidFill>
                  <a:srgbClr val="002060"/>
                </a:solidFill>
              </a:rPr>
            </a:br>
            <a:r>
              <a:rPr lang="hr-HR" sz="1800" cap="none" dirty="0">
                <a:solidFill>
                  <a:srgbClr val="002060"/>
                </a:solidFill>
              </a:rPr>
              <a:t>						</a:t>
            </a:r>
            <a:r>
              <a:rPr lang="hr-HR" sz="2200" i="1" dirty="0">
                <a:effectLst>
                  <a:outerShdw blurRad="38100" dist="38100" dir="2700000" algn="tl">
                    <a:srgbClr val="000000">
                      <a:alpha val="43137"/>
                    </a:srgbClr>
                  </a:outerShdw>
                </a:effectLst>
              </a:rPr>
              <a:t>RAZDJEL: 001 OPĆINA HUM NA SUTLI</a:t>
            </a:r>
            <a:br>
              <a:rPr lang="hr-HR" sz="2200" i="1" dirty="0">
                <a:effectLst>
                  <a:outerShdw blurRad="38100" dist="38100" dir="2700000" algn="tl">
                    <a:srgbClr val="000000">
                      <a:alpha val="43137"/>
                    </a:srgbClr>
                  </a:outerShdw>
                </a:effectLst>
              </a:rPr>
            </a:br>
            <a:br>
              <a:rPr lang="hr-HR" sz="1800" i="1" dirty="0">
                <a:effectLst>
                  <a:outerShdw blurRad="38100" dist="38100" dir="2700000" algn="tl">
                    <a:srgbClr val="000000">
                      <a:alpha val="43137"/>
                    </a:srgbClr>
                  </a:outerShdw>
                </a:effectLst>
              </a:rPr>
            </a:br>
            <a:r>
              <a:rPr lang="hr-HR" sz="1800" i="1" dirty="0">
                <a:effectLst>
                  <a:outerShdw blurRad="38100" dist="38100" dir="2700000" algn="tl">
                    <a:srgbClr val="000000">
                      <a:alpha val="43137"/>
                    </a:srgbClr>
                  </a:outerShdw>
                </a:effectLst>
              </a:rPr>
              <a:t>	</a:t>
            </a:r>
            <a:r>
              <a:rPr lang="hr-HR" sz="1600" i="1" dirty="0">
                <a:effectLst>
                  <a:outerShdw blurRad="38100" dist="38100" dir="2700000" algn="tl">
                    <a:srgbClr val="000000">
                      <a:alpha val="43137"/>
                    </a:srgbClr>
                  </a:outerShdw>
                </a:effectLst>
              </a:rPr>
              <a:t>raspodijeljen je na GLAVE:</a:t>
            </a:r>
            <a:br>
              <a:rPr lang="hr-HR" sz="1600" i="1" dirty="0">
                <a:effectLst>
                  <a:outerShdw blurRad="38100" dist="38100" dir="2700000" algn="tl">
                    <a:srgbClr val="000000">
                      <a:alpha val="43137"/>
                    </a:srgbClr>
                  </a:outerShdw>
                </a:effectLst>
              </a:rPr>
            </a:br>
            <a:br>
              <a:rPr lang="hr-HR" sz="1600" dirty="0">
                <a:effectLst>
                  <a:outerShdw blurRad="38100" dist="38100" dir="2700000" algn="tl">
                    <a:srgbClr val="000000">
                      <a:alpha val="43137"/>
                    </a:srgbClr>
                  </a:outerShdw>
                </a:effectLst>
              </a:rPr>
            </a:br>
            <a:r>
              <a:rPr lang="hr-HR" sz="1800" i="1" dirty="0">
                <a:effectLst>
                  <a:outerShdw blurRad="38100" dist="38100" dir="2700000" algn="tl">
                    <a:srgbClr val="000000">
                      <a:alpha val="43137"/>
                    </a:srgbClr>
                  </a:outerShdw>
                </a:effectLst>
              </a:rPr>
              <a:t>        Glava: 01	OPĆINA HUM NA SUTLI – OPĆE JAVNE USLUGE</a:t>
            </a:r>
            <a:br>
              <a:rPr lang="hr-HR" sz="1800" i="1" dirty="0">
                <a:effectLst>
                  <a:outerShdw blurRad="38100" dist="38100" dir="2700000" algn="tl">
                    <a:srgbClr val="000000">
                      <a:alpha val="43137"/>
                    </a:srgbClr>
                  </a:outerShdw>
                </a:effectLst>
              </a:rPr>
            </a:br>
            <a:r>
              <a:rPr lang="hr-HR" sz="1800" i="1" dirty="0">
                <a:effectLst>
                  <a:outerShdw blurRad="38100" dist="38100" dir="2700000" algn="tl">
                    <a:srgbClr val="000000">
                      <a:alpha val="43137"/>
                    </a:srgbClr>
                  </a:outerShdw>
                </a:effectLst>
              </a:rPr>
              <a:t>	Glava: 02	DJEČJI VRTIĆ BALONČICA</a:t>
            </a:r>
            <a:br>
              <a:rPr lang="hr-HR" sz="1800" i="1" dirty="0">
                <a:effectLst>
                  <a:outerShdw blurRad="38100" dist="38100" dir="2700000" algn="tl">
                    <a:srgbClr val="000000">
                      <a:alpha val="43137"/>
                    </a:srgbClr>
                  </a:outerShdw>
                </a:effectLst>
              </a:rPr>
            </a:br>
            <a:r>
              <a:rPr lang="hr-HR" sz="1800" i="1" dirty="0">
                <a:effectLst>
                  <a:outerShdw blurRad="38100" dist="38100" dir="2700000" algn="tl">
                    <a:srgbClr val="000000">
                      <a:alpha val="43137"/>
                    </a:srgbClr>
                  </a:outerShdw>
                </a:effectLst>
              </a:rPr>
              <a:t>	Glava: 03 	NARODNA KNJIŽNICA HUM NA SUTLI</a:t>
            </a:r>
            <a:br>
              <a:rPr lang="hr-HR" sz="2000" i="1" dirty="0">
                <a:effectLst>
                  <a:outerShdw blurRad="38100" dist="38100" dir="2700000" algn="tl">
                    <a:srgbClr val="000000">
                      <a:alpha val="43137"/>
                    </a:srgbClr>
                  </a:outerShdw>
                </a:effectLst>
              </a:rPr>
            </a:br>
            <a:br>
              <a:rPr lang="hr-HR" sz="2000" b="1" i="1" dirty="0">
                <a:effectLst>
                  <a:outerShdw blurRad="38100" dist="38100" dir="2700000" algn="tl">
                    <a:srgbClr val="000000">
                      <a:alpha val="43137"/>
                    </a:srgbClr>
                  </a:outerShdw>
                </a:effectLst>
              </a:rPr>
            </a:br>
            <a:br>
              <a:rPr lang="hr-HR" sz="1800" b="1" i="1" dirty="0">
                <a:effectLst>
                  <a:outerShdw blurRad="38100" dist="38100" dir="2700000" algn="tl">
                    <a:srgbClr val="000000">
                      <a:alpha val="43137"/>
                    </a:srgbClr>
                  </a:outerShdw>
                </a:effectLst>
              </a:rPr>
            </a:br>
            <a:r>
              <a:rPr lang="hr-HR" sz="1800" b="1" i="1" dirty="0">
                <a:effectLst>
                  <a:outerShdw blurRad="38100" dist="38100" dir="2700000" algn="tl">
                    <a:srgbClr val="000000">
                      <a:alpha val="43137"/>
                    </a:srgbClr>
                  </a:outerShdw>
                </a:effectLst>
              </a:rPr>
              <a:t>			</a:t>
            </a:r>
            <a:br>
              <a:rPr lang="hr-HR" sz="1800" dirty="0"/>
            </a:br>
            <a:r>
              <a:rPr lang="hr-HR" sz="1800" cap="none" dirty="0">
                <a:solidFill>
                  <a:srgbClr val="002060"/>
                </a:solidFill>
              </a:rPr>
              <a:t>	</a:t>
            </a:r>
            <a:br>
              <a:rPr lang="hr-HR" dirty="0">
                <a:solidFill>
                  <a:srgbClr val="002060"/>
                </a:solidFill>
              </a:rPr>
            </a:br>
            <a:endParaRPr lang="hr-HR" dirty="0">
              <a:solidFill>
                <a:srgbClr val="002060"/>
              </a:solidFill>
            </a:endParaRPr>
          </a:p>
        </p:txBody>
      </p:sp>
    </p:spTree>
    <p:extLst>
      <p:ext uri="{BB962C8B-B14F-4D97-AF65-F5344CB8AC3E}">
        <p14:creationId xmlns:p14="http://schemas.microsoft.com/office/powerpoint/2010/main" val="3665355662"/>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F7404F3-9871-0F9E-3E3D-721D6BFAE760}"/>
              </a:ext>
            </a:extLst>
          </p:cNvPr>
          <p:cNvSpPr>
            <a:spLocks noGrp="1"/>
          </p:cNvSpPr>
          <p:nvPr>
            <p:ph type="title"/>
          </p:nvPr>
        </p:nvSpPr>
        <p:spPr>
          <a:xfrm>
            <a:off x="684213" y="685800"/>
            <a:ext cx="10058400" cy="838200"/>
          </a:xfrm>
        </p:spPr>
        <p:txBody>
          <a:bodyPr>
            <a:normAutofit/>
          </a:bodyPr>
          <a:lstStyle/>
          <a:p>
            <a:r>
              <a:rPr lang="hr-HR" sz="3600" b="1" i="1" dirty="0">
                <a:effectLst>
                  <a:outerShdw blurRad="38100" dist="38100" dir="2700000" algn="tl">
                    <a:srgbClr val="000000">
                      <a:alpha val="43137"/>
                    </a:srgbClr>
                  </a:outerShdw>
                </a:effectLst>
              </a:rPr>
              <a:t> </a:t>
            </a:r>
            <a:endParaRPr lang="hr-HR" sz="2200" dirty="0"/>
          </a:p>
        </p:txBody>
      </p:sp>
      <p:sp>
        <p:nvSpPr>
          <p:cNvPr id="3" name="Rezervirano mjesto teksta 2">
            <a:extLst>
              <a:ext uri="{FF2B5EF4-FFF2-40B4-BE49-F238E27FC236}">
                <a16:creationId xmlns:a16="http://schemas.microsoft.com/office/drawing/2014/main" id="{7F464C93-79B8-753D-38E0-744160224EE9}"/>
              </a:ext>
            </a:extLst>
          </p:cNvPr>
          <p:cNvSpPr>
            <a:spLocks noGrp="1"/>
          </p:cNvSpPr>
          <p:nvPr>
            <p:ph type="body" sz="quarter" idx="13"/>
          </p:nvPr>
        </p:nvSpPr>
        <p:spPr>
          <a:xfrm>
            <a:off x="684212" y="1665838"/>
            <a:ext cx="8534400" cy="980038"/>
          </a:xfrm>
        </p:spPr>
        <p:txBody>
          <a:bodyPr>
            <a:normAutofit/>
          </a:bodyPr>
          <a:lstStyle/>
          <a:p>
            <a:r>
              <a:rPr lang="hr-HR" sz="1600" i="1" dirty="0">
                <a:effectLst>
                  <a:outerShdw blurRad="38100" dist="38100" dir="2700000" algn="tl">
                    <a:srgbClr val="000000">
                      <a:alpha val="43137"/>
                    </a:srgbClr>
                  </a:outerShdw>
                </a:effectLst>
              </a:rPr>
              <a:t>Glava: 01	OPĆINA HUM NA SUTLI – OPĆE JAVNE USLUGE  </a:t>
            </a:r>
          </a:p>
          <a:p>
            <a:r>
              <a:rPr lang="hr-HR" sz="1600" b="1" i="1" dirty="0">
                <a:effectLst>
                  <a:outerShdw blurRad="38100" dist="38100" dir="2700000" algn="tl">
                    <a:srgbClr val="000000">
                      <a:alpha val="43137"/>
                    </a:srgbClr>
                  </a:outerShdw>
                </a:effectLst>
              </a:rPr>
              <a:t> </a:t>
            </a:r>
            <a:r>
              <a:rPr lang="hr-HR" sz="1400" i="1" dirty="0">
                <a:effectLst>
                  <a:outerShdw blurRad="38100" dist="38100" dir="2700000" algn="tl">
                    <a:srgbClr val="000000">
                      <a:alpha val="43137"/>
                    </a:srgbClr>
                  </a:outerShdw>
                </a:effectLst>
              </a:rPr>
              <a:t>raspodijeljena je na programe:</a:t>
            </a:r>
            <a:br>
              <a:rPr lang="hr-HR" sz="1600" b="1" i="1" dirty="0">
                <a:effectLst>
                  <a:outerShdw blurRad="38100" dist="38100" dir="2700000" algn="tl">
                    <a:srgbClr val="000000">
                      <a:alpha val="43137"/>
                    </a:srgbClr>
                  </a:outerShdw>
                </a:effectLst>
              </a:rPr>
            </a:br>
            <a:endParaRPr lang="hr-HR" sz="1600" dirty="0"/>
          </a:p>
        </p:txBody>
      </p:sp>
      <p:sp>
        <p:nvSpPr>
          <p:cNvPr id="4" name="Rezervirano mjesto teksta 3">
            <a:extLst>
              <a:ext uri="{FF2B5EF4-FFF2-40B4-BE49-F238E27FC236}">
                <a16:creationId xmlns:a16="http://schemas.microsoft.com/office/drawing/2014/main" id="{6A629153-F386-E959-5388-56F6133D4939}"/>
              </a:ext>
            </a:extLst>
          </p:cNvPr>
          <p:cNvSpPr>
            <a:spLocks noGrp="1"/>
          </p:cNvSpPr>
          <p:nvPr>
            <p:ph type="body" idx="1"/>
          </p:nvPr>
        </p:nvSpPr>
        <p:spPr>
          <a:xfrm>
            <a:off x="684211" y="2645876"/>
            <a:ext cx="8534401" cy="3348523"/>
          </a:xfrm>
        </p:spPr>
        <p:txBody>
          <a:bodyPr>
            <a:normAutofit/>
          </a:bodyPr>
          <a:lstStyle/>
          <a:p>
            <a: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t>1001  JEDINSTVENI UPRAVNI ODJEL</a:t>
            </a:r>
            <a:b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br>
            <a: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t>1002  PREDSTAVNIČKA I IZVRŠNA TIJELA - PRIPREMA I DONOŠENJA KATA IZ DJELOKRUGA</a:t>
            </a:r>
            <a:b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br>
            <a: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t>1003	 KOMUNALNO gospodarstvo</a:t>
            </a:r>
            <a:b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br>
            <a: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t>1004	 Izgradnja Komunalne INFRASTRUKTURA I Građevinskih Objekata</a:t>
            </a:r>
            <a:b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br>
            <a: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t>1005	 SUFINANCIRANJE PREDŠKOLSKOG ODGOJA I OSNOVNO ŠKOLSTVO  </a:t>
            </a:r>
            <a:b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br>
            <a: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t>1006  DONACIJE Kulturne djelatnosti</a:t>
            </a:r>
            <a:b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br>
            <a: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t>1007	 DONACIJE ŠPORTSKE DJELATNOSTI</a:t>
            </a:r>
            <a:b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br>
            <a: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t>1008  DONACIJE OSTALA DRUŠTVA I ORGANIZACIJE</a:t>
            </a:r>
            <a:b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br>
            <a: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t>1009	 Obrt I Poljoprivreda</a:t>
            </a:r>
            <a:b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br>
            <a: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t>1010	 SOCIJALNA ZAŠTITA</a:t>
            </a:r>
            <a:b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br>
            <a: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t>1011	 ZAŠTITA OD POŽARA I CIVILNA ZAŠTITA</a:t>
            </a:r>
            <a:b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br>
            <a:r>
              <a:rPr kumimoji="0" lang="hr-HR" sz="1400" b="0" i="0" u="none" strike="noStrike" kern="1200" cap="all" spc="0" normalizeH="0" baseline="0" noProof="0" dirty="0">
                <a:ln w="3175" cmpd="sng">
                  <a:noFill/>
                </a:ln>
                <a:solidFill>
                  <a:prstClr val="white"/>
                </a:solidFill>
                <a:effectLst/>
                <a:uLnTx/>
                <a:uFillTx/>
                <a:latin typeface="Century Gothic" panose="020B0502020202020204"/>
                <a:ea typeface="+mj-ea"/>
                <a:cs typeface="+mj-cs"/>
              </a:rPr>
              <a:t>1012	 RAZVOJ ZAJEDNICE</a:t>
            </a:r>
            <a:endParaRPr lang="hr-HR" sz="1400" dirty="0"/>
          </a:p>
        </p:txBody>
      </p:sp>
    </p:spTree>
    <p:extLst>
      <p:ext uri="{BB962C8B-B14F-4D97-AF65-F5344CB8AC3E}">
        <p14:creationId xmlns:p14="http://schemas.microsoft.com/office/powerpoint/2010/main" val="2627085918"/>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8516DC8-D67D-9FA0-A608-DEE49D569ADB}"/>
              </a:ext>
            </a:extLst>
          </p:cNvPr>
          <p:cNvSpPr>
            <a:spLocks noGrp="1"/>
          </p:cNvSpPr>
          <p:nvPr>
            <p:ph type="title"/>
          </p:nvPr>
        </p:nvSpPr>
        <p:spPr>
          <a:xfrm>
            <a:off x="620836" y="2043821"/>
            <a:ext cx="10058400" cy="1849170"/>
          </a:xfrm>
        </p:spPr>
        <p:txBody>
          <a:bodyPr>
            <a:normAutofit fontScale="90000"/>
          </a:bodyPr>
          <a:lstStyle/>
          <a:p>
            <a:r>
              <a:rPr kumimoji="0" lang="hr-HR" sz="1800" i="1" u="none" strike="noStrike" kern="1200" cap="all" spc="0" normalizeH="0" baseline="0" noProof="0" dirty="0">
                <a:ln w="3175" cmpd="sng">
                  <a:noFill/>
                </a:ln>
                <a:solidFill>
                  <a:prstClr val="white"/>
                </a:solidFill>
                <a:effectLst>
                  <a:outerShdw blurRad="38100" dist="38100" dir="2700000" algn="tl">
                    <a:srgbClr val="000000">
                      <a:alpha val="43137"/>
                    </a:srgbClr>
                  </a:outerShdw>
                </a:effectLst>
                <a:uLnTx/>
                <a:uFillTx/>
                <a:latin typeface="Century Gothic" panose="020B0502020202020204"/>
                <a:ea typeface="+mj-ea"/>
                <a:cs typeface="+mj-cs"/>
              </a:rPr>
              <a:t>Glava: 02	 DJEČJI VRTIĆ BALONČICA</a:t>
            </a:r>
            <a:br>
              <a:rPr kumimoji="0" lang="hr-HR" sz="1800" i="1" u="none" strike="noStrike" kern="1200" cap="all" spc="0" normalizeH="0" baseline="0" noProof="0" dirty="0">
                <a:ln w="3175" cmpd="sng">
                  <a:noFill/>
                </a:ln>
                <a:solidFill>
                  <a:prstClr val="white"/>
                </a:solidFill>
                <a:effectLst>
                  <a:outerShdw blurRad="38100" dist="38100" dir="2700000" algn="tl">
                    <a:srgbClr val="000000">
                      <a:alpha val="43137"/>
                    </a:srgbClr>
                  </a:outerShdw>
                </a:effectLst>
                <a:uLnTx/>
                <a:uFillTx/>
                <a:latin typeface="Century Gothic" panose="020B0502020202020204"/>
                <a:ea typeface="+mj-ea"/>
                <a:cs typeface="+mj-cs"/>
              </a:rPr>
            </a:br>
            <a:r>
              <a:rPr kumimoji="0" lang="hr-HR" sz="1800" i="1" u="none" strike="noStrike" kern="1200" cap="all" spc="0" normalizeH="0" baseline="0" noProof="0" dirty="0">
                <a:ln w="3175" cmpd="sng">
                  <a:noFill/>
                </a:ln>
                <a:solidFill>
                  <a:prstClr val="white"/>
                </a:solidFill>
                <a:effectLst>
                  <a:outerShdw blurRad="38100" dist="38100" dir="2700000" algn="tl">
                    <a:srgbClr val="000000">
                      <a:alpha val="43137"/>
                    </a:srgbClr>
                  </a:outerShdw>
                </a:effectLst>
                <a:uLnTx/>
                <a:uFillTx/>
                <a:latin typeface="Century Gothic" panose="020B0502020202020204"/>
                <a:ea typeface="+mj-ea"/>
                <a:cs typeface="+mj-cs"/>
              </a:rPr>
              <a:t>			</a:t>
            </a:r>
            <a:r>
              <a:rPr kumimoji="0" lang="hr-HR" sz="1600" i="1" u="none" strike="noStrike" kern="1200" cap="all" spc="0" normalizeH="0" baseline="0" noProof="0" dirty="0">
                <a:ln w="3175" cmpd="sng">
                  <a:noFill/>
                </a:ln>
                <a:solidFill>
                  <a:prstClr val="white"/>
                </a:solidFill>
                <a:effectLst>
                  <a:outerShdw blurRad="38100" dist="38100" dir="2700000" algn="tl">
                    <a:srgbClr val="000000">
                      <a:alpha val="43137"/>
                    </a:srgbClr>
                  </a:outerShdw>
                </a:effectLst>
                <a:uLnTx/>
                <a:uFillTx/>
                <a:latin typeface="Century Gothic" panose="020B0502020202020204"/>
                <a:ea typeface="+mj-ea"/>
                <a:cs typeface="+mj-cs"/>
              </a:rPr>
              <a:t>raspodijeljena je na program:</a:t>
            </a:r>
            <a:br>
              <a:rPr kumimoji="0" lang="hr-HR" sz="1600" i="1" u="none" strike="noStrike" kern="1200" cap="all" spc="0" normalizeH="0" baseline="0" noProof="0" dirty="0">
                <a:ln w="3175" cmpd="sng">
                  <a:noFill/>
                </a:ln>
                <a:solidFill>
                  <a:prstClr val="white"/>
                </a:solidFill>
                <a:effectLst>
                  <a:outerShdw blurRad="38100" dist="38100" dir="2700000" algn="tl">
                    <a:srgbClr val="000000">
                      <a:alpha val="43137"/>
                    </a:srgbClr>
                  </a:outerShdw>
                </a:effectLst>
                <a:uLnTx/>
                <a:uFillTx/>
                <a:latin typeface="Century Gothic" panose="020B0502020202020204"/>
                <a:ea typeface="+mj-ea"/>
                <a:cs typeface="+mj-cs"/>
              </a:rPr>
            </a:br>
            <a:br>
              <a:rPr kumimoji="0" lang="hr-HR" sz="1400" b="1" i="1" u="none" strike="noStrike" kern="1200" cap="all" spc="0" normalizeH="0" baseline="0" noProof="0" dirty="0">
                <a:ln w="3175" cmpd="sng">
                  <a:noFill/>
                </a:ln>
                <a:solidFill>
                  <a:prstClr val="white"/>
                </a:solidFill>
                <a:effectLst>
                  <a:outerShdw blurRad="38100" dist="38100" dir="2700000" algn="tl">
                    <a:srgbClr val="000000">
                      <a:alpha val="43137"/>
                    </a:srgbClr>
                  </a:outerShdw>
                </a:effectLst>
                <a:uLnTx/>
                <a:uFillTx/>
                <a:latin typeface="Century Gothic" panose="020B0502020202020204"/>
                <a:ea typeface="+mj-ea"/>
                <a:cs typeface="+mj-cs"/>
              </a:rPr>
            </a:br>
            <a:r>
              <a:rPr kumimoji="0" lang="hr-HR" sz="1600" u="none" strike="noStrike" kern="1200" cap="all" spc="0" normalizeH="0" baseline="0" noProof="0" dirty="0">
                <a:ln w="3175" cmpd="sng">
                  <a:noFill/>
                </a:ln>
                <a:solidFill>
                  <a:prstClr val="white"/>
                </a:solidFill>
                <a:uLnTx/>
                <a:uFillTx/>
                <a:latin typeface="Century Gothic" panose="020B0502020202020204"/>
                <a:ea typeface="+mj-ea"/>
                <a:cs typeface="+mj-cs"/>
              </a:rPr>
              <a:t>PROGRAM 1013 PREDŠKOLSKI ODGOJ - DJEČJI VRTIĆ BALONČICA</a:t>
            </a:r>
            <a:br>
              <a:rPr kumimoji="0" lang="hr-HR" sz="1600" u="none" strike="noStrike" kern="1200" cap="all" spc="0" normalizeH="0" baseline="0" noProof="0" dirty="0">
                <a:ln w="3175" cmpd="sng">
                  <a:noFill/>
                </a:ln>
                <a:solidFill>
                  <a:prstClr val="white"/>
                </a:solidFill>
                <a:uLnTx/>
                <a:uFillTx/>
                <a:latin typeface="Century Gothic" panose="020B0502020202020204"/>
                <a:ea typeface="+mj-ea"/>
                <a:cs typeface="+mj-cs"/>
              </a:rPr>
            </a:br>
            <a:br>
              <a:rPr lang="hr-HR" sz="3600" dirty="0">
                <a:solidFill>
                  <a:schemeClr val="tx1"/>
                </a:solidFill>
              </a:rPr>
            </a:br>
            <a:endParaRPr lang="hr-HR" dirty="0"/>
          </a:p>
        </p:txBody>
      </p:sp>
      <p:sp>
        <p:nvSpPr>
          <p:cNvPr id="3" name="Rezervirano mjesto teksta 2">
            <a:extLst>
              <a:ext uri="{FF2B5EF4-FFF2-40B4-BE49-F238E27FC236}">
                <a16:creationId xmlns:a16="http://schemas.microsoft.com/office/drawing/2014/main" id="{FCA14F79-5558-A893-466B-F32F6B69129E}"/>
              </a:ext>
            </a:extLst>
          </p:cNvPr>
          <p:cNvSpPr>
            <a:spLocks noGrp="1"/>
          </p:cNvSpPr>
          <p:nvPr>
            <p:ph type="body" sz="quarter" idx="13"/>
          </p:nvPr>
        </p:nvSpPr>
        <p:spPr>
          <a:xfrm>
            <a:off x="620836" y="3570252"/>
            <a:ext cx="8534400" cy="1462219"/>
          </a:xfrm>
        </p:spPr>
        <p:txBody>
          <a:bodyPr>
            <a:normAutofit/>
          </a:bodyPr>
          <a:lstStyle/>
          <a:p>
            <a:r>
              <a:rPr lang="hr-HR" sz="1600" i="1" dirty="0">
                <a:solidFill>
                  <a:prstClr val="white"/>
                </a:solidFill>
                <a:effectLst>
                  <a:outerShdw blurRad="38100" dist="38100" dir="2700000" algn="tl">
                    <a:srgbClr val="000000">
                      <a:alpha val="43137"/>
                    </a:srgbClr>
                  </a:outerShdw>
                </a:effectLst>
                <a:ea typeface="+mj-ea"/>
                <a:cs typeface="+mj-cs"/>
              </a:rPr>
              <a:t>Glava: 03 	NARODNA KNJIŽNICA HUM NA SUTLI</a:t>
            </a:r>
          </a:p>
          <a:p>
            <a:r>
              <a:rPr lang="hr-HR" sz="1400" i="1" dirty="0">
                <a:solidFill>
                  <a:prstClr val="white"/>
                </a:solidFill>
                <a:effectLst>
                  <a:outerShdw blurRad="38100" dist="38100" dir="2700000" algn="tl">
                    <a:srgbClr val="000000">
                      <a:alpha val="43137"/>
                    </a:srgbClr>
                  </a:outerShdw>
                </a:effectLst>
                <a:ea typeface="+mj-ea"/>
                <a:cs typeface="+mj-cs"/>
              </a:rPr>
              <a:t>				raspodijeljena je na program:</a:t>
            </a:r>
          </a:p>
          <a:p>
            <a:r>
              <a:rPr lang="hr-HR" sz="1400" dirty="0">
                <a:solidFill>
                  <a:prstClr val="white"/>
                </a:solidFill>
                <a:latin typeface="+mj-lt"/>
                <a:ea typeface="+mj-ea"/>
                <a:cs typeface="+mj-cs"/>
              </a:rPr>
              <a:t>PROGRAM</a:t>
            </a:r>
            <a:r>
              <a:rPr lang="hr-HR" sz="1400" b="1" i="1" dirty="0">
                <a:solidFill>
                  <a:prstClr val="white"/>
                </a:solidFill>
                <a:effectLst>
                  <a:outerShdw blurRad="38100" dist="38100" dir="2700000" algn="tl">
                    <a:srgbClr val="000000">
                      <a:alpha val="43137"/>
                    </a:srgbClr>
                  </a:outerShdw>
                </a:effectLst>
                <a:latin typeface="+mj-lt"/>
                <a:ea typeface="+mj-ea"/>
                <a:cs typeface="+mj-cs"/>
              </a:rPr>
              <a:t> </a:t>
            </a:r>
            <a:r>
              <a:rPr lang="pl-PL" sz="1400" dirty="0">
                <a:solidFill>
                  <a:prstClr val="white"/>
                </a:solidFill>
                <a:latin typeface="+mj-lt"/>
                <a:ea typeface="+mj-ea"/>
                <a:cs typeface="+mj-cs"/>
              </a:rPr>
              <a:t>1014 NARODNA KNJIŽNICA HUM NA SUTLI</a:t>
            </a:r>
            <a:endParaRPr lang="hr-HR" sz="1400" dirty="0">
              <a:latin typeface="+mj-lt"/>
            </a:endParaRPr>
          </a:p>
        </p:txBody>
      </p:sp>
      <p:sp>
        <p:nvSpPr>
          <p:cNvPr id="4" name="Rezervirano mjesto teksta 3">
            <a:extLst>
              <a:ext uri="{FF2B5EF4-FFF2-40B4-BE49-F238E27FC236}">
                <a16:creationId xmlns:a16="http://schemas.microsoft.com/office/drawing/2014/main" id="{727A7275-E54F-3B85-D6CE-2C26C82028D8}"/>
              </a:ext>
            </a:extLst>
          </p:cNvPr>
          <p:cNvSpPr>
            <a:spLocks noGrp="1"/>
          </p:cNvSpPr>
          <p:nvPr>
            <p:ph type="body" idx="1"/>
          </p:nvPr>
        </p:nvSpPr>
        <p:spPr>
          <a:xfrm>
            <a:off x="620836" y="816154"/>
            <a:ext cx="10886118" cy="1227667"/>
          </a:xfrm>
        </p:spPr>
        <p:txBody>
          <a:bodyPr>
            <a:normAutofit/>
          </a:bodyPr>
          <a:lstStyle/>
          <a:p>
            <a:r>
              <a:rPr lang="hr-HR" sz="1600" cap="none" dirty="0">
                <a:solidFill>
                  <a:srgbClr val="002060"/>
                </a:solidFill>
              </a:rPr>
              <a:t>Proračunski korisnici su ustanove, tijela javne vlasti kojima je JLS osnivač ili suosnivač. Financiranje proračunskih korisnika je većim dijelom iz proračuna svog/svojih osnivača ili suosnivača.        </a:t>
            </a:r>
          </a:p>
          <a:p>
            <a:r>
              <a:rPr lang="hr-HR" sz="1600" cap="none" dirty="0">
                <a:solidFill>
                  <a:srgbClr val="002060"/>
                </a:solidFill>
              </a:rPr>
              <a:t>Proračunski korisnici Općine Hum na Sutli su: Dječji vrtić „Balončica“ i Narodna knjižnica Hum na Sutli.</a:t>
            </a:r>
            <a:br>
              <a:rPr lang="hr-HR" sz="1600" cap="none" dirty="0">
                <a:solidFill>
                  <a:srgbClr val="002060"/>
                </a:solidFill>
              </a:rPr>
            </a:br>
            <a:endParaRPr lang="hr-HR" sz="1600" dirty="0"/>
          </a:p>
        </p:txBody>
      </p:sp>
    </p:spTree>
    <p:extLst>
      <p:ext uri="{BB962C8B-B14F-4D97-AF65-F5344CB8AC3E}">
        <p14:creationId xmlns:p14="http://schemas.microsoft.com/office/powerpoint/2010/main" val="2805959622"/>
      </p:ext>
    </p:extLst>
  </p:cSld>
  <p:clrMapOvr>
    <a:masterClrMapping/>
  </p:clrMapOvr>
  <mc:AlternateContent xmlns:mc="http://schemas.openxmlformats.org/markup-compatibility/2006" xmlns:p14="http://schemas.microsoft.com/office/powerpoint/2010/main">
    <mc:Choice Requires="p14">
      <p:transition spd="slow" p14:dur="1300">
        <p14:ripple/>
      </p:transition>
    </mc:Choice>
    <mc:Fallback xmlns="">
      <p:transition spd="slow" advClick="0" advTm="200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73820" y="145473"/>
            <a:ext cx="9675523" cy="1371600"/>
          </a:xfrm>
        </p:spPr>
        <p:txBody>
          <a:bodyPr>
            <a:normAutofit/>
          </a:bodyPr>
          <a:lstStyle/>
          <a:p>
            <a:pPr algn="ctr"/>
            <a:r>
              <a:rPr lang="hr-HR" sz="2200" dirty="0">
                <a:effectLst>
                  <a:outerShdw blurRad="38100" dist="38100" dir="2700000" algn="tl">
                    <a:srgbClr val="000000">
                      <a:alpha val="43137"/>
                    </a:srgbClr>
                  </a:outerShdw>
                </a:effectLst>
              </a:rPr>
              <a:t>Proračun općine Hum na Sutli za 2024. godinu</a:t>
            </a:r>
            <a:br>
              <a:rPr lang="hr-HR" sz="2200" dirty="0">
                <a:effectLst>
                  <a:outerShdw blurRad="38100" dist="38100" dir="2700000" algn="tl">
                    <a:srgbClr val="000000">
                      <a:alpha val="43137"/>
                    </a:srgbClr>
                  </a:outerShdw>
                </a:effectLst>
              </a:rPr>
            </a:br>
            <a:br>
              <a:rPr lang="hr-HR" sz="2200" dirty="0">
                <a:effectLst>
                  <a:outerShdw blurRad="38100" dist="38100" dir="2700000" algn="tl">
                    <a:srgbClr val="000000">
                      <a:alpha val="43137"/>
                    </a:srgbClr>
                  </a:outerShdw>
                </a:effectLst>
              </a:rPr>
            </a:br>
            <a:r>
              <a:rPr lang="hr-HR" sz="1800" cap="none" dirty="0"/>
              <a:t>Proračunski prihodi i primici:</a:t>
            </a:r>
          </a:p>
        </p:txBody>
      </p:sp>
      <p:graphicFrame>
        <p:nvGraphicFramePr>
          <p:cNvPr id="13" name="Tablica 12"/>
          <p:cNvGraphicFramePr>
            <a:graphicFrameLocks noGrp="1"/>
          </p:cNvGraphicFramePr>
          <p:nvPr>
            <p:extLst>
              <p:ext uri="{D42A27DB-BD31-4B8C-83A1-F6EECF244321}">
                <p14:modId xmlns:p14="http://schemas.microsoft.com/office/powerpoint/2010/main" val="1500515254"/>
              </p:ext>
            </p:extLst>
          </p:nvPr>
        </p:nvGraphicFramePr>
        <p:xfrm>
          <a:off x="986827" y="1421085"/>
          <a:ext cx="9216427" cy="4002621"/>
        </p:xfrm>
        <a:graphic>
          <a:graphicData uri="http://schemas.openxmlformats.org/drawingml/2006/table">
            <a:tbl>
              <a:tblPr firstRow="1" bandRow="1">
                <a:tableStyleId>{5C22544A-7EE6-4342-B048-85BDC9FD1C3A}</a:tableStyleId>
              </a:tblPr>
              <a:tblGrid>
                <a:gridCol w="5534476">
                  <a:extLst>
                    <a:ext uri="{9D8B030D-6E8A-4147-A177-3AD203B41FA5}">
                      <a16:colId xmlns:a16="http://schemas.microsoft.com/office/drawing/2014/main" val="20000"/>
                    </a:ext>
                  </a:extLst>
                </a:gridCol>
                <a:gridCol w="1943687">
                  <a:extLst>
                    <a:ext uri="{9D8B030D-6E8A-4147-A177-3AD203B41FA5}">
                      <a16:colId xmlns:a16="http://schemas.microsoft.com/office/drawing/2014/main" val="20001"/>
                    </a:ext>
                  </a:extLst>
                </a:gridCol>
                <a:gridCol w="1738264">
                  <a:extLst>
                    <a:ext uri="{9D8B030D-6E8A-4147-A177-3AD203B41FA5}">
                      <a16:colId xmlns:a16="http://schemas.microsoft.com/office/drawing/2014/main" val="20002"/>
                    </a:ext>
                  </a:extLst>
                </a:gridCol>
              </a:tblGrid>
              <a:tr h="431753">
                <a:tc>
                  <a:txBody>
                    <a:bodyPr/>
                    <a:lstStyle/>
                    <a:p>
                      <a:pPr algn="ctr"/>
                      <a:r>
                        <a:rPr lang="hr-HR" sz="1600" b="0" dirty="0">
                          <a:effectLst/>
                        </a:rPr>
                        <a:t>PRIHODI I PRIMICI</a:t>
                      </a:r>
                    </a:p>
                  </a:txBody>
                  <a:tcPr anchor="ctr"/>
                </a:tc>
                <a:tc>
                  <a:txBody>
                    <a:bodyPr/>
                    <a:lstStyle/>
                    <a:p>
                      <a:pPr algn="ctr"/>
                      <a:r>
                        <a:rPr lang="hr-HR" sz="1600" b="0" dirty="0">
                          <a:effectLst/>
                        </a:rPr>
                        <a:t>IZNOS U EUR</a:t>
                      </a:r>
                    </a:p>
                  </a:txBody>
                  <a:tcPr anchor="ctr"/>
                </a:tc>
                <a:tc>
                  <a:txBody>
                    <a:bodyPr/>
                    <a:lstStyle/>
                    <a:p>
                      <a:pPr algn="ctr"/>
                      <a:r>
                        <a:rPr lang="hr-HR" sz="1600" b="0" dirty="0">
                          <a:effectLst/>
                        </a:rPr>
                        <a:t>U %</a:t>
                      </a:r>
                    </a:p>
                  </a:txBody>
                  <a:tcPr anchor="ctr"/>
                </a:tc>
                <a:extLst>
                  <a:ext uri="{0D108BD9-81ED-4DB2-BD59-A6C34878D82A}">
                    <a16:rowId xmlns:a16="http://schemas.microsoft.com/office/drawing/2014/main" val="10000"/>
                  </a:ext>
                </a:extLst>
              </a:tr>
              <a:tr h="221495">
                <a:tc>
                  <a:txBody>
                    <a:bodyPr/>
                    <a:lstStyle/>
                    <a:p>
                      <a:r>
                        <a:rPr lang="hr-HR" sz="1100" b="1" dirty="0">
                          <a:solidFill>
                            <a:srgbClr val="002060"/>
                          </a:solidFill>
                          <a:effectLst>
                            <a:outerShdw blurRad="38100" dist="38100" dir="2700000" algn="tl">
                              <a:srgbClr val="000000">
                                <a:alpha val="43137"/>
                              </a:srgbClr>
                            </a:outerShdw>
                          </a:effectLst>
                        </a:rPr>
                        <a:t>Prihodi poslovanja</a:t>
                      </a:r>
                    </a:p>
                  </a:txBody>
                  <a:tcPr/>
                </a:tc>
                <a:tc>
                  <a:txBody>
                    <a:bodyPr/>
                    <a:lstStyle/>
                    <a:p>
                      <a:pPr algn="ctr"/>
                      <a:r>
                        <a:rPr lang="hr-HR" sz="1100" b="1" dirty="0">
                          <a:solidFill>
                            <a:srgbClr val="002060"/>
                          </a:solidFill>
                          <a:effectLst>
                            <a:outerShdw blurRad="38100" dist="38100" dir="2700000" algn="tl">
                              <a:srgbClr val="000000">
                                <a:alpha val="43137"/>
                              </a:srgbClr>
                            </a:outerShdw>
                          </a:effectLst>
                        </a:rPr>
                        <a:t>3.589.236,00</a:t>
                      </a:r>
                    </a:p>
                  </a:txBody>
                  <a:tcPr/>
                </a:tc>
                <a:tc>
                  <a:txBody>
                    <a:bodyPr/>
                    <a:lstStyle/>
                    <a:p>
                      <a:pPr algn="ctr"/>
                      <a:r>
                        <a:rPr lang="hr-HR" sz="1100" b="1" dirty="0">
                          <a:solidFill>
                            <a:srgbClr val="002060"/>
                          </a:solidFill>
                          <a:effectLst>
                            <a:outerShdw blurRad="38100" dist="38100" dir="2700000" algn="tl">
                              <a:srgbClr val="000000">
                                <a:alpha val="43137"/>
                              </a:srgbClr>
                            </a:outerShdw>
                          </a:effectLst>
                        </a:rPr>
                        <a:t>71,14</a:t>
                      </a:r>
                    </a:p>
                  </a:txBody>
                  <a:tcPr/>
                </a:tc>
                <a:extLst>
                  <a:ext uri="{0D108BD9-81ED-4DB2-BD59-A6C34878D82A}">
                    <a16:rowId xmlns:a16="http://schemas.microsoft.com/office/drawing/2014/main" val="10001"/>
                  </a:ext>
                </a:extLst>
              </a:tr>
              <a:tr h="250282">
                <a:tc>
                  <a:txBody>
                    <a:bodyPr/>
                    <a:lstStyle/>
                    <a:p>
                      <a:r>
                        <a:rPr lang="hr-HR" sz="1100" dirty="0">
                          <a:solidFill>
                            <a:srgbClr val="002060"/>
                          </a:solidFill>
                          <a:effectLst/>
                        </a:rPr>
                        <a:t>&gt; Prihodi od poreza</a:t>
                      </a:r>
                    </a:p>
                  </a:txBody>
                  <a:tcPr anchor="ctr"/>
                </a:tc>
                <a:tc>
                  <a:txBody>
                    <a:bodyPr/>
                    <a:lstStyle/>
                    <a:p>
                      <a:pPr algn="ctr"/>
                      <a:r>
                        <a:rPr lang="hr-HR" sz="1100" kern="1200" dirty="0">
                          <a:solidFill>
                            <a:schemeClr val="bg2">
                              <a:lumMod val="50000"/>
                            </a:schemeClr>
                          </a:solidFill>
                          <a:effectLst/>
                          <a:latin typeface="+mn-lt"/>
                          <a:ea typeface="+mn-ea"/>
                          <a:cs typeface="+mn-cs"/>
                        </a:rPr>
                        <a:t>2.146.600,00</a:t>
                      </a:r>
                      <a:endParaRPr lang="hr-HR" sz="1100" dirty="0">
                        <a:solidFill>
                          <a:schemeClr val="bg2">
                            <a:lumMod val="50000"/>
                          </a:schemeClr>
                        </a:solidFill>
                        <a:effectLst/>
                      </a:endParaRPr>
                    </a:p>
                  </a:txBody>
                  <a:tcPr anchor="ctr"/>
                </a:tc>
                <a:tc>
                  <a:txBody>
                    <a:bodyPr/>
                    <a:lstStyle/>
                    <a:p>
                      <a:pPr algn="ctr"/>
                      <a:r>
                        <a:rPr lang="hr-HR" sz="1100" b="0" dirty="0">
                          <a:solidFill>
                            <a:srgbClr val="002060"/>
                          </a:solidFill>
                        </a:rPr>
                        <a:t>59,81</a:t>
                      </a:r>
                    </a:p>
                  </a:txBody>
                  <a:tcPr anchor="ctr"/>
                </a:tc>
                <a:extLst>
                  <a:ext uri="{0D108BD9-81ED-4DB2-BD59-A6C34878D82A}">
                    <a16:rowId xmlns:a16="http://schemas.microsoft.com/office/drawing/2014/main" val="10002"/>
                  </a:ext>
                </a:extLst>
              </a:tr>
              <a:tr h="321402">
                <a:tc>
                  <a:txBody>
                    <a:bodyPr/>
                    <a:lstStyle/>
                    <a:p>
                      <a:r>
                        <a:rPr lang="hr-HR" sz="1100" dirty="0">
                          <a:solidFill>
                            <a:srgbClr val="002060"/>
                          </a:solidFill>
                          <a:effectLst/>
                        </a:rPr>
                        <a:t>&gt; Pomoći iz inozemstva i unutar općeg proračuna</a:t>
                      </a:r>
                    </a:p>
                  </a:txBody>
                  <a:tcPr anchor="ctr"/>
                </a:tc>
                <a:tc>
                  <a:txBody>
                    <a:bodyPr/>
                    <a:lstStyle/>
                    <a:p>
                      <a:pPr algn="ctr"/>
                      <a:r>
                        <a:rPr lang="hr-HR" sz="1100" dirty="0">
                          <a:solidFill>
                            <a:srgbClr val="002060"/>
                          </a:solidFill>
                          <a:effectLst/>
                        </a:rPr>
                        <a:t>704.437,00</a:t>
                      </a:r>
                    </a:p>
                  </a:txBody>
                  <a:tcPr anchor="ctr"/>
                </a:tc>
                <a:tc>
                  <a:txBody>
                    <a:bodyPr/>
                    <a:lstStyle/>
                    <a:p>
                      <a:pPr algn="ctr"/>
                      <a:r>
                        <a:rPr lang="hr-HR" sz="1100" b="0" dirty="0">
                          <a:solidFill>
                            <a:srgbClr val="002060"/>
                          </a:solidFill>
                        </a:rPr>
                        <a:t>19,63</a:t>
                      </a:r>
                    </a:p>
                  </a:txBody>
                  <a:tcPr anchor="ctr"/>
                </a:tc>
                <a:extLst>
                  <a:ext uri="{0D108BD9-81ED-4DB2-BD59-A6C34878D82A}">
                    <a16:rowId xmlns:a16="http://schemas.microsoft.com/office/drawing/2014/main" val="10003"/>
                  </a:ext>
                </a:extLst>
              </a:tr>
              <a:tr h="237067">
                <a:tc>
                  <a:txBody>
                    <a:bodyPr/>
                    <a:lstStyle/>
                    <a:p>
                      <a:r>
                        <a:rPr lang="hr-HR" sz="1100" dirty="0">
                          <a:solidFill>
                            <a:srgbClr val="002060"/>
                          </a:solidFill>
                          <a:effectLst/>
                        </a:rPr>
                        <a:t>&gt; Prihodi od imovine</a:t>
                      </a:r>
                    </a:p>
                  </a:txBody>
                  <a:tcPr anchor="ctr"/>
                </a:tc>
                <a:tc>
                  <a:txBody>
                    <a:bodyPr/>
                    <a:lstStyle/>
                    <a:p>
                      <a:pPr algn="ctr"/>
                      <a:r>
                        <a:rPr lang="hr-HR" sz="1100" dirty="0">
                          <a:solidFill>
                            <a:srgbClr val="002060"/>
                          </a:solidFill>
                          <a:effectLst/>
                        </a:rPr>
                        <a:t>14.524,00</a:t>
                      </a:r>
                    </a:p>
                  </a:txBody>
                  <a:tcPr anchor="ctr"/>
                </a:tc>
                <a:tc>
                  <a:txBody>
                    <a:bodyPr/>
                    <a:lstStyle/>
                    <a:p>
                      <a:pPr algn="ctr"/>
                      <a:r>
                        <a:rPr lang="hr-HR" sz="1100" b="0" dirty="0">
                          <a:solidFill>
                            <a:srgbClr val="002060"/>
                          </a:solidFill>
                        </a:rPr>
                        <a:t>0,40</a:t>
                      </a:r>
                    </a:p>
                  </a:txBody>
                  <a:tcPr anchor="ctr"/>
                </a:tc>
                <a:extLst>
                  <a:ext uri="{0D108BD9-81ED-4DB2-BD59-A6C34878D82A}">
                    <a16:rowId xmlns:a16="http://schemas.microsoft.com/office/drawing/2014/main" val="10004"/>
                  </a:ext>
                </a:extLst>
              </a:tr>
              <a:tr h="457178">
                <a:tc>
                  <a:txBody>
                    <a:bodyPr/>
                    <a:lstStyle/>
                    <a:p>
                      <a:r>
                        <a:rPr lang="pl-PL" sz="1100" dirty="0">
                          <a:solidFill>
                            <a:srgbClr val="002060"/>
                          </a:solidFill>
                          <a:effectLst/>
                        </a:rPr>
                        <a:t>&gt; Prihodi od upravnih i administrativnih pristojbi, po posebnim propisima</a:t>
                      </a:r>
                    </a:p>
                  </a:txBody>
                  <a:tcPr anchor="ctr"/>
                </a:tc>
                <a:tc>
                  <a:txBody>
                    <a:bodyPr/>
                    <a:lstStyle/>
                    <a:p>
                      <a:pPr algn="ctr"/>
                      <a:r>
                        <a:rPr lang="hr-HR" sz="1100" dirty="0">
                          <a:solidFill>
                            <a:srgbClr val="002060"/>
                          </a:solidFill>
                          <a:effectLst/>
                        </a:rPr>
                        <a:t>655.765,00</a:t>
                      </a:r>
                    </a:p>
                  </a:txBody>
                  <a:tcPr anchor="ctr"/>
                </a:tc>
                <a:tc>
                  <a:txBody>
                    <a:bodyPr/>
                    <a:lstStyle/>
                    <a:p>
                      <a:pPr algn="ctr"/>
                      <a:r>
                        <a:rPr lang="hr-HR" sz="1100" b="0" dirty="0">
                          <a:solidFill>
                            <a:srgbClr val="002060"/>
                          </a:solidFill>
                        </a:rPr>
                        <a:t>18,27</a:t>
                      </a:r>
                    </a:p>
                  </a:txBody>
                  <a:tcPr anchor="ctr"/>
                </a:tc>
                <a:extLst>
                  <a:ext uri="{0D108BD9-81ED-4DB2-BD59-A6C34878D82A}">
                    <a16:rowId xmlns:a16="http://schemas.microsoft.com/office/drawing/2014/main" val="10005"/>
                  </a:ext>
                </a:extLst>
              </a:tr>
              <a:tr h="384409">
                <a:tc>
                  <a:txBody>
                    <a:bodyPr/>
                    <a:lstStyle/>
                    <a:p>
                      <a:r>
                        <a:rPr lang="pl-PL" sz="1100" dirty="0">
                          <a:solidFill>
                            <a:srgbClr val="002060"/>
                          </a:solidFill>
                          <a:effectLst/>
                        </a:rPr>
                        <a:t>&gt; Prihodi od prodaje proizvoda i robe te pruženih usluga i prihodi od donacija</a:t>
                      </a:r>
                    </a:p>
                  </a:txBody>
                  <a:tcPr anchor="ctr"/>
                </a:tc>
                <a:tc>
                  <a:txBody>
                    <a:bodyPr/>
                    <a:lstStyle/>
                    <a:p>
                      <a:pPr algn="ctr"/>
                      <a:r>
                        <a:rPr lang="hr-HR" sz="1100" dirty="0">
                          <a:solidFill>
                            <a:srgbClr val="002060"/>
                          </a:solidFill>
                          <a:effectLst/>
                        </a:rPr>
                        <a:t>52.650,00</a:t>
                      </a:r>
                    </a:p>
                  </a:txBody>
                  <a:tcPr anchor="ctr"/>
                </a:tc>
                <a:tc>
                  <a:txBody>
                    <a:bodyPr/>
                    <a:lstStyle/>
                    <a:p>
                      <a:pPr algn="ctr"/>
                      <a:r>
                        <a:rPr lang="hr-HR" sz="1100" b="0" dirty="0">
                          <a:solidFill>
                            <a:srgbClr val="002060"/>
                          </a:solidFill>
                        </a:rPr>
                        <a:t>1,47</a:t>
                      </a:r>
                    </a:p>
                  </a:txBody>
                  <a:tcPr anchor="ctr"/>
                </a:tc>
                <a:extLst>
                  <a:ext uri="{0D108BD9-81ED-4DB2-BD59-A6C34878D82A}">
                    <a16:rowId xmlns:a16="http://schemas.microsoft.com/office/drawing/2014/main" val="10006"/>
                  </a:ext>
                </a:extLst>
              </a:tr>
              <a:tr h="330222">
                <a:tc>
                  <a:txBody>
                    <a:bodyPr/>
                    <a:lstStyle/>
                    <a:p>
                      <a:r>
                        <a:rPr lang="pl-PL" sz="1100" dirty="0">
                          <a:solidFill>
                            <a:srgbClr val="002060"/>
                          </a:solidFill>
                          <a:effectLst/>
                        </a:rPr>
                        <a:t>&gt; Kazne, upravne mjere i ostali prihodi</a:t>
                      </a:r>
                    </a:p>
                  </a:txBody>
                  <a:tcPr anchor="ctr"/>
                </a:tc>
                <a:tc>
                  <a:txBody>
                    <a:bodyPr/>
                    <a:lstStyle/>
                    <a:p>
                      <a:pPr algn="ctr"/>
                      <a:r>
                        <a:rPr lang="hr-HR" sz="1100" dirty="0">
                          <a:solidFill>
                            <a:srgbClr val="002060"/>
                          </a:solidFill>
                          <a:effectLst/>
                        </a:rPr>
                        <a:t> 15.260,00</a:t>
                      </a:r>
                    </a:p>
                  </a:txBody>
                  <a:tcPr anchor="ctr"/>
                </a:tc>
                <a:tc>
                  <a:txBody>
                    <a:bodyPr/>
                    <a:lstStyle/>
                    <a:p>
                      <a:pPr algn="ctr"/>
                      <a:r>
                        <a:rPr lang="hr-HR" sz="1100" b="0" dirty="0">
                          <a:solidFill>
                            <a:srgbClr val="002060"/>
                          </a:solidFill>
                        </a:rPr>
                        <a:t>0,42</a:t>
                      </a:r>
                    </a:p>
                  </a:txBody>
                  <a:tcPr anchor="ctr"/>
                </a:tc>
                <a:extLst>
                  <a:ext uri="{0D108BD9-81ED-4DB2-BD59-A6C34878D82A}">
                    <a16:rowId xmlns:a16="http://schemas.microsoft.com/office/drawing/2014/main" val="10007"/>
                  </a:ext>
                </a:extLst>
              </a:tr>
              <a:tr h="270933">
                <a:tc>
                  <a:txBody>
                    <a:bodyPr/>
                    <a:lstStyle/>
                    <a:p>
                      <a:r>
                        <a:rPr lang="pl-PL" sz="1100" b="1" dirty="0">
                          <a:solidFill>
                            <a:srgbClr val="002060"/>
                          </a:solidFill>
                          <a:effectLst>
                            <a:outerShdw blurRad="38100" dist="38100" dir="2700000" algn="tl">
                              <a:srgbClr val="000000">
                                <a:alpha val="43137"/>
                              </a:srgbClr>
                            </a:outerShdw>
                          </a:effectLst>
                        </a:rPr>
                        <a:t>Prihodi od prodaje nefinancijske imovine</a:t>
                      </a:r>
                    </a:p>
                  </a:txBody>
                  <a:tcPr anchor="ctr"/>
                </a:tc>
                <a:tc>
                  <a:txBody>
                    <a:bodyPr/>
                    <a:lstStyle/>
                    <a:p>
                      <a:pPr algn="ctr"/>
                      <a:r>
                        <a:rPr lang="hr-HR" sz="1100" b="1" dirty="0">
                          <a:solidFill>
                            <a:srgbClr val="002060"/>
                          </a:solidFill>
                          <a:effectLst>
                            <a:outerShdw blurRad="38100" dist="38100" dir="2700000" algn="tl">
                              <a:srgbClr val="000000">
                                <a:alpha val="43137"/>
                              </a:srgbClr>
                            </a:outerShdw>
                          </a:effectLst>
                        </a:rPr>
                        <a:t>4.500,00</a:t>
                      </a:r>
                    </a:p>
                  </a:txBody>
                  <a:tcPr anchor="ctr"/>
                </a:tc>
                <a:tc>
                  <a:txBody>
                    <a:bodyPr/>
                    <a:lstStyle/>
                    <a:p>
                      <a:pPr algn="ctr"/>
                      <a:r>
                        <a:rPr lang="hr-HR" sz="1100" b="1" dirty="0">
                          <a:solidFill>
                            <a:srgbClr val="002060"/>
                          </a:solidFill>
                          <a:effectLst>
                            <a:outerShdw blurRad="38100" dist="38100" dir="2700000" algn="tl">
                              <a:srgbClr val="000000">
                                <a:alpha val="43137"/>
                              </a:srgbClr>
                            </a:outerShdw>
                          </a:effectLst>
                        </a:rPr>
                        <a:t>0,09</a:t>
                      </a:r>
                    </a:p>
                  </a:txBody>
                  <a:tcPr anchor="ctr"/>
                </a:tc>
                <a:extLst>
                  <a:ext uri="{0D108BD9-81ED-4DB2-BD59-A6C34878D82A}">
                    <a16:rowId xmlns:a16="http://schemas.microsoft.com/office/drawing/2014/main" val="10008"/>
                  </a:ext>
                </a:extLst>
              </a:tr>
              <a:tr h="262467">
                <a:tc>
                  <a:txBody>
                    <a:bodyPr/>
                    <a:lstStyle/>
                    <a:p>
                      <a:r>
                        <a:rPr lang="pl-PL" sz="1100" dirty="0">
                          <a:solidFill>
                            <a:srgbClr val="002060"/>
                          </a:solidFill>
                          <a:effectLst/>
                        </a:rPr>
                        <a:t>&gt; Prihodi od prodaje proizvedene dugotrajne imovine</a:t>
                      </a:r>
                    </a:p>
                  </a:txBody>
                  <a:tcPr anchor="ctr"/>
                </a:tc>
                <a:tc>
                  <a:txBody>
                    <a:bodyPr/>
                    <a:lstStyle/>
                    <a:p>
                      <a:pPr algn="ctr"/>
                      <a:r>
                        <a:rPr lang="hr-HR" sz="1100" dirty="0">
                          <a:solidFill>
                            <a:srgbClr val="002060"/>
                          </a:solidFill>
                          <a:effectLst/>
                        </a:rPr>
                        <a:t>4.500,00</a:t>
                      </a:r>
                    </a:p>
                  </a:txBody>
                  <a:tcPr anchor="ctr"/>
                </a:tc>
                <a:tc>
                  <a:txBody>
                    <a:bodyPr/>
                    <a:lstStyle/>
                    <a:p>
                      <a:pPr algn="ctr"/>
                      <a:r>
                        <a:rPr lang="hr-HR" sz="1100" b="0" dirty="0">
                          <a:solidFill>
                            <a:srgbClr val="002060"/>
                          </a:solidFill>
                        </a:rPr>
                        <a:t>0,09</a:t>
                      </a:r>
                    </a:p>
                  </a:txBody>
                  <a:tcPr anchor="ctr"/>
                </a:tc>
                <a:extLst>
                  <a:ext uri="{0D108BD9-81ED-4DB2-BD59-A6C34878D82A}">
                    <a16:rowId xmlns:a16="http://schemas.microsoft.com/office/drawing/2014/main" val="10009"/>
                  </a:ext>
                </a:extLst>
              </a:tr>
              <a:tr h="335264">
                <a:tc>
                  <a:txBody>
                    <a:bodyPr/>
                    <a:lstStyle/>
                    <a:p>
                      <a:r>
                        <a:rPr lang="hr-HR" sz="1100" b="1" dirty="0">
                          <a:solidFill>
                            <a:srgbClr val="002060"/>
                          </a:solidFill>
                          <a:effectLst>
                            <a:outerShdw blurRad="38100" dist="38100" dir="2700000" algn="tl">
                              <a:srgbClr val="000000">
                                <a:alpha val="43137"/>
                              </a:srgbClr>
                            </a:outerShdw>
                          </a:effectLst>
                        </a:rPr>
                        <a:t>Korištenje prenesenog Viška iz prethodnih godina</a:t>
                      </a:r>
                    </a:p>
                  </a:txBody>
                  <a:tcPr anchor="ctr"/>
                </a:tc>
                <a:tc>
                  <a:txBody>
                    <a:bodyPr/>
                    <a:lstStyle/>
                    <a:p>
                      <a:pPr algn="ctr"/>
                      <a:r>
                        <a:rPr lang="hr-HR" sz="1100" b="1" dirty="0">
                          <a:solidFill>
                            <a:srgbClr val="002060"/>
                          </a:solidFill>
                          <a:effectLst>
                            <a:outerShdw blurRad="38100" dist="38100" dir="2700000" algn="tl">
                              <a:srgbClr val="000000">
                                <a:alpha val="43137"/>
                              </a:srgbClr>
                            </a:outerShdw>
                          </a:effectLst>
                        </a:rPr>
                        <a:t>1.451.400,00</a:t>
                      </a:r>
                    </a:p>
                  </a:txBody>
                  <a:tcPr anchor="ctr"/>
                </a:tc>
                <a:tc>
                  <a:txBody>
                    <a:bodyPr/>
                    <a:lstStyle/>
                    <a:p>
                      <a:pPr algn="ctr"/>
                      <a:r>
                        <a:rPr lang="hr-HR" sz="1100" b="1" dirty="0">
                          <a:solidFill>
                            <a:srgbClr val="002060"/>
                          </a:solidFill>
                          <a:effectLst>
                            <a:outerShdw blurRad="38100" dist="38100" dir="2700000" algn="tl">
                              <a:srgbClr val="000000">
                                <a:alpha val="43137"/>
                              </a:srgbClr>
                            </a:outerShdw>
                          </a:effectLst>
                        </a:rPr>
                        <a:t>28,77</a:t>
                      </a:r>
                    </a:p>
                  </a:txBody>
                  <a:tcPr anchor="ctr"/>
                </a:tc>
                <a:extLst>
                  <a:ext uri="{0D108BD9-81ED-4DB2-BD59-A6C34878D82A}">
                    <a16:rowId xmlns:a16="http://schemas.microsoft.com/office/drawing/2014/main" val="10010"/>
                  </a:ext>
                </a:extLst>
              </a:tr>
              <a:tr h="431753">
                <a:tc>
                  <a:txBody>
                    <a:bodyPr/>
                    <a:lstStyle/>
                    <a:p>
                      <a:pPr algn="r"/>
                      <a:r>
                        <a:rPr lang="hr-HR" sz="1100" b="0" dirty="0">
                          <a:solidFill>
                            <a:srgbClr val="002060"/>
                          </a:solidFill>
                          <a:effectLst>
                            <a:outerShdw blurRad="38100" dist="38100" dir="2700000" algn="tl">
                              <a:srgbClr val="000000">
                                <a:alpha val="43137"/>
                              </a:srgbClr>
                            </a:outerShdw>
                          </a:effectLst>
                        </a:rPr>
                        <a:t>UKUPNO PRIHODI SA UKLJUČENIM PRENESENIM VIŠKOM IZ PRETHODNE GODINE:</a:t>
                      </a:r>
                    </a:p>
                  </a:txBody>
                  <a:tcPr anchor="ctr"/>
                </a:tc>
                <a:tc>
                  <a:txBody>
                    <a:bodyPr/>
                    <a:lstStyle/>
                    <a:p>
                      <a:pPr algn="ctr"/>
                      <a:r>
                        <a:rPr lang="hr-HR" sz="1100" b="1" dirty="0">
                          <a:solidFill>
                            <a:srgbClr val="002060"/>
                          </a:solidFill>
                          <a:effectLst>
                            <a:outerShdw blurRad="38100" dist="38100" dir="2700000" algn="tl">
                              <a:srgbClr val="000000">
                                <a:alpha val="43137"/>
                              </a:srgbClr>
                            </a:outerShdw>
                          </a:effectLst>
                        </a:rPr>
                        <a:t>5.045.136,00</a:t>
                      </a:r>
                    </a:p>
                  </a:txBody>
                  <a:tcPr anchor="ctr"/>
                </a:tc>
                <a:tc>
                  <a:txBody>
                    <a:bodyPr/>
                    <a:lstStyle/>
                    <a:p>
                      <a:pPr algn="ctr"/>
                      <a:endParaRPr lang="hr-HR" sz="1100" dirty="0">
                        <a:solidFill>
                          <a:srgbClr val="002060"/>
                        </a:solidFill>
                      </a:endParaRPr>
                    </a:p>
                  </a:txBody>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53954946"/>
      </p:ext>
    </p:extLst>
  </p:cSld>
  <p:clrMapOvr>
    <a:masterClrMapping/>
  </p:clrMapOvr>
  <mc:AlternateContent xmlns:mc="http://schemas.openxmlformats.org/markup-compatibility/2006" xmlns:p14="http://schemas.microsoft.com/office/powerpoint/2010/main">
    <mc:Choice Requires="p14">
      <p:transition spd="slow" p14:dur="1300" advClick="0" advTm="10000">
        <p14:ripple/>
      </p:transition>
    </mc:Choice>
    <mc:Fallback xmlns="">
      <p:transition spd="slow" advClick="0" advTm="1000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96711" y="491910"/>
            <a:ext cx="11198578" cy="1253067"/>
          </a:xfrm>
        </p:spPr>
        <p:txBody>
          <a:bodyPr>
            <a:normAutofit fontScale="90000"/>
          </a:bodyPr>
          <a:lstStyle/>
          <a:p>
            <a:r>
              <a:rPr lang="hr-HR" sz="3100" cap="none" dirty="0">
                <a:effectLst>
                  <a:outerShdw blurRad="38100" dist="38100" dir="2700000" algn="tl">
                    <a:srgbClr val="000000">
                      <a:alpha val="43137"/>
                    </a:srgbClr>
                  </a:outerShdw>
                </a:effectLst>
              </a:rPr>
              <a:t>                                      </a:t>
            </a:r>
            <a:r>
              <a:rPr lang="hr-HR" sz="2800" cap="none" dirty="0">
                <a:effectLst>
                  <a:outerShdw blurRad="38100" dist="38100" dir="2700000" algn="tl">
                    <a:srgbClr val="000000">
                      <a:alpha val="43137"/>
                    </a:srgbClr>
                  </a:outerShdw>
                </a:effectLst>
              </a:rPr>
              <a:t>PRIHODI I PRIMICI</a:t>
            </a:r>
            <a:br>
              <a:rPr lang="hr-HR" sz="2800" cap="none" dirty="0">
                <a:effectLst>
                  <a:outerShdw blurRad="38100" dist="38100" dir="2700000" algn="tl">
                    <a:srgbClr val="000000">
                      <a:alpha val="43137"/>
                    </a:srgbClr>
                  </a:outerShdw>
                </a:effectLst>
              </a:rPr>
            </a:br>
            <a:br>
              <a:rPr lang="hr-HR" dirty="0">
                <a:effectLst>
                  <a:outerShdw blurRad="38100" dist="38100" dir="2700000" algn="tl">
                    <a:srgbClr val="000000">
                      <a:alpha val="43137"/>
                    </a:srgbClr>
                  </a:outerShdw>
                </a:effectLst>
              </a:rPr>
            </a:br>
            <a:r>
              <a:rPr lang="hr-HR" sz="1800" cap="none" dirty="0"/>
              <a:t>Prihodi poslovanja općine Hum na Sutli za 2024. godinu planirani su u iznosu od 3.370.380,00 eura, a čine ih:</a:t>
            </a:r>
          </a:p>
        </p:txBody>
      </p:sp>
      <p:sp>
        <p:nvSpPr>
          <p:cNvPr id="3" name="Rezervirano mjesto teksta 2"/>
          <p:cNvSpPr>
            <a:spLocks noGrp="1"/>
          </p:cNvSpPr>
          <p:nvPr>
            <p:ph type="body" idx="1"/>
          </p:nvPr>
        </p:nvSpPr>
        <p:spPr>
          <a:xfrm>
            <a:off x="584201" y="1639069"/>
            <a:ext cx="10943216" cy="4727021"/>
          </a:xfrm>
        </p:spPr>
        <p:txBody>
          <a:bodyPr>
            <a:noAutofit/>
          </a:bodyPr>
          <a:lstStyle/>
          <a:p>
            <a:pPr marL="342900" indent="-342900">
              <a:buFont typeface="Wingdings" panose="05000000000000000000" pitchFamily="2" charset="2"/>
              <a:buChar char="Ø"/>
            </a:pPr>
            <a:r>
              <a:rPr lang="hr-HR" sz="1300" dirty="0">
                <a:solidFill>
                  <a:srgbClr val="002060"/>
                </a:solidFill>
              </a:rPr>
              <a:t>Prihodi od poreza za 2024. godinu planirani su u iznosu od 2.146.600,00 EUR: </a:t>
            </a:r>
          </a:p>
          <a:p>
            <a:pPr marL="628650" lvl="1" indent="-171450">
              <a:buFont typeface="Wingdings" panose="05000000000000000000" pitchFamily="2" charset="2"/>
              <a:buChar char="ü"/>
            </a:pPr>
            <a:r>
              <a:rPr lang="hr-HR" sz="1100" dirty="0">
                <a:solidFill>
                  <a:srgbClr val="0047D6"/>
                </a:solidFill>
              </a:rPr>
              <a:t>prihodi od poreza na dohodak koji su planirani u iznosu od 2.088.600,00 EUR, </a:t>
            </a:r>
          </a:p>
          <a:p>
            <a:pPr marL="628650" lvl="1" indent="-171450">
              <a:buFont typeface="Wingdings" panose="05000000000000000000" pitchFamily="2" charset="2"/>
              <a:buChar char="ü"/>
            </a:pPr>
            <a:r>
              <a:rPr lang="hr-HR" sz="1100" dirty="0">
                <a:solidFill>
                  <a:srgbClr val="0047D6"/>
                </a:solidFill>
              </a:rPr>
              <a:t>prihodi od poreza na  imovinu koji su planirani u iznosu od 42.000,00 EUR, </a:t>
            </a:r>
          </a:p>
          <a:p>
            <a:pPr marL="628650" lvl="1" indent="-171450">
              <a:buFont typeface="Wingdings" panose="05000000000000000000" pitchFamily="2" charset="2"/>
              <a:buChar char="ü"/>
            </a:pPr>
            <a:r>
              <a:rPr lang="hr-HR" sz="1100" dirty="0">
                <a:solidFill>
                  <a:srgbClr val="0047D6"/>
                </a:solidFill>
              </a:rPr>
              <a:t>prihodi  od poreza na robu i usluge koji su planirani u iznosu od 16.000,00 EUR.</a:t>
            </a:r>
          </a:p>
          <a:p>
            <a:pPr lvl="1"/>
            <a:endParaRPr lang="hr-HR" sz="1200" dirty="0">
              <a:solidFill>
                <a:srgbClr val="002060"/>
              </a:solidFill>
            </a:endParaRPr>
          </a:p>
          <a:p>
            <a:pPr marL="285750" indent="-285750">
              <a:buFont typeface="Wingdings" panose="05000000000000000000" pitchFamily="2" charset="2"/>
              <a:buChar char="Ø"/>
            </a:pPr>
            <a:r>
              <a:rPr lang="hr-HR" sz="1300" dirty="0">
                <a:solidFill>
                  <a:srgbClr val="002060"/>
                </a:solidFill>
              </a:rPr>
              <a:t>Pomoći od subjekata unutar općeg proračuna planirani su za 2024. u iznosu od 693.000,00 EUR i to:</a:t>
            </a:r>
          </a:p>
          <a:p>
            <a:pPr marL="628650" lvl="1" indent="-171450">
              <a:buFont typeface="Wingdings" panose="05000000000000000000" pitchFamily="2" charset="2"/>
              <a:buChar char="ü"/>
            </a:pPr>
            <a:r>
              <a:rPr lang="hr-HR" sz="1100" dirty="0">
                <a:solidFill>
                  <a:srgbClr val="0047D6"/>
                </a:solidFill>
              </a:rPr>
              <a:t>tekuće pomoći iz  državnog proračuna planirane su u iznosu od 123.500,00 EUR,</a:t>
            </a:r>
          </a:p>
          <a:p>
            <a:pPr marL="628650" lvl="1" indent="-171450">
              <a:buFont typeface="Wingdings" panose="05000000000000000000" pitchFamily="2" charset="2"/>
              <a:buChar char="ü"/>
            </a:pPr>
            <a:r>
              <a:rPr lang="hr-HR" sz="1100" dirty="0">
                <a:solidFill>
                  <a:srgbClr val="0047D6"/>
                </a:solidFill>
              </a:rPr>
              <a:t>tekuće pomoći iz županijskog proračuna planirane su u iznosu od 11.000,00 EUR	</a:t>
            </a:r>
          </a:p>
          <a:p>
            <a:pPr marL="628650" lvl="1" indent="-171450">
              <a:buFont typeface="Wingdings" panose="05000000000000000000" pitchFamily="2" charset="2"/>
              <a:buChar char="ü"/>
            </a:pPr>
            <a:r>
              <a:rPr lang="hr-HR" sz="1100" dirty="0">
                <a:solidFill>
                  <a:srgbClr val="0047D6"/>
                </a:solidFill>
              </a:rPr>
              <a:t>kapitalne pomoći iz državnog proračuna planirane su u iznosu od 50.000,00 EUR,</a:t>
            </a:r>
          </a:p>
          <a:p>
            <a:pPr marL="628650" lvl="1" indent="-171450">
              <a:buFont typeface="Wingdings" panose="05000000000000000000" pitchFamily="2" charset="2"/>
              <a:buChar char="ü"/>
            </a:pPr>
            <a:r>
              <a:rPr lang="hr-HR" sz="1100" dirty="0">
                <a:solidFill>
                  <a:srgbClr val="0047D6"/>
                </a:solidFill>
              </a:rPr>
              <a:t>Pomoći od izvanproračunskih korisnika planirane su u iznosu od 20.500,00 EUR,</a:t>
            </a:r>
          </a:p>
          <a:p>
            <a:pPr marL="628650" lvl="1" indent="-171450">
              <a:buFont typeface="Wingdings" panose="05000000000000000000" pitchFamily="2" charset="2"/>
              <a:buChar char="ü"/>
            </a:pPr>
            <a:r>
              <a:rPr lang="hr-HR" sz="1100" dirty="0">
                <a:solidFill>
                  <a:srgbClr val="0047D6"/>
                </a:solidFill>
              </a:rPr>
              <a:t>kapitalne pomoći iz državnog proračuna temeljem prijenosa EU sredstava u 2023. godinu planirane su u iznosu  od 488.000,00 EUR</a:t>
            </a:r>
            <a:r>
              <a:rPr lang="hr-HR" sz="1200" dirty="0">
                <a:solidFill>
                  <a:srgbClr val="0047D6"/>
                </a:solidFill>
              </a:rPr>
              <a:t>.</a:t>
            </a:r>
          </a:p>
          <a:p>
            <a:endParaRPr lang="hr-HR" sz="1400" dirty="0">
              <a:solidFill>
                <a:srgbClr val="0047D6"/>
              </a:solidFill>
            </a:endParaRPr>
          </a:p>
          <a:p>
            <a:pPr marL="342900" indent="-342900">
              <a:buFont typeface="Wingdings" panose="05000000000000000000" pitchFamily="2" charset="2"/>
              <a:buChar char="Ø"/>
            </a:pPr>
            <a:endParaRPr lang="hr-HR" sz="1400" dirty="0"/>
          </a:p>
        </p:txBody>
      </p:sp>
    </p:spTree>
    <p:extLst>
      <p:ext uri="{BB962C8B-B14F-4D97-AF65-F5344CB8AC3E}">
        <p14:creationId xmlns:p14="http://schemas.microsoft.com/office/powerpoint/2010/main" val="3320714162"/>
      </p:ext>
    </p:extLst>
  </p:cSld>
  <p:clrMapOvr>
    <a:masterClrMapping/>
  </p:clrMapOvr>
  <mc:AlternateContent xmlns:mc="http://schemas.openxmlformats.org/markup-compatibility/2006" xmlns:p14="http://schemas.microsoft.com/office/powerpoint/2010/main">
    <mc:Choice Requires="p14">
      <p:transition spd="slow" p14:dur="1300" advClick="0" advTm="20000">
        <p14:ripple/>
      </p:transition>
    </mc:Choice>
    <mc:Fallback xmlns="">
      <p:transition spd="slow" advClick="0" advTm="2000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1"/>
          </p:nvPr>
        </p:nvSpPr>
        <p:spPr>
          <a:xfrm>
            <a:off x="762000" y="465667"/>
            <a:ext cx="10708741" cy="6197683"/>
          </a:xfrm>
        </p:spPr>
        <p:txBody>
          <a:bodyPr>
            <a:normAutofit fontScale="92500" lnSpcReduction="10000"/>
          </a:bodyPr>
          <a:lstStyle/>
          <a:p>
            <a:pPr marL="171450" lvl="0" indent="-171450">
              <a:buClr>
                <a:prstClr val="white"/>
              </a:buClr>
              <a:buFont typeface="Wingdings" panose="05000000000000000000" pitchFamily="2" charset="2"/>
              <a:buChar char="Ø"/>
            </a:pPr>
            <a:r>
              <a:rPr lang="hr-HR" sz="1400" dirty="0">
                <a:solidFill>
                  <a:srgbClr val="002060"/>
                </a:solidFill>
              </a:rPr>
              <a:t>Prihodi od  imovine za 2024. godinu planirani su u iznosu od 14.520,00 EUR, a čine ih:</a:t>
            </a:r>
          </a:p>
          <a:p>
            <a:pPr marL="628650" lvl="1" indent="-171450">
              <a:buClr>
                <a:prstClr val="white"/>
              </a:buClr>
              <a:buFont typeface="Wingdings" panose="05000000000000000000" pitchFamily="2" charset="2"/>
              <a:buChar char="ü"/>
            </a:pPr>
            <a:r>
              <a:rPr lang="hr-HR" sz="1200" dirty="0">
                <a:solidFill>
                  <a:srgbClr val="0047D6"/>
                </a:solidFill>
              </a:rPr>
              <a:t>kamate na depozit planirane su u iznosu od 10,00 EUR,</a:t>
            </a:r>
          </a:p>
          <a:p>
            <a:pPr marL="628650" lvl="1" indent="-171450">
              <a:buClr>
                <a:prstClr val="white"/>
              </a:buClr>
              <a:buFont typeface="Wingdings" panose="05000000000000000000" pitchFamily="2" charset="2"/>
              <a:buChar char="ü"/>
            </a:pPr>
            <a:r>
              <a:rPr lang="hr-HR" sz="1200" dirty="0">
                <a:solidFill>
                  <a:srgbClr val="0047D6"/>
                </a:solidFill>
              </a:rPr>
              <a:t>prihodi od zakupa i iznajmljivanja u iznosu od 7.500,00 EUR,</a:t>
            </a:r>
          </a:p>
          <a:p>
            <a:pPr marL="628650" lvl="1" indent="-171450">
              <a:buClr>
                <a:prstClr val="white"/>
              </a:buClr>
              <a:buFont typeface="Wingdings" panose="05000000000000000000" pitchFamily="2" charset="2"/>
              <a:buChar char="ü"/>
            </a:pPr>
            <a:r>
              <a:rPr lang="hr-HR" sz="1200" dirty="0">
                <a:solidFill>
                  <a:srgbClr val="0047D6"/>
                </a:solidFill>
              </a:rPr>
              <a:t>spomenička renta planirana u iznosu od 10,00 EUR, </a:t>
            </a:r>
          </a:p>
          <a:p>
            <a:pPr marL="628650" lvl="1" indent="-171450">
              <a:buClr>
                <a:prstClr val="white"/>
              </a:buClr>
              <a:buFont typeface="Wingdings" panose="05000000000000000000" pitchFamily="2" charset="2"/>
              <a:buChar char="ü"/>
            </a:pPr>
            <a:r>
              <a:rPr lang="hr-HR" sz="1200" dirty="0">
                <a:solidFill>
                  <a:srgbClr val="0047D6"/>
                </a:solidFill>
              </a:rPr>
              <a:t>naknade za ceste planirane u iznosu od 6.000,00 EUR, te </a:t>
            </a:r>
          </a:p>
          <a:p>
            <a:pPr marL="628650" lvl="1" indent="-171450">
              <a:buClr>
                <a:prstClr val="white"/>
              </a:buClr>
              <a:buFont typeface="Wingdings" panose="05000000000000000000" pitchFamily="2" charset="2"/>
              <a:buChar char="ü"/>
            </a:pPr>
            <a:r>
              <a:rPr lang="hr-HR" sz="1200" dirty="0">
                <a:solidFill>
                  <a:srgbClr val="0047D6"/>
                </a:solidFill>
              </a:rPr>
              <a:t>prihod od naknade za nezakonito izgrađene građevine planiran u iznosu od 1.000,00 EUR.</a:t>
            </a:r>
          </a:p>
          <a:p>
            <a:pPr marL="628650" lvl="1" indent="-171450">
              <a:buClr>
                <a:prstClr val="white"/>
              </a:buClr>
              <a:buFont typeface="Wingdings" panose="05000000000000000000" pitchFamily="2" charset="2"/>
              <a:buChar char="ü"/>
            </a:pPr>
            <a:endParaRPr lang="hr-HR" sz="1300" dirty="0">
              <a:solidFill>
                <a:srgbClr val="002060"/>
              </a:solidFill>
            </a:endParaRPr>
          </a:p>
          <a:p>
            <a:pPr marL="171450" lvl="0" indent="-171450">
              <a:buClr>
                <a:prstClr val="white"/>
              </a:buClr>
              <a:buFont typeface="Wingdings" panose="05000000000000000000" pitchFamily="2" charset="2"/>
              <a:buChar char="Ø"/>
            </a:pPr>
            <a:r>
              <a:rPr lang="hr-HR" sz="1400" dirty="0">
                <a:solidFill>
                  <a:srgbClr val="002060"/>
                </a:solidFill>
              </a:rPr>
              <a:t>Prihodi od upravnih i administrativni pristojbi planirani su u iznosu od 451.500,00 EUR, a odnose se na:</a:t>
            </a:r>
          </a:p>
          <a:p>
            <a:pPr marL="628650" lvl="1" indent="-171450">
              <a:buClr>
                <a:prstClr val="white"/>
              </a:buClr>
              <a:buFont typeface="Wingdings" panose="05000000000000000000" pitchFamily="2" charset="2"/>
              <a:buChar char="ü"/>
            </a:pPr>
            <a:r>
              <a:rPr lang="hr-HR" sz="1200" dirty="0">
                <a:solidFill>
                  <a:srgbClr val="0047D6"/>
                </a:solidFill>
              </a:rPr>
              <a:t>prihod od upravnih pristojbi  u iznosu od 1.000,00 EUR, </a:t>
            </a:r>
          </a:p>
          <a:p>
            <a:pPr marL="628650" lvl="1" indent="-171450">
              <a:buClr>
                <a:prstClr val="white"/>
              </a:buClr>
              <a:buFont typeface="Wingdings" panose="05000000000000000000" pitchFamily="2" charset="2"/>
              <a:buChar char="ü"/>
            </a:pPr>
            <a:r>
              <a:rPr lang="hr-HR" sz="1200" dirty="0">
                <a:solidFill>
                  <a:srgbClr val="0047D6"/>
                </a:solidFill>
              </a:rPr>
              <a:t>prihodi od vodnog doprinosa u iznosu od 1.000,00 EUR, </a:t>
            </a:r>
          </a:p>
          <a:p>
            <a:pPr marL="628650" lvl="1" indent="-171450">
              <a:buClr>
                <a:prstClr val="white"/>
              </a:buClr>
              <a:buFont typeface="Wingdings" panose="05000000000000000000" pitchFamily="2" charset="2"/>
              <a:buChar char="ü"/>
            </a:pPr>
            <a:r>
              <a:rPr lang="hr-HR" sz="1200" dirty="0">
                <a:solidFill>
                  <a:srgbClr val="0047D6"/>
                </a:solidFill>
              </a:rPr>
              <a:t>doprinosa od šuma u iznosu od 1.500,00 EUR, </a:t>
            </a:r>
          </a:p>
          <a:p>
            <a:pPr marL="628650" lvl="1" indent="-171450">
              <a:buClr>
                <a:prstClr val="white"/>
              </a:buClr>
              <a:buFont typeface="Wingdings" panose="05000000000000000000" pitchFamily="2" charset="2"/>
              <a:buChar char="ü"/>
            </a:pPr>
            <a:r>
              <a:rPr lang="hr-HR" sz="1200" dirty="0">
                <a:solidFill>
                  <a:srgbClr val="0047D6"/>
                </a:solidFill>
              </a:rPr>
              <a:t>komunalnog doprinosa u iznosu od 50.000,00 EUR, te </a:t>
            </a:r>
          </a:p>
          <a:p>
            <a:pPr marL="628650" lvl="1" indent="-171450">
              <a:buClr>
                <a:prstClr val="white"/>
              </a:buClr>
              <a:buFont typeface="Wingdings" panose="05000000000000000000" pitchFamily="2" charset="2"/>
              <a:buChar char="ü"/>
            </a:pPr>
            <a:r>
              <a:rPr lang="hr-HR" sz="1200" dirty="0">
                <a:solidFill>
                  <a:srgbClr val="0047D6"/>
                </a:solidFill>
              </a:rPr>
              <a:t>komunalne naknade u iznosu od 398.000,00 EUR.</a:t>
            </a:r>
          </a:p>
          <a:p>
            <a:pPr lvl="1">
              <a:buClr>
                <a:prstClr val="white"/>
              </a:buClr>
            </a:pPr>
            <a:endParaRPr lang="hr-HR" sz="1200" dirty="0">
              <a:solidFill>
                <a:srgbClr val="002060"/>
              </a:solidFill>
            </a:endParaRPr>
          </a:p>
          <a:p>
            <a:pPr marL="171450" lvl="0" indent="-171450">
              <a:buClr>
                <a:prstClr val="white"/>
              </a:buClr>
              <a:buFont typeface="Wingdings" panose="05000000000000000000" pitchFamily="2" charset="2"/>
              <a:buChar char="Ø"/>
            </a:pPr>
            <a:r>
              <a:rPr lang="hr-HR" sz="1400" dirty="0">
                <a:solidFill>
                  <a:srgbClr val="002060"/>
                </a:solidFill>
              </a:rPr>
              <a:t>Prihodi od donacija planirani su u iznosu od 50.000,00 EUR, a odnose se na:</a:t>
            </a:r>
          </a:p>
          <a:p>
            <a:pPr marL="628650" lvl="1" indent="-171450">
              <a:buClr>
                <a:prstClr val="white"/>
              </a:buClr>
              <a:buFont typeface="Wingdings" panose="05000000000000000000" pitchFamily="2" charset="2"/>
              <a:buChar char="ü"/>
            </a:pPr>
            <a:r>
              <a:rPr lang="hr-HR" sz="1200" dirty="0">
                <a:solidFill>
                  <a:srgbClr val="0047D6"/>
                </a:solidFill>
              </a:rPr>
              <a:t>kapitalne donacije od neprofitnih organizacija  u iznosu od 50.000,00 EUR.</a:t>
            </a:r>
          </a:p>
          <a:p>
            <a:pPr lvl="1">
              <a:buClr>
                <a:prstClr val="white"/>
              </a:buClr>
            </a:pPr>
            <a:endParaRPr lang="hr-HR" sz="1200" dirty="0">
              <a:solidFill>
                <a:srgbClr val="002060"/>
              </a:solidFill>
            </a:endParaRPr>
          </a:p>
          <a:p>
            <a:pPr marL="171450" lvl="0" indent="-171450">
              <a:buClr>
                <a:prstClr val="white"/>
              </a:buClr>
              <a:buFont typeface="Wingdings" panose="05000000000000000000" pitchFamily="2" charset="2"/>
              <a:buChar char="Ø"/>
            </a:pPr>
            <a:r>
              <a:rPr lang="hr-HR" sz="1400" dirty="0">
                <a:solidFill>
                  <a:srgbClr val="002060"/>
                </a:solidFill>
              </a:rPr>
              <a:t>Ostali prihodi planirani su u iznosu od 15.260,00 EUR (</a:t>
            </a:r>
            <a:r>
              <a:rPr lang="hr-HR" sz="1200" dirty="0">
                <a:solidFill>
                  <a:srgbClr val="0047D6"/>
                </a:solidFill>
              </a:rPr>
              <a:t>prvenstveno se odnose na planiran iznos od 10.000,00 EUR od građana za asfaltiranje nerazvrstanih cesta</a:t>
            </a:r>
            <a:r>
              <a:rPr lang="hr-HR" sz="1200" dirty="0">
                <a:solidFill>
                  <a:srgbClr val="002060"/>
                </a:solidFill>
              </a:rPr>
              <a:t>).</a:t>
            </a:r>
          </a:p>
          <a:p>
            <a:pPr lvl="0">
              <a:buClr>
                <a:prstClr val="white"/>
              </a:buClr>
            </a:pPr>
            <a:endParaRPr lang="hr-HR" sz="1200" dirty="0">
              <a:solidFill>
                <a:srgbClr val="002060"/>
              </a:solidFill>
            </a:endParaRPr>
          </a:p>
          <a:p>
            <a:pPr lvl="0">
              <a:buClr>
                <a:prstClr val="white"/>
              </a:buClr>
            </a:pPr>
            <a:r>
              <a:rPr lang="hr-HR" sz="1600" dirty="0">
                <a:solidFill>
                  <a:schemeClr val="tx1"/>
                </a:solidFill>
              </a:rPr>
              <a:t>Prihodi od prodaje nefinancijske imovine planirani su u iznosu od 5.400,00 EUR, odnose se na:</a:t>
            </a:r>
          </a:p>
          <a:p>
            <a:pPr marL="171450" lvl="0" indent="-171450">
              <a:buClr>
                <a:prstClr val="white"/>
              </a:buClr>
              <a:buFont typeface="Wingdings" panose="05000000000000000000" pitchFamily="2" charset="2"/>
              <a:buChar char="Ø"/>
            </a:pPr>
            <a:r>
              <a:rPr lang="hr-HR" sz="1300" dirty="0">
                <a:solidFill>
                  <a:srgbClr val="0047D6"/>
                </a:solidFill>
              </a:rPr>
              <a:t>Prihod od prodaje stanova  na kojima postaji stanarsko pravo u iznosu od 5.400,00 EUR</a:t>
            </a:r>
            <a:r>
              <a:rPr lang="hr-HR" sz="1200" dirty="0">
                <a:solidFill>
                  <a:srgbClr val="002060"/>
                </a:solidFill>
              </a:rPr>
              <a:t>.</a:t>
            </a:r>
          </a:p>
          <a:p>
            <a:pPr lvl="0">
              <a:buClr>
                <a:prstClr val="white"/>
              </a:buClr>
            </a:pPr>
            <a:endParaRPr lang="hr-HR" sz="1200" dirty="0">
              <a:solidFill>
                <a:srgbClr val="002060"/>
              </a:solidFill>
            </a:endParaRPr>
          </a:p>
          <a:p>
            <a:pPr lvl="1">
              <a:buClr>
                <a:prstClr val="white"/>
              </a:buClr>
            </a:pPr>
            <a:endParaRPr lang="hr-HR" sz="1200" dirty="0">
              <a:solidFill>
                <a:srgbClr val="002060"/>
              </a:solidFill>
            </a:endParaRPr>
          </a:p>
        </p:txBody>
      </p:sp>
    </p:spTree>
    <p:extLst>
      <p:ext uri="{BB962C8B-B14F-4D97-AF65-F5344CB8AC3E}">
        <p14:creationId xmlns:p14="http://schemas.microsoft.com/office/powerpoint/2010/main" val="2649810589"/>
      </p:ext>
    </p:extLst>
  </p:cSld>
  <p:clrMapOvr>
    <a:masterClrMapping/>
  </p:clrMapOvr>
  <mc:AlternateContent xmlns:mc="http://schemas.openxmlformats.org/markup-compatibility/2006" xmlns:p14="http://schemas.microsoft.com/office/powerpoint/2010/main">
    <mc:Choice Requires="p14">
      <p:transition spd="slow" p14:dur="1300" advClick="0" advTm="20000">
        <p14:ripple/>
      </p:transition>
    </mc:Choice>
    <mc:Fallback xmlns="">
      <p:transition spd="slow" advClick="0" advTm="20000">
        <p:fade/>
      </p:transition>
    </mc:Fallback>
  </mc:AlternateContent>
</p:sld>
</file>

<file path=ppt/theme/theme1.xml><?xml version="1.0" encoding="utf-8"?>
<a:theme xmlns:a="http://schemas.openxmlformats.org/drawingml/2006/main" name="Isječak">
  <a:themeElements>
    <a:clrScheme name="Isječak">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Isječak">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sječak">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Tema sustava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2958</TotalTime>
  <Words>3231</Words>
  <Application>Microsoft Office PowerPoint</Application>
  <PresentationFormat>Široki zaslon</PresentationFormat>
  <Paragraphs>279</Paragraphs>
  <Slides>22</Slides>
  <Notes>1</Notes>
  <HiddenSlides>0</HiddenSlides>
  <MMClips>0</MMClips>
  <ScaleCrop>false</ScaleCrop>
  <HeadingPairs>
    <vt:vector size="6" baseType="variant">
      <vt:variant>
        <vt:lpstr>Korišteni fontovi</vt:lpstr>
      </vt:variant>
      <vt:variant>
        <vt:i4>4</vt:i4>
      </vt:variant>
      <vt:variant>
        <vt:lpstr>Tema</vt:lpstr>
      </vt:variant>
      <vt:variant>
        <vt:i4>1</vt:i4>
      </vt:variant>
      <vt:variant>
        <vt:lpstr>Naslovi slajdova</vt:lpstr>
      </vt:variant>
      <vt:variant>
        <vt:i4>22</vt:i4>
      </vt:variant>
    </vt:vector>
  </HeadingPairs>
  <TitlesOfParts>
    <vt:vector size="27" baseType="lpstr">
      <vt:lpstr>Calibri</vt:lpstr>
      <vt:lpstr>Century Gothic</vt:lpstr>
      <vt:lpstr>Wingdings</vt:lpstr>
      <vt:lpstr>Wingdings 3</vt:lpstr>
      <vt:lpstr>Isječak</vt:lpstr>
      <vt:lpstr>Općina hum na sutli hum na sutli 175 49231 hum na sutli mb:02621223 oib: 61743726362  www.humnasutli.hr</vt:lpstr>
      <vt:lpstr> Proračun je akt kojim se procjenjuju prihodi i primici te utvrđuju rashodi i izdaci općine Hum na Sutli za proračunsku godinu, a sadrži i projekciju prihoda i primitaka te rashoda i izdataka za slijedeće dvije godine.   Proračun se odnosi na fiskalnu godinu i traje od 01. siječnja do 31. prosinca. Zakonodavni  akt kojim su regulirana sva pitanja vezana uz proračun je Zakon o proračunu („Narodne novine” br.144/2021).    Jedini ovlašteni predlagatelj Proračuna općine je općinski načelnik. Općinski načelnik općine Hum na Sutli odgovoran je za zakonito planiranje i izvršavanje proračuna, za svrhovito, učinkovito i ekonomično raspolaganje proračunskim sredstvima.  Proračun donosi (izglasava) Općinsko vijeće do kraja godine za iduću godinu.  Treba napomenuti da proračun nije statičan akt već se sukladno zakonu može mijenjati tijekom proračunske godine. Ta izmjena se naziva Rebalans proračuna.   Procedura izmjena/rebalansa proračuna identična je proceduri njegova donošenja. </vt:lpstr>
      <vt:lpstr>Proračun sadržava:</vt:lpstr>
      <vt:lpstr> 2. Poseban dio proračuna sačinjava:  Plan rashoda i izdataka raspoređen je po organizacijskim  jedinicama (odjelima) i proračunskim korisnicima iskazanih po vrstama te raspoređenih u programe koji se sastoje od aktivnosti i projekata.         RAZDJEL: 001 OPĆINA HUM NA SUTLI   raspodijeljen je na GLAVE:          Glava: 01 OPĆINA HUM NA SUTLI – OPĆE JAVNE USLUGE  Glava: 02 DJEČJI VRTIĆ BALONČICA  Glava: 03  NARODNA KNJIŽNICA HUM NA SUTLI         </vt:lpstr>
      <vt:lpstr> </vt:lpstr>
      <vt:lpstr>Glava: 02  DJEČJI VRTIĆ BALONČICA    raspodijeljena je na program:  PROGRAM 1013 PREDŠKOLSKI ODGOJ - DJEČJI VRTIĆ BALONČICA  </vt:lpstr>
      <vt:lpstr>Proračun općine Hum na Sutli za 2024. godinu  Proračunski prihodi i primici:</vt:lpstr>
      <vt:lpstr>                                      PRIHODI I PRIMICI  Prihodi poslovanja općine Hum na Sutli za 2024. godinu planirani su u iznosu od 3.370.380,00 eura, a čine ih:</vt:lpstr>
      <vt:lpstr>PowerPoint prezentacija</vt:lpstr>
      <vt:lpstr>PowerPoint prezentacija</vt:lpstr>
      <vt:lpstr>PowerPoint prezentacija</vt:lpstr>
      <vt:lpstr>   Proračun općine Hum na Sutli za 2024. godinu   </vt:lpstr>
      <vt:lpstr>Rashodi i izdaci   OPIS POSEBNOG DIJELA PRORAČUNA </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OPĆINA HUM NA SUTLI</dc:title>
  <dc:creator>Opcina</dc:creator>
  <cp:lastModifiedBy>Tatjana Gorišek Jančin&lt;racunovodstvo@humnasutli.hr&gt;</cp:lastModifiedBy>
  <cp:revision>563</cp:revision>
  <cp:lastPrinted>2023-01-17T08:13:20Z</cp:lastPrinted>
  <dcterms:created xsi:type="dcterms:W3CDTF">2018-11-10T17:10:58Z</dcterms:created>
  <dcterms:modified xsi:type="dcterms:W3CDTF">2024-01-10T13:41:56Z</dcterms:modified>
</cp:coreProperties>
</file>