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9" r:id="rId4"/>
    <p:sldId id="280" r:id="rId5"/>
    <p:sldId id="282" r:id="rId6"/>
    <p:sldId id="281" r:id="rId7"/>
    <p:sldId id="262" r:id="rId8"/>
    <p:sldId id="263" r:id="rId9"/>
    <p:sldId id="276" r:id="rId10"/>
    <p:sldId id="264" r:id="rId11"/>
    <p:sldId id="277" r:id="rId12"/>
    <p:sldId id="265" r:id="rId13"/>
    <p:sldId id="269" r:id="rId14"/>
    <p:sldId id="268" r:id="rId15"/>
    <p:sldId id="279" r:id="rId16"/>
    <p:sldId id="270" r:id="rId17"/>
    <p:sldId id="271" r:id="rId18"/>
    <p:sldId id="272" r:id="rId19"/>
    <p:sldId id="278" r:id="rId20"/>
    <p:sldId id="273" r:id="rId21"/>
    <p:sldId id="274" r:id="rId22"/>
    <p:sldId id="275"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D6"/>
    <a:srgbClr val="9AE3F4"/>
    <a:srgbClr val="1563FF"/>
    <a:srgbClr val="0D5EFF"/>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06" d="100"/>
          <a:sy n="106" d="100"/>
        </p:scale>
        <p:origin x="792" y="96"/>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4B109784-1242-49CB-93FF-86A56047DA7D}" type="datetimeFigureOut">
              <a:rPr lang="hr-HR" smtClean="0"/>
              <a:t>22.01.2025</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hr-HR"/>
          </a:p>
        </p:txBody>
      </p:sp>
      <p:sp>
        <p:nvSpPr>
          <p:cNvPr id="5" name="Rezervirano mjesto bilježaka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8043E68F-6E9A-4BD0-8980-A35A7ACF2057}" type="slidenum">
              <a:rPr lang="hr-HR" smtClean="0"/>
              <a:t>3</a:t>
            </a:fld>
            <a:endParaRPr lang="hr-HR"/>
          </a:p>
        </p:txBody>
      </p:sp>
    </p:spTree>
    <p:extLst>
      <p:ext uri="{BB962C8B-B14F-4D97-AF65-F5344CB8AC3E}">
        <p14:creationId xmlns:p14="http://schemas.microsoft.com/office/powerpoint/2010/main" val="647849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14</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726169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Date Placeholder 2"/>
          <p:cNvSpPr>
            <a:spLocks noGrp="1"/>
          </p:cNvSpPr>
          <p:nvPr>
            <p:ph type="dt" sz="half" idx="10"/>
          </p:nvPr>
        </p:nvSpPr>
        <p:spPr/>
        <p:txBody>
          <a:bodyPr/>
          <a:lstStyle/>
          <a:p>
            <a:fld id="{E98AFD69-E945-4ED3-8CBF-D2C4359E0110}" type="datetimeFigureOut">
              <a:rPr lang="hr-HR" smtClean="0"/>
              <a:t>22.01.2025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31638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9335935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208120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23798992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227226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86275675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73678467"/>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58886566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1736200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22.01.2025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4222915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22.01.2025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9521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22.01.2025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3996827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22.01.2025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4094562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22.01.2025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0751045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22.01.2025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66342686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22.01.2025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3489658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22.01.2025</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908195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
        <p:nvSpPr>
          <p:cNvPr id="3" name="Podnaslov 2"/>
          <p:cNvSpPr>
            <a:spLocks noGrp="1"/>
          </p:cNvSpPr>
          <p:nvPr>
            <p:ph type="subTitle" idx="1"/>
          </p:nvPr>
        </p:nvSpPr>
        <p:spPr>
          <a:xfrm>
            <a:off x="1591733" y="1845734"/>
            <a:ext cx="7987696" cy="3748040"/>
          </a:xfrm>
        </p:spPr>
        <p:txBody>
          <a:bodyPr>
            <a:normAutofit/>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3200" dirty="0">
                <a:solidFill>
                  <a:schemeClr val="tx1"/>
                </a:solidFill>
                <a:effectLst>
                  <a:outerShdw blurRad="38100" dist="38100" dir="2700000" algn="tl">
                    <a:srgbClr val="000000">
                      <a:alpha val="43137"/>
                    </a:srgbClr>
                  </a:outerShdw>
                </a:effectLst>
              </a:rPr>
              <a:t>OPĆINA HUM NA SUTLI</a:t>
            </a:r>
          </a:p>
          <a:p>
            <a:pPr algn="ctr"/>
            <a:r>
              <a:rPr lang="hr-HR" sz="3200" dirty="0">
                <a:solidFill>
                  <a:schemeClr val="tx1"/>
                </a:solidFill>
                <a:effectLst>
                  <a:outerShdw blurRad="38100" dist="38100" dir="2700000" algn="tl">
                    <a:srgbClr val="000000">
                      <a:alpha val="43137"/>
                    </a:srgbClr>
                  </a:outerShdw>
                </a:effectLst>
              </a:rPr>
              <a:t>VODIČ ZA GRAĐANE UZ PRORAČUN ZA </a:t>
            </a:r>
          </a:p>
          <a:p>
            <a:pPr algn="ctr"/>
            <a:r>
              <a:rPr lang="hr-HR" sz="3200" dirty="0">
                <a:solidFill>
                  <a:schemeClr val="tx1"/>
                </a:solidFill>
                <a:effectLst>
                  <a:outerShdw blurRad="38100" dist="38100" dir="2700000" algn="tl">
                    <a:srgbClr val="000000">
                      <a:alpha val="43137"/>
                    </a:srgbClr>
                  </a:outerShdw>
                </a:effectLst>
              </a:rPr>
              <a:t>2025. GODINU</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400" advClick="0" advTm="5000">
        <p14:ripple/>
      </p:transition>
    </mc:Choice>
    <mc:Fallback xmlns="">
      <p:transitio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543208"/>
            <a:ext cx="10226804" cy="6314793"/>
          </a:xfrm>
        </p:spPr>
        <p:txBody>
          <a:bodyPr>
            <a:noAutofit/>
          </a:bodyPr>
          <a:lstStyle/>
          <a:p>
            <a:r>
              <a:rPr lang="hr-HR" sz="1600" dirty="0">
                <a:solidFill>
                  <a:schemeClr val="tx1"/>
                </a:solidFill>
              </a:rPr>
              <a:t>	U ukupne prihode Plana proračuna općine za 2025. godinu uključeni su i vlastiti 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269.831,00 EUR:</a:t>
            </a:r>
          </a:p>
          <a:p>
            <a:pPr marL="628650" lvl="1" indent="-171450">
              <a:buFont typeface="Wingdings" panose="05000000000000000000" pitchFamily="2" charset="2"/>
              <a:buChar char="Ø"/>
            </a:pPr>
            <a:r>
              <a:rPr lang="hr-HR" sz="1100" dirty="0">
                <a:solidFill>
                  <a:srgbClr val="0047D6"/>
                </a:solidFill>
              </a:rPr>
              <a:t>Pomoći proračunskim korisnicima iz proračuna koji im nije nadležan  u iznosu od 2.180,00 EUR,</a:t>
            </a:r>
          </a:p>
          <a:p>
            <a:pPr marL="628650" lvl="1" indent="-171450">
              <a:buFont typeface="Wingdings" panose="05000000000000000000" pitchFamily="2" charset="2"/>
              <a:buChar char="Ø"/>
            </a:pPr>
            <a:r>
              <a:rPr lang="hr-HR" sz="1100" dirty="0">
                <a:solidFill>
                  <a:srgbClr val="0047D6"/>
                </a:solidFill>
              </a:rPr>
              <a:t>Prihodi od </a:t>
            </a:r>
            <a:r>
              <a:rPr lang="hr-HR" sz="1100" dirty="0" err="1">
                <a:solidFill>
                  <a:srgbClr val="0047D6"/>
                </a:solidFill>
              </a:rPr>
              <a:t>opskrbinina</a:t>
            </a:r>
            <a:r>
              <a:rPr lang="hr-HR" sz="1100" dirty="0">
                <a:solidFill>
                  <a:srgbClr val="0047D6"/>
                </a:solidFill>
              </a:rPr>
              <a:t> Dječji vrtić Balončica planirani su iznosu od 265.000,00 EUR,</a:t>
            </a:r>
          </a:p>
          <a:p>
            <a:pPr marL="628650" lvl="1" indent="-171450">
              <a:buFont typeface="Wingdings" panose="05000000000000000000" pitchFamily="2" charset="2"/>
              <a:buChar char="Ø"/>
            </a:pPr>
            <a:r>
              <a:rPr lang="pl-PL" sz="1100" dirty="0">
                <a:solidFill>
                  <a:srgbClr val="0047D6"/>
                </a:solidFill>
              </a:rPr>
              <a:t>Prihodi od donacija u iznosu od 2.650,00 EUR.</a:t>
            </a:r>
            <a:endParaRPr lang="hr-HR" sz="1100" dirty="0">
              <a:solidFill>
                <a:srgbClr val="0047D6"/>
              </a:solidFill>
            </a:endParaRPr>
          </a:p>
          <a:p>
            <a:pPr marL="628650" lvl="1" indent="-171450">
              <a:buFont typeface="Wingdings" panose="05000000000000000000" pitchFamily="2" charset="2"/>
              <a:buChar char="Ø"/>
            </a:pPr>
            <a:r>
              <a:rPr lang="hr-HR" sz="1100" dirty="0">
                <a:solidFill>
                  <a:srgbClr val="0047D6"/>
                </a:solidFill>
              </a:rPr>
              <a:t>Ostali prihodi u iznosu od 1,00 EUR.</a:t>
            </a: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13.665,10 EUR:</a:t>
            </a:r>
          </a:p>
          <a:p>
            <a:pPr marL="628650" lvl="1" indent="-171450">
              <a:buFont typeface="Wingdings" panose="05000000000000000000" pitchFamily="2" charset="2"/>
              <a:buChar char="Ø"/>
            </a:pPr>
            <a:r>
              <a:rPr lang="hr-HR" sz="1100" dirty="0">
                <a:solidFill>
                  <a:srgbClr val="0047D6"/>
                </a:solidFill>
              </a:rPr>
              <a:t>Pomoći proračunskim korisnicima iz proračuna koji im nije nadležan  u iznosu od 13.400,00 EUR,</a:t>
            </a:r>
          </a:p>
          <a:p>
            <a:pPr marL="628650" lvl="1" indent="-171450">
              <a:buFont typeface="Wingdings" panose="05000000000000000000" pitchFamily="2" charset="2"/>
              <a:buChar char="Ø"/>
            </a:pPr>
            <a:r>
              <a:rPr lang="hr-HR" sz="1100" dirty="0">
                <a:solidFill>
                  <a:srgbClr val="0047D6"/>
                </a:solidFill>
              </a:rPr>
              <a:t>Ostali prihodi u iznosu od 265,10 EUR.</a:t>
            </a: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400" dirty="0">
                <a:solidFill>
                  <a:srgbClr val="002060"/>
                </a:solidFill>
              </a:rPr>
              <a:t>Općina Hum na Sutli                      planirani  Višak     1.600.000,00 EUR</a:t>
            </a:r>
          </a:p>
          <a:p>
            <a:pPr marL="285750" lvl="0" indent="-285750">
              <a:buClr>
                <a:prstClr val="white"/>
              </a:buClr>
              <a:buFont typeface="Wingdings" panose="05000000000000000000" pitchFamily="2" charset="2"/>
              <a:buChar char="Ø"/>
            </a:pPr>
            <a:r>
              <a:rPr lang="hr-HR" sz="1400" dirty="0">
                <a:solidFill>
                  <a:srgbClr val="002060"/>
                </a:solidFill>
              </a:rPr>
              <a:t>Dječji vrtić „Balončica”                  planirani  Višak               500,00 EUR</a:t>
            </a:r>
          </a:p>
          <a:p>
            <a:pPr marL="285750" lvl="0" indent="-285750">
              <a:buClr>
                <a:prstClr val="white"/>
              </a:buClr>
              <a:buFont typeface="Wingdings" panose="05000000000000000000" pitchFamily="2" charset="2"/>
              <a:buChar char="Ø"/>
            </a:pPr>
            <a:r>
              <a:rPr lang="hr-HR" sz="1400" dirty="0">
                <a:solidFill>
                  <a:srgbClr val="002060"/>
                </a:solidFill>
              </a:rPr>
              <a:t>Narodna knjižnica Hum na Sutli    planirani  Višak                950,00 EUR</a:t>
            </a:r>
          </a:p>
        </p:txBody>
      </p:sp>
      <p:sp>
        <p:nvSpPr>
          <p:cNvPr id="4" name="Pravokutnik 3"/>
          <p:cNvSpPr/>
          <p:nvPr/>
        </p:nvSpPr>
        <p:spPr>
          <a:xfrm>
            <a:off x="778932" y="1334013"/>
            <a:ext cx="10761134" cy="646331"/>
          </a:xfrm>
          <a:prstGeom prst="rect">
            <a:avLst/>
          </a:prstGeom>
        </p:spPr>
        <p:txBody>
          <a:bodyPr wrap="square">
            <a:spAutoFit/>
          </a:bodyPr>
          <a:lstStyle/>
          <a:p>
            <a:r>
              <a:rPr lang="hr-HR" dirty="0">
                <a:ln w="3175" cmpd="sng">
                  <a:noFill/>
                </a:ln>
                <a:solidFill>
                  <a:prstClr val="white"/>
                </a:solidFill>
                <a:ea typeface="+mj-ea"/>
                <a:cs typeface="+mj-cs"/>
              </a:rPr>
              <a:t>Planirano korištenje prenesenog Viška/manjka prihoda iz prethodnih godina </a:t>
            </a:r>
            <a:r>
              <a:rPr lang="hr-HR" dirty="0">
                <a:ln w="3175" cmpd="sng">
                  <a:noFill/>
                </a:ln>
                <a:solidFill>
                  <a:srgbClr val="002060"/>
                </a:solidFill>
                <a:ea typeface="+mj-ea"/>
                <a:cs typeface="+mj-cs"/>
              </a:rPr>
              <a:t>u iznosu od 1.601.450,00 EUR:</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br>
              <a:rPr lang="pl-PL" sz="2200" dirty="0"/>
            </a:br>
            <a:br>
              <a:rPr lang="pl-PL" sz="2200" dirty="0"/>
            </a:br>
            <a:br>
              <a:rPr lang="pl-PL" sz="2200" dirty="0"/>
            </a:br>
            <a:r>
              <a:rPr lang="pl-PL" sz="2400" dirty="0">
                <a:effectLst>
                  <a:outerShdw blurRad="38100" dist="38100" dir="2700000" algn="tl">
                    <a:srgbClr val="000000">
                      <a:alpha val="43137"/>
                    </a:srgbClr>
                  </a:outerShdw>
                </a:effectLst>
              </a:rPr>
              <a:t>Proračun općine Hum na Sutli za 2025. godinu</a:t>
            </a:r>
            <a:br>
              <a:rPr lang="pl-PL" sz="2400" dirty="0"/>
            </a:br>
            <a:br>
              <a:rPr lang="pl-PL" sz="2400" dirty="0"/>
            </a:b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1466279358"/>
              </p:ext>
            </p:extLst>
          </p:nvPr>
        </p:nvGraphicFramePr>
        <p:xfrm>
          <a:off x="751438" y="1011526"/>
          <a:ext cx="8720121" cy="5220000"/>
        </p:xfrm>
        <a:graphic>
          <a:graphicData uri="http://schemas.openxmlformats.org/drawingml/2006/table">
            <a:tbl>
              <a:tblPr firstRow="1" bandRow="1">
                <a:tableStyleId>{5C22544A-7EE6-4342-B048-85BDC9FD1C3A}</a:tableStyleId>
              </a:tblPr>
              <a:tblGrid>
                <a:gridCol w="6698437">
                  <a:extLst>
                    <a:ext uri="{9D8B030D-6E8A-4147-A177-3AD203B41FA5}">
                      <a16:colId xmlns:a16="http://schemas.microsoft.com/office/drawing/2014/main" val="20000"/>
                    </a:ext>
                  </a:extLst>
                </a:gridCol>
                <a:gridCol w="2021684">
                  <a:extLst>
                    <a:ext uri="{9D8B030D-6E8A-4147-A177-3AD203B41FA5}">
                      <a16:colId xmlns:a16="http://schemas.microsoft.com/office/drawing/2014/main" val="20001"/>
                    </a:ext>
                  </a:extLst>
                </a:gridCol>
              </a:tblGrid>
              <a:tr h="338654">
                <a:tc>
                  <a:txBody>
                    <a:bodyPr/>
                    <a:lstStyle/>
                    <a:p>
                      <a:pPr algn="ctr"/>
                      <a:r>
                        <a:rPr lang="hr-HR" sz="1600" b="0" dirty="0"/>
                        <a:t>RASHODI I IZDACI</a:t>
                      </a:r>
                    </a:p>
                  </a:txBody>
                  <a:tcPr/>
                </a:tc>
                <a:tc>
                  <a:txBody>
                    <a:bodyPr/>
                    <a:lstStyle/>
                    <a:p>
                      <a:pPr algn="ctr"/>
                      <a:r>
                        <a:rPr lang="hr-HR" sz="1600" b="0" dirty="0"/>
                        <a:t>IZNOS U EUR</a:t>
                      </a:r>
                    </a:p>
                  </a:txBody>
                  <a:tcPr/>
                </a:tc>
                <a:extLst>
                  <a:ext uri="{0D108BD9-81ED-4DB2-BD59-A6C34878D82A}">
                    <a16:rowId xmlns:a16="http://schemas.microsoft.com/office/drawing/2014/main" val="10000"/>
                  </a:ext>
                </a:extLst>
              </a:tr>
              <a:tr h="430187">
                <a:tc>
                  <a:txBody>
                    <a:bodyPr/>
                    <a:lstStyle/>
                    <a:p>
                      <a:r>
                        <a:rPr lang="hr-HR" sz="1100" dirty="0">
                          <a:effectLst>
                            <a:outerShdw blurRad="38100" dist="38100" dir="2700000" algn="tl">
                              <a:srgbClr val="000000">
                                <a:alpha val="43137"/>
                              </a:srgbClr>
                            </a:outerShdw>
                          </a:effectLst>
                        </a:rPr>
                        <a:t>Rashodi  poslovanja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 2.928.015,38</a:t>
                      </a:r>
                    </a:p>
                  </a:txBody>
                  <a:tcPr anchor="ctr"/>
                </a:tc>
                <a:extLst>
                  <a:ext uri="{0D108BD9-81ED-4DB2-BD59-A6C34878D82A}">
                    <a16:rowId xmlns:a16="http://schemas.microsoft.com/office/drawing/2014/main" val="10001"/>
                  </a:ext>
                </a:extLst>
              </a:tr>
              <a:tr h="261688">
                <a:tc>
                  <a:txBody>
                    <a:bodyPr/>
                    <a:lstStyle/>
                    <a:p>
                      <a:r>
                        <a:rPr lang="hr-HR" sz="1100" dirty="0">
                          <a:solidFill>
                            <a:srgbClr val="002060"/>
                          </a:solidFill>
                          <a:effectLst/>
                        </a:rPr>
                        <a:t>&gt; Rashodi za</a:t>
                      </a:r>
                      <a:r>
                        <a:rPr lang="hr-HR" sz="1100" baseline="0" dirty="0">
                          <a:solidFill>
                            <a:srgbClr val="002060"/>
                          </a:solidFill>
                          <a:effectLst/>
                        </a:rPr>
                        <a:t> zaposlene</a:t>
                      </a:r>
                      <a:endParaRPr lang="hr-HR" sz="1100" dirty="0">
                        <a:solidFill>
                          <a:srgbClr val="002060"/>
                        </a:solidFill>
                        <a:effectLst/>
                      </a:endParaRPr>
                    </a:p>
                  </a:txBody>
                  <a:tcPr anchor="ctr"/>
                </a:tc>
                <a:tc>
                  <a:txBody>
                    <a:bodyPr/>
                    <a:lstStyle/>
                    <a:p>
                      <a:pPr algn="ctr"/>
                      <a:r>
                        <a:rPr lang="hr-HR" sz="1100" dirty="0">
                          <a:solidFill>
                            <a:srgbClr val="002060"/>
                          </a:solidFill>
                          <a:effectLst/>
                        </a:rPr>
                        <a:t>908.470,00</a:t>
                      </a:r>
                    </a:p>
                  </a:txBody>
                  <a:tcPr anchor="ctr"/>
                </a:tc>
                <a:extLst>
                  <a:ext uri="{0D108BD9-81ED-4DB2-BD59-A6C34878D82A}">
                    <a16:rowId xmlns:a16="http://schemas.microsoft.com/office/drawing/2014/main" val="10002"/>
                  </a:ext>
                </a:extLst>
              </a:tr>
              <a:tr h="261688">
                <a:tc>
                  <a:txBody>
                    <a:bodyPr/>
                    <a:lstStyle/>
                    <a:p>
                      <a:r>
                        <a:rPr lang="hr-HR" sz="1100" dirty="0">
                          <a:solidFill>
                            <a:srgbClr val="002060"/>
                          </a:solidFill>
                          <a:effectLst/>
                        </a:rPr>
                        <a:t>&gt; Materijalni rashodi</a:t>
                      </a:r>
                    </a:p>
                  </a:txBody>
                  <a:tcPr anchor="ctr"/>
                </a:tc>
                <a:tc>
                  <a:txBody>
                    <a:bodyPr/>
                    <a:lstStyle/>
                    <a:p>
                      <a:pPr algn="ctr"/>
                      <a:r>
                        <a:rPr lang="hr-HR" sz="1100" dirty="0">
                          <a:solidFill>
                            <a:srgbClr val="002060"/>
                          </a:solidFill>
                          <a:effectLst/>
                        </a:rPr>
                        <a:t>1.242.276,10</a:t>
                      </a:r>
                    </a:p>
                  </a:txBody>
                  <a:tcPr anchor="ctr"/>
                </a:tc>
                <a:extLst>
                  <a:ext uri="{0D108BD9-81ED-4DB2-BD59-A6C34878D82A}">
                    <a16:rowId xmlns:a16="http://schemas.microsoft.com/office/drawing/2014/main" val="10003"/>
                  </a:ext>
                </a:extLst>
              </a:tr>
              <a:tr h="261688">
                <a:tc>
                  <a:txBody>
                    <a:bodyPr/>
                    <a:lstStyle/>
                    <a:p>
                      <a:r>
                        <a:rPr lang="hr-HR" sz="1100" dirty="0">
                          <a:solidFill>
                            <a:srgbClr val="002060"/>
                          </a:solidFill>
                          <a:effectLst/>
                        </a:rPr>
                        <a:t>&gt; Financijski rashodi</a:t>
                      </a:r>
                    </a:p>
                  </a:txBody>
                  <a:tcPr anchor="ctr"/>
                </a:tc>
                <a:tc>
                  <a:txBody>
                    <a:bodyPr/>
                    <a:lstStyle/>
                    <a:p>
                      <a:pPr algn="ctr"/>
                      <a:r>
                        <a:rPr lang="hr-HR" sz="1100" dirty="0">
                          <a:solidFill>
                            <a:srgbClr val="002060"/>
                          </a:solidFill>
                          <a:effectLst/>
                        </a:rPr>
                        <a:t>9.238,28</a:t>
                      </a:r>
                    </a:p>
                  </a:txBody>
                  <a:tcPr anchor="ctr"/>
                </a:tc>
                <a:extLst>
                  <a:ext uri="{0D108BD9-81ED-4DB2-BD59-A6C34878D82A}">
                    <a16:rowId xmlns:a16="http://schemas.microsoft.com/office/drawing/2014/main" val="10004"/>
                  </a:ext>
                </a:extLst>
              </a:tr>
              <a:tr h="261688">
                <a:tc>
                  <a:txBody>
                    <a:bodyPr/>
                    <a:lstStyle/>
                    <a:p>
                      <a:r>
                        <a:rPr lang="hr-HR" sz="1100" dirty="0">
                          <a:solidFill>
                            <a:srgbClr val="002060"/>
                          </a:solidFill>
                          <a:effectLst/>
                        </a:rPr>
                        <a:t>&gt; Subvencije</a:t>
                      </a:r>
                    </a:p>
                  </a:txBody>
                  <a:tcPr anchor="ctr"/>
                </a:tc>
                <a:tc>
                  <a:txBody>
                    <a:bodyPr/>
                    <a:lstStyle/>
                    <a:p>
                      <a:pPr algn="ctr"/>
                      <a:r>
                        <a:rPr lang="hr-HR" sz="1100" dirty="0">
                          <a:solidFill>
                            <a:srgbClr val="002060"/>
                          </a:solidFill>
                          <a:effectLst/>
                        </a:rPr>
                        <a:t>35.000,00</a:t>
                      </a:r>
                    </a:p>
                  </a:txBody>
                  <a:tcPr anchor="ctr"/>
                </a:tc>
                <a:extLst>
                  <a:ext uri="{0D108BD9-81ED-4DB2-BD59-A6C34878D82A}">
                    <a16:rowId xmlns:a16="http://schemas.microsoft.com/office/drawing/2014/main" val="10005"/>
                  </a:ext>
                </a:extLst>
              </a:tr>
              <a:tr h="321490">
                <a:tc>
                  <a:txBody>
                    <a:bodyPr/>
                    <a:lstStyle/>
                    <a:p>
                      <a:r>
                        <a:rPr lang="hr-HR" sz="1100" dirty="0">
                          <a:solidFill>
                            <a:srgbClr val="002060"/>
                          </a:solidFill>
                          <a:effectLst/>
                        </a:rPr>
                        <a:t>&gt; Pomoći dane u inozemstvo i unutar općeg proračuna</a:t>
                      </a:r>
                    </a:p>
                  </a:txBody>
                  <a:tcPr anchor="ctr"/>
                </a:tc>
                <a:tc>
                  <a:txBody>
                    <a:bodyPr/>
                    <a:lstStyle/>
                    <a:p>
                      <a:pPr algn="ctr"/>
                      <a:r>
                        <a:rPr lang="hr-HR" sz="1100" dirty="0">
                          <a:solidFill>
                            <a:srgbClr val="002060"/>
                          </a:solidFill>
                          <a:effectLst/>
                        </a:rPr>
                        <a:t>114.000,00</a:t>
                      </a:r>
                    </a:p>
                  </a:txBody>
                  <a:tcPr anchor="ctr"/>
                </a:tc>
                <a:extLst>
                  <a:ext uri="{0D108BD9-81ED-4DB2-BD59-A6C34878D82A}">
                    <a16:rowId xmlns:a16="http://schemas.microsoft.com/office/drawing/2014/main" val="10006"/>
                  </a:ext>
                </a:extLst>
              </a:tr>
              <a:tr h="261688">
                <a:tc>
                  <a:txBody>
                    <a:bodyPr/>
                    <a:lstStyle/>
                    <a:p>
                      <a:r>
                        <a:rPr lang="hr-HR" sz="1100" dirty="0">
                          <a:solidFill>
                            <a:srgbClr val="002060"/>
                          </a:solidFill>
                          <a:effectLst/>
                        </a:rPr>
                        <a:t>&gt; Naknade građanima i kućanstvima</a:t>
                      </a:r>
                    </a:p>
                  </a:txBody>
                  <a:tcPr anchor="ctr"/>
                </a:tc>
                <a:tc>
                  <a:txBody>
                    <a:bodyPr/>
                    <a:lstStyle/>
                    <a:p>
                      <a:pPr algn="ctr"/>
                      <a:r>
                        <a:rPr lang="hr-HR" sz="1100" dirty="0">
                          <a:solidFill>
                            <a:srgbClr val="002060"/>
                          </a:solidFill>
                          <a:effectLst/>
                        </a:rPr>
                        <a:t> 305.200,00</a:t>
                      </a:r>
                    </a:p>
                  </a:txBody>
                  <a:tcPr anchor="ctr"/>
                </a:tc>
                <a:extLst>
                  <a:ext uri="{0D108BD9-81ED-4DB2-BD59-A6C34878D82A}">
                    <a16:rowId xmlns:a16="http://schemas.microsoft.com/office/drawing/2014/main" val="10007"/>
                  </a:ext>
                </a:extLst>
              </a:tr>
              <a:tr h="261688">
                <a:tc>
                  <a:txBody>
                    <a:bodyPr/>
                    <a:lstStyle/>
                    <a:p>
                      <a:r>
                        <a:rPr lang="hr-HR" sz="1100" dirty="0">
                          <a:solidFill>
                            <a:srgbClr val="002060"/>
                          </a:solidFill>
                          <a:effectLst/>
                        </a:rPr>
                        <a:t>&gt; Ostali rashodi</a:t>
                      </a:r>
                    </a:p>
                  </a:txBody>
                  <a:tcPr anchor="ctr"/>
                </a:tc>
                <a:tc>
                  <a:txBody>
                    <a:bodyPr/>
                    <a:lstStyle/>
                    <a:p>
                      <a:pPr algn="ctr"/>
                      <a:r>
                        <a:rPr lang="hr-HR" sz="1100" dirty="0">
                          <a:solidFill>
                            <a:srgbClr val="002060"/>
                          </a:solidFill>
                          <a:effectLst/>
                        </a:rPr>
                        <a:t>313.831,00</a:t>
                      </a:r>
                    </a:p>
                  </a:txBody>
                  <a:tcPr anchor="ctr"/>
                </a:tc>
                <a:extLst>
                  <a:ext uri="{0D108BD9-81ED-4DB2-BD59-A6C34878D82A}">
                    <a16:rowId xmlns:a16="http://schemas.microsoft.com/office/drawing/2014/main" val="10008"/>
                  </a:ext>
                </a:extLst>
              </a:tr>
              <a:tr h="430187">
                <a:tc>
                  <a:txBody>
                    <a:bodyPr/>
                    <a:lstStyle/>
                    <a:p>
                      <a:r>
                        <a:rPr lang="hr-HR" sz="1100" dirty="0">
                          <a:effectLst>
                            <a:outerShdw blurRad="38100" dist="38100" dir="2700000" algn="tl">
                              <a:srgbClr val="000000">
                                <a:alpha val="43137"/>
                              </a:srgbClr>
                            </a:outerShdw>
                          </a:effectLst>
                        </a:rPr>
                        <a:t>Rashodi za nabavu nefinancijske imovine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2.972.815,00</a:t>
                      </a:r>
                    </a:p>
                  </a:txBody>
                  <a:tcPr anchor="ctr"/>
                </a:tc>
                <a:extLst>
                  <a:ext uri="{0D108BD9-81ED-4DB2-BD59-A6C34878D82A}">
                    <a16:rowId xmlns:a16="http://schemas.microsoft.com/office/drawing/2014/main" val="10009"/>
                  </a:ext>
                </a:extLst>
              </a:tr>
              <a:tr h="346796">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ctr"/>
                      <a:r>
                        <a:rPr lang="hr-HR" sz="1100" dirty="0">
                          <a:solidFill>
                            <a:srgbClr val="002060"/>
                          </a:solidFill>
                          <a:effectLst/>
                        </a:rPr>
                        <a:t> 136.800,00</a:t>
                      </a:r>
                    </a:p>
                  </a:txBody>
                  <a:tcPr anchor="ctr"/>
                </a:tc>
                <a:extLst>
                  <a:ext uri="{0D108BD9-81ED-4DB2-BD59-A6C34878D82A}">
                    <a16:rowId xmlns:a16="http://schemas.microsoft.com/office/drawing/2014/main" val="10010"/>
                  </a:ext>
                </a:extLst>
              </a:tr>
              <a:tr h="397980">
                <a:tc>
                  <a:txBody>
                    <a:bodyPr/>
                    <a:lstStyle/>
                    <a:p>
                      <a:r>
                        <a:rPr lang="hr-HR" sz="1100" dirty="0">
                          <a:solidFill>
                            <a:srgbClr val="002060"/>
                          </a:solidFill>
                          <a:effectLst/>
                        </a:rPr>
                        <a:t>&gt; Rashodi za nabavu proizvedene dugotrajne imovine</a:t>
                      </a:r>
                    </a:p>
                  </a:txBody>
                  <a:tcPr anchor="ctr"/>
                </a:tc>
                <a:tc>
                  <a:txBody>
                    <a:bodyPr/>
                    <a:lstStyle/>
                    <a:p>
                      <a:pPr algn="ctr"/>
                      <a:r>
                        <a:rPr lang="hr-HR" sz="1100" dirty="0">
                          <a:solidFill>
                            <a:srgbClr val="002060"/>
                          </a:solidFill>
                          <a:effectLst/>
                        </a:rPr>
                        <a:t>676.015,00</a:t>
                      </a:r>
                    </a:p>
                  </a:txBody>
                  <a:tcPr anchor="ctr"/>
                </a:tc>
                <a:extLst>
                  <a:ext uri="{0D108BD9-81ED-4DB2-BD59-A6C34878D82A}">
                    <a16:rowId xmlns:a16="http://schemas.microsoft.com/office/drawing/2014/main" val="10011"/>
                  </a:ext>
                </a:extLst>
              </a:tr>
              <a:tr h="261688">
                <a:tc>
                  <a:txBody>
                    <a:bodyPr/>
                    <a:lstStyle/>
                    <a:p>
                      <a:r>
                        <a:rPr lang="hr-HR" sz="1100" dirty="0">
                          <a:solidFill>
                            <a:srgbClr val="002060"/>
                          </a:solidFill>
                          <a:effectLst/>
                        </a:rPr>
                        <a:t>&gt; Dodatna ulaganja na nefinancijsku imovinu</a:t>
                      </a:r>
                    </a:p>
                  </a:txBody>
                  <a:tcPr anchor="ctr"/>
                </a:tc>
                <a:tc>
                  <a:txBody>
                    <a:bodyPr/>
                    <a:lstStyle/>
                    <a:p>
                      <a:pPr algn="ctr"/>
                      <a:r>
                        <a:rPr lang="hr-HR" sz="1100" dirty="0">
                          <a:solidFill>
                            <a:srgbClr val="002060"/>
                          </a:solidFill>
                          <a:effectLst/>
                        </a:rPr>
                        <a:t>2.160,000,00</a:t>
                      </a:r>
                    </a:p>
                  </a:txBody>
                  <a:tcPr anchor="ctr"/>
                </a:tc>
                <a:extLst>
                  <a:ext uri="{0D108BD9-81ED-4DB2-BD59-A6C34878D82A}">
                    <a16:rowId xmlns:a16="http://schemas.microsoft.com/office/drawing/2014/main" val="10012"/>
                  </a:ext>
                </a:extLst>
              </a:tr>
              <a:tr h="431015">
                <a:tc>
                  <a:txBody>
                    <a:bodyPr/>
                    <a:lstStyle/>
                    <a:p>
                      <a:pPr algn="just"/>
                      <a:r>
                        <a:rPr lang="pl-PL" sz="1100" dirty="0">
                          <a:effectLst>
                            <a:outerShdw blurRad="38100" dist="38100" dir="2700000" algn="tl">
                              <a:srgbClr val="000000">
                                <a:alpha val="43137"/>
                              </a:srgbClr>
                            </a:outerShdw>
                          </a:effectLst>
                        </a:rPr>
                        <a:t>Izdaci za financijsku imovinu i otplate zajmova  </a:t>
                      </a:r>
                      <a:r>
                        <a:rPr lang="pl-PL" sz="1100" i="1" dirty="0">
                          <a:effectLst>
                            <a:outerShdw blurRad="38100" dist="38100" dir="2700000" algn="tl">
                              <a:srgbClr val="000000">
                                <a:alpha val="43137"/>
                              </a:srgbClr>
                            </a:outerShdw>
                          </a:effectLst>
                        </a:rPr>
                        <a:t>(općine Hum na Sutli) </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106.200,00</a:t>
                      </a:r>
                    </a:p>
                  </a:txBody>
                  <a:tcPr anchor="ctr"/>
                </a:tc>
                <a:extLst>
                  <a:ext uri="{0D108BD9-81ED-4DB2-BD59-A6C34878D82A}">
                    <a16:rowId xmlns:a16="http://schemas.microsoft.com/office/drawing/2014/main" val="10013"/>
                  </a:ext>
                </a:extLst>
              </a:tr>
              <a:tr h="261688">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ctr"/>
                      <a:r>
                        <a:rPr lang="hr-HR" sz="1100" dirty="0"/>
                        <a:t>106.200,00</a:t>
                      </a:r>
                    </a:p>
                  </a:txBody>
                  <a:tcPr/>
                </a:tc>
                <a:extLst>
                  <a:ext uri="{0D108BD9-81ED-4DB2-BD59-A6C34878D82A}">
                    <a16:rowId xmlns:a16="http://schemas.microsoft.com/office/drawing/2014/main" val="10014"/>
                  </a:ext>
                </a:extLst>
              </a:tr>
              <a:tr h="430187">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ctr"/>
                      <a:r>
                        <a:rPr lang="hr-HR" sz="1100" b="0" dirty="0">
                          <a:effectLst>
                            <a:outerShdw blurRad="38100" dist="38100" dir="2700000" algn="tl">
                              <a:srgbClr val="000000">
                                <a:alpha val="43137"/>
                              </a:srgbClr>
                            </a:outerShdw>
                          </a:effectLst>
                        </a:rPr>
                        <a:t>6.007.030,38</a:t>
                      </a:r>
                    </a:p>
                  </a:txBody>
                  <a:tcPr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a:effectLst>
                  <a:outerShdw blurRad="38100" dist="38100" dir="2700000" algn="tl">
                    <a:srgbClr val="000000">
                      <a:alpha val="43137"/>
                    </a:srgbClr>
                  </a:outerShdw>
                </a:effectLst>
              </a:rPr>
              <a:t>Rashodi i izdaci</a:t>
            </a:r>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  OPIS POSEBNOG DIJELA PRORAČUNA </a:t>
            </a:r>
          </a:p>
        </p:txBody>
      </p:sp>
      <p:sp>
        <p:nvSpPr>
          <p:cNvPr id="3" name="Rezervirano mjesto sadržaja 2"/>
          <p:cNvSpPr>
            <a:spLocks noGrp="1"/>
          </p:cNvSpPr>
          <p:nvPr>
            <p:ph idx="1"/>
          </p:nvPr>
        </p:nvSpPr>
        <p:spPr>
          <a:xfrm>
            <a:off x="683107" y="1094950"/>
            <a:ext cx="10721365" cy="5673436"/>
          </a:xfrm>
        </p:spPr>
        <p:txBody>
          <a:bodyPr>
            <a:normAutofit fontScale="40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GLAVA: 01 OPĆINA HM NA SUTLI - OPĆE JAVNE USLUGE planirana sredstva u iznosu od  5.143.164,28 EUR</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3000" dirty="0">
                <a:solidFill>
                  <a:srgbClr val="002060"/>
                </a:solidFill>
                <a:effectLst>
                  <a:outerShdw blurRad="38100" dist="38100" dir="2700000" algn="tl">
                    <a:srgbClr val="000000">
                      <a:alpha val="43137"/>
                    </a:srgbClr>
                  </a:outerShdw>
                </a:effectLst>
              </a:rPr>
              <a:t>PROGRAM 1001 URED NAČELNIKA I JEDINSTVENI UPRAVNI ODJEL planirani rashodi u iznosu od  236.220,00 EUR odnose se na</a:t>
            </a:r>
          </a:p>
          <a:p>
            <a:pPr lvl="1" indent="-172800" algn="just">
              <a:lnSpc>
                <a:spcPct val="108000"/>
              </a:lnSpc>
              <a:buFont typeface="Wingdings" panose="05000000000000000000" pitchFamily="2" charset="2"/>
              <a:buChar char="ü"/>
            </a:pPr>
            <a:r>
              <a:rPr lang="pl-PL" sz="2800" dirty="0">
                <a:solidFill>
                  <a:srgbClr val="0047D6"/>
                </a:solidFill>
              </a:rPr>
              <a:t>Osnovne plaće i naknade općinskog načelnika i službenika Jedinstvenog upravnog odjela općine Hum na Sutli</a:t>
            </a:r>
            <a:r>
              <a:rPr lang="hr-HR" sz="2800" dirty="0">
                <a:solidFill>
                  <a:srgbClr val="0047D6"/>
                </a:solidFill>
              </a:rPr>
              <a:t>.</a:t>
            </a:r>
          </a:p>
          <a:p>
            <a:pPr marL="0" indent="0" algn="just">
              <a:buNone/>
            </a:pPr>
            <a:endParaRPr lang="hr-HR" sz="1500" dirty="0">
              <a:solidFill>
                <a:schemeClr val="tx1"/>
              </a:solidFill>
            </a:endParaRPr>
          </a:p>
          <a:p>
            <a:pPr algn="just">
              <a:buFont typeface="Wingdings" panose="05000000000000000000" pitchFamily="2" charset="2"/>
              <a:buChar char="Ø"/>
            </a:pPr>
            <a:r>
              <a:rPr lang="hr-HR" sz="3000" dirty="0">
                <a:solidFill>
                  <a:srgbClr val="002060"/>
                </a:solidFill>
                <a:effectLst>
                  <a:outerShdw blurRad="38100" dist="38100" dir="2700000" algn="tl">
                    <a:srgbClr val="000000">
                      <a:alpha val="43137"/>
                    </a:srgbClr>
                  </a:outerShdw>
                </a:effectLst>
              </a:rPr>
              <a:t>PROGRAM 1002 PREDSTAVNIČKA I IZVRŠNA TIJELA  – PRIPREMA I DONOŠENJE AKATA IZ DJELOKRUGA </a:t>
            </a:r>
            <a:r>
              <a:rPr lang="pl-PL" sz="3000" dirty="0">
                <a:solidFill>
                  <a:srgbClr val="002060"/>
                </a:solidFill>
                <a:effectLst>
                  <a:outerShdw blurRad="38100" dist="38100" dir="2700000" algn="tl">
                    <a:srgbClr val="000000">
                      <a:alpha val="43137"/>
                    </a:srgbClr>
                  </a:outerShdw>
                </a:effectLst>
              </a:rPr>
              <a:t>planirani rashodi u iznosu od 383.070,00 EUR, a odnose se na</a:t>
            </a:r>
            <a:endParaRPr lang="hr-HR" sz="30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500" dirty="0">
                <a:solidFill>
                  <a:srgbClr val="0047D6"/>
                </a:solidFill>
              </a:rPr>
              <a:t>Rashodi za redovnu djelatnost općinskog vijeća i izvršnog tijela, radnih tijela planirani su iznosu od 36.910,00 EUR,</a:t>
            </a:r>
          </a:p>
          <a:p>
            <a:pPr lvl="1" indent="-172800" algn="just">
              <a:lnSpc>
                <a:spcPct val="108000"/>
              </a:lnSpc>
              <a:buFont typeface="Wingdings" panose="05000000000000000000" pitchFamily="2" charset="2"/>
              <a:buChar char="ü"/>
            </a:pPr>
            <a:r>
              <a:rPr lang="hr-HR" sz="2500" dirty="0">
                <a:solidFill>
                  <a:srgbClr val="0047D6"/>
                </a:solidFill>
              </a:rPr>
              <a:t>Rashodi za lokalne izbore planirani su u iznosu od 25.000,00 EUR,</a:t>
            </a:r>
          </a:p>
          <a:p>
            <a:pPr lvl="1" indent="-172800" algn="just">
              <a:lnSpc>
                <a:spcPct val="108000"/>
              </a:lnSpc>
              <a:buFont typeface="Wingdings" panose="05000000000000000000" pitchFamily="2" charset="2"/>
              <a:buChar char="ü"/>
            </a:pPr>
            <a:r>
              <a:rPr lang="pl-PL" sz="2500" dirty="0">
                <a:solidFill>
                  <a:srgbClr val="0047D6"/>
                </a:solidFill>
              </a:rPr>
              <a:t>Donacije za političke stranake planirano je 2.000,00 EUR,</a:t>
            </a:r>
            <a:r>
              <a:rPr lang="hr-HR" sz="2500" dirty="0">
                <a:solidFill>
                  <a:srgbClr val="0047D6"/>
                </a:solidFill>
              </a:rPr>
              <a:t> </a:t>
            </a:r>
          </a:p>
          <a:p>
            <a:pPr lvl="1" indent="-172800" algn="just">
              <a:lnSpc>
                <a:spcPct val="108000"/>
              </a:lnSpc>
              <a:buFont typeface="Wingdings" panose="05000000000000000000" pitchFamily="2" charset="2"/>
              <a:buChar char="ü"/>
            </a:pPr>
            <a:r>
              <a:rPr lang="pl-PL" sz="2500" dirty="0">
                <a:solidFill>
                  <a:srgbClr val="0047D6"/>
                </a:solidFill>
              </a:rPr>
              <a:t>Materijalni rashodi planirani u iznosu od </a:t>
            </a:r>
            <a:r>
              <a:rPr lang="hr-HR" sz="2500" dirty="0">
                <a:solidFill>
                  <a:srgbClr val="0047D6"/>
                </a:solidFill>
              </a:rPr>
              <a:t>130.160,00 EUR,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500" dirty="0">
                <a:solidFill>
                  <a:srgbClr val="0047D6"/>
                </a:solidFill>
              </a:rPr>
              <a:t>Rashodi za nabavu uredske opreme, ulaganje u računalne programe planirani su u iznosu od 6.500,00</a:t>
            </a:r>
            <a:r>
              <a:rPr lang="hr-HR" sz="2500" dirty="0">
                <a:solidFill>
                  <a:srgbClr val="0047D6"/>
                </a:solidFill>
              </a:rPr>
              <a:t> EUR,</a:t>
            </a:r>
          </a:p>
          <a:p>
            <a:pPr lvl="1" indent="-172800" algn="just">
              <a:lnSpc>
                <a:spcPct val="108000"/>
              </a:lnSpc>
              <a:buFont typeface="Wingdings" panose="05000000000000000000" pitchFamily="2" charset="2"/>
              <a:buChar char="ü"/>
            </a:pPr>
            <a:r>
              <a:rPr lang="hr-HR" sz="2500" dirty="0">
                <a:solidFill>
                  <a:srgbClr val="0047D6"/>
                </a:solidFill>
              </a:rPr>
              <a:t>Nabavka automobila, predviđen iznos od 35.000,00 EUR,</a:t>
            </a:r>
          </a:p>
          <a:p>
            <a:pPr lvl="1" indent="-172800" algn="just">
              <a:lnSpc>
                <a:spcPct val="108000"/>
              </a:lnSpc>
              <a:buFont typeface="Wingdings" panose="05000000000000000000" pitchFamily="2" charset="2"/>
              <a:buChar char="ü"/>
            </a:pPr>
            <a:r>
              <a:rPr lang="hr-HR" sz="2500" dirty="0">
                <a:solidFill>
                  <a:srgbClr val="0047D6"/>
                </a:solidFill>
              </a:rPr>
              <a:t>Rashodi za intelektualne usluge planirani su u iznosu od 22.000,00 EUR odnose se na </a:t>
            </a:r>
            <a:r>
              <a:rPr lang="da-DK" sz="2500" dirty="0">
                <a:solidFill>
                  <a:srgbClr val="0047D6"/>
                </a:solidFill>
              </a:rPr>
              <a:t>odvjetničke usluge, projekt</a:t>
            </a:r>
            <a:r>
              <a:rPr lang="hr-HR" sz="2500" dirty="0">
                <a:solidFill>
                  <a:srgbClr val="0047D6"/>
                </a:solidFill>
              </a:rPr>
              <a:t>e</a:t>
            </a:r>
            <a:r>
              <a:rPr lang="da-DK" sz="2500" dirty="0">
                <a:solidFill>
                  <a:srgbClr val="0047D6"/>
                </a:solidFill>
              </a:rPr>
              <a:t> koji nisu drugdje svrstani, geodetsko- katastarske usluge</a:t>
            </a:r>
            <a:r>
              <a:rPr lang="hr-HR" sz="2500" dirty="0">
                <a:solidFill>
                  <a:srgbClr val="0047D6"/>
                </a:solidFill>
              </a:rPr>
              <a:t>.</a:t>
            </a:r>
          </a:p>
          <a:p>
            <a:pPr lvl="1" indent="-172800" algn="just">
              <a:lnSpc>
                <a:spcPct val="108000"/>
              </a:lnSpc>
              <a:buFont typeface="Wingdings" panose="05000000000000000000" pitchFamily="2" charset="2"/>
              <a:buChar char="ü"/>
            </a:pPr>
            <a:r>
              <a:rPr lang="hr-HR" sz="2500" dirty="0">
                <a:solidFill>
                  <a:srgbClr val="0047D6"/>
                </a:solidFill>
              </a:rPr>
              <a:t>Sredstva planirana za obilježavanje Dana općine (rashodi protokola i donacije Udrugama) planirana su u iznosu od 39.000,00 EUR,</a:t>
            </a:r>
          </a:p>
          <a:p>
            <a:pPr lvl="1" indent="-172800" algn="just">
              <a:lnSpc>
                <a:spcPct val="108000"/>
              </a:lnSpc>
              <a:buFont typeface="Wingdings" panose="05000000000000000000" pitchFamily="2" charset="2"/>
              <a:buChar char="ü"/>
            </a:pPr>
            <a:r>
              <a:rPr lang="hr-HR" sz="2500" dirty="0">
                <a:solidFill>
                  <a:srgbClr val="0047D6"/>
                </a:solidFill>
              </a:rPr>
              <a:t>Obveza uplate 1% prihoda od poreza na dohodak u iznosu od  25.000,00 EUR,</a:t>
            </a:r>
          </a:p>
          <a:p>
            <a:pPr lvl="1" indent="-172800" algn="just">
              <a:lnSpc>
                <a:spcPct val="108000"/>
              </a:lnSpc>
              <a:buFont typeface="Wingdings" panose="05000000000000000000" pitchFamily="2" charset="2"/>
              <a:buChar char="ü"/>
            </a:pPr>
            <a:r>
              <a:rPr lang="hr-HR" sz="2500" dirty="0">
                <a:solidFill>
                  <a:srgbClr val="0047D6"/>
                </a:solidFill>
              </a:rPr>
              <a:t>Proračunska rezerva planirana je u iznosu od 3.500,00 EUR,</a:t>
            </a:r>
          </a:p>
          <a:p>
            <a:pPr lvl="1" indent="-172800" algn="just">
              <a:lnSpc>
                <a:spcPct val="108000"/>
              </a:lnSpc>
              <a:buFont typeface="Wingdings" panose="05000000000000000000" pitchFamily="2" charset="2"/>
              <a:buChar char="ü"/>
            </a:pPr>
            <a:r>
              <a:rPr lang="hr-HR" sz="2500" dirty="0">
                <a:solidFill>
                  <a:srgbClr val="0047D6"/>
                </a:solidFill>
              </a:rPr>
              <a:t>Za djelovanje aktivnosti Savjeta mladih planiran su sredstva u iznosu od 10.000,00 EUR,</a:t>
            </a:r>
          </a:p>
          <a:p>
            <a:pPr lvl="1" indent="-172800" algn="just">
              <a:lnSpc>
                <a:spcPct val="108000"/>
              </a:lnSpc>
              <a:buFont typeface="Wingdings" panose="05000000000000000000" pitchFamily="2" charset="2"/>
              <a:buChar char="ü"/>
            </a:pPr>
            <a:r>
              <a:rPr lang="hr-HR" sz="2500" dirty="0">
                <a:solidFill>
                  <a:srgbClr val="0047D6"/>
                </a:solidFill>
              </a:rPr>
              <a:t>Participativni proračun za mlade  planira se u iznosu od 3.000,00 EUR,</a:t>
            </a:r>
          </a:p>
          <a:p>
            <a:pPr lvl="1" indent="-172800" algn="just">
              <a:lnSpc>
                <a:spcPct val="108000"/>
              </a:lnSpc>
              <a:buFont typeface="Wingdings" panose="05000000000000000000" pitchFamily="2" charset="2"/>
              <a:buChar char="ü"/>
            </a:pPr>
            <a:r>
              <a:rPr lang="hr-HR" sz="2500" dirty="0">
                <a:solidFill>
                  <a:srgbClr val="0047D6"/>
                </a:solidFill>
              </a:rPr>
              <a:t>Izrada prostornog plana u iznosu od 30.000,00 EUR,</a:t>
            </a:r>
          </a:p>
          <a:p>
            <a:pPr lvl="1" indent="-172800" algn="just">
              <a:lnSpc>
                <a:spcPct val="108000"/>
              </a:lnSpc>
              <a:buFont typeface="Wingdings" panose="05000000000000000000" pitchFamily="2" charset="2"/>
              <a:buChar char="ü"/>
            </a:pPr>
            <a:r>
              <a:rPr lang="hr-HR" sz="2500" dirty="0">
                <a:solidFill>
                  <a:srgbClr val="0047D6"/>
                </a:solidFill>
              </a:rPr>
              <a:t>Obilježavanje dočeka Nove godine planira se u iznosu od 15.000,00 EUR.</a:t>
            </a: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89299" y="488372"/>
            <a:ext cx="11030310" cy="5735783"/>
          </a:xfrm>
        </p:spPr>
        <p:txBody>
          <a:bodyPr>
            <a:normAutofit/>
          </a:bodyPr>
          <a:lstStyle/>
          <a:p>
            <a:pPr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1003 KOMUNALNO GOSPODARSTVO ukupno planirana sredstva za 2025. godinu iznose 835.900,00 EUR, a odnose se na godišnje programe kojima je obuhvaćeno:</a:t>
            </a:r>
          </a:p>
          <a:p>
            <a:pPr lvl="1" indent="-172800" algn="just">
              <a:buFont typeface="Wingdings" panose="05000000000000000000" pitchFamily="2" charset="2"/>
              <a:buChar char="ü"/>
            </a:pPr>
            <a:r>
              <a:rPr lang="hr-HR" sz="1100" dirty="0">
                <a:solidFill>
                  <a:srgbClr val="0047D6"/>
                </a:solidFill>
              </a:rPr>
              <a:t>Rashodi za tekuće i investicijsko održavanje nerazvrstanih cesta, održavanje nogostupa, košnja trave i korova uz prometnice, kameni materijal, sanacija klizišta planirana su ukupnom iznosu od 476.000,00 EUR,</a:t>
            </a:r>
          </a:p>
          <a:p>
            <a:pPr lvl="1" indent="-172800" algn="just">
              <a:buFont typeface="Wingdings" panose="05000000000000000000" pitchFamily="2" charset="2"/>
              <a:buChar char="ü"/>
            </a:pPr>
            <a:r>
              <a:rPr lang="hr-HR" sz="1100" dirty="0">
                <a:solidFill>
                  <a:srgbClr val="0047D6"/>
                </a:solidFill>
              </a:rPr>
              <a:t>Troškovi zimske službe planirani su iznosu od 54.000,00 EUR,</a:t>
            </a:r>
          </a:p>
          <a:p>
            <a:pPr lvl="1" indent="-172800" algn="just">
              <a:buFont typeface="Wingdings" panose="05000000000000000000" pitchFamily="2" charset="2"/>
              <a:buChar char="ü"/>
            </a:pPr>
            <a:r>
              <a:rPr lang="pl-PL" sz="1100" dirty="0">
                <a:solidFill>
                  <a:srgbClr val="0047D6"/>
                </a:solidFill>
              </a:rPr>
              <a:t>Za održavanje i uređenje javnih površina na području općine predviđeno je 74.500,00 EUR, </a:t>
            </a:r>
            <a:endParaRPr lang="hr-HR" sz="1100" dirty="0">
              <a:solidFill>
                <a:srgbClr val="0047D6"/>
              </a:solidFill>
            </a:endParaRPr>
          </a:p>
          <a:p>
            <a:pPr lvl="1" indent="-172800" algn="just">
              <a:buFont typeface="Wingdings" panose="05000000000000000000" pitchFamily="2" charset="2"/>
              <a:buChar char="ü"/>
            </a:pPr>
            <a:r>
              <a:rPr lang="hr-HR" sz="1100" dirty="0">
                <a:solidFill>
                  <a:srgbClr val="0047D6"/>
                </a:solidFill>
              </a:rPr>
              <a:t>Za troškove utroška električne energije javne rasvjete, investicijsko i redovno održavanja javne rasvjete planirana su sredstva u iznosu od 84.900,00 EUR,</a:t>
            </a:r>
          </a:p>
          <a:p>
            <a:pPr lvl="1" indent="-172800" algn="just">
              <a:buFont typeface="Wingdings" panose="05000000000000000000" pitchFamily="2" charset="2"/>
              <a:buChar char="ü"/>
            </a:pPr>
            <a:r>
              <a:rPr lang="hr-HR" sz="1100" dirty="0">
                <a:solidFill>
                  <a:srgbClr val="0047D6"/>
                </a:solidFill>
              </a:rPr>
              <a:t>Zakup snage za elektro punionicu planiran je iznos od 10.000,00 EUR,</a:t>
            </a:r>
          </a:p>
          <a:p>
            <a:pPr lvl="1" indent="-172800" algn="just">
              <a:buFont typeface="Wingdings" panose="05000000000000000000" pitchFamily="2" charset="2"/>
              <a:buChar char="ü"/>
            </a:pPr>
            <a:r>
              <a:rPr lang="hr-HR" sz="1100" dirty="0">
                <a:solidFill>
                  <a:srgbClr val="0047D6"/>
                </a:solidFill>
              </a:rPr>
              <a:t>Za provođenje deratizacije, troškove skloništa životinja te veterinarsko - higijeničarsku službu  planirano je 16.500,00 EUR,</a:t>
            </a:r>
          </a:p>
          <a:p>
            <a:pPr lvl="1" indent="-172800" algn="just">
              <a:buFont typeface="Wingdings" panose="05000000000000000000" pitchFamily="2" charset="2"/>
              <a:buChar char="ü"/>
            </a:pPr>
            <a:r>
              <a:rPr lang="hr-HR" sz="1100" dirty="0">
                <a:solidFill>
                  <a:srgbClr val="0047D6"/>
                </a:solidFill>
              </a:rPr>
              <a:t>Za redovno i investicijsko održavanje groblja, mrtvačnica planira se iznos od 80.000,00 EUR.</a:t>
            </a:r>
          </a:p>
          <a:p>
            <a:pPr lvl="1" indent="-172800" algn="just">
              <a:buFont typeface="Wingdings" panose="05000000000000000000" pitchFamily="2" charset="2"/>
              <a:buChar char="ü"/>
            </a:pPr>
            <a:r>
              <a:rPr lang="hr-HR" sz="1100" dirty="0">
                <a:solidFill>
                  <a:srgbClr val="0047D6"/>
                </a:solidFill>
              </a:rPr>
              <a:t>Za sufinanciranje održavanja županijskih cesta planiran je iznos od 40.000,00 EUR. </a:t>
            </a: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05788" y="1068309"/>
            <a:ext cx="10780424" cy="5166379"/>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2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200" dirty="0">
                <a:solidFill>
                  <a:srgbClr val="146194">
                    <a:lumMod val="75000"/>
                  </a:srgbClr>
                </a:solidFill>
                <a:effectLst>
                  <a:outerShdw blurRad="38100" dist="38100" dir="2700000" algn="tl">
                    <a:srgbClr val="000000">
                      <a:alpha val="43137"/>
                    </a:srgbClr>
                  </a:outerShdw>
                </a:effectLst>
              </a:rPr>
              <a:t>ukupno planirana sredstva za 2025. godinu iznose 603.383,28 EUR, a odnose se na tekuće aktivnosti  i kapitalne projekte:</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Rashodi za tekuće održavanje objekata planirani su u iznosu od 31.350,00 EUR,</a:t>
            </a:r>
            <a:endParaRPr lang="hr-HR" sz="1100" dirty="0">
              <a:solidFill>
                <a:srgbClr val="0047D6"/>
              </a:solidFill>
            </a:endParaRPr>
          </a:p>
          <a:p>
            <a:pPr marL="741600" lvl="2" indent="-171450" algn="just">
              <a:spcBef>
                <a:spcPts val="288"/>
              </a:spcBef>
              <a:buClr>
                <a:prstClr val="white"/>
              </a:buClr>
              <a:buFont typeface="Wingdings" panose="05000000000000000000" pitchFamily="2" charset="2"/>
              <a:buChar char="ü"/>
            </a:pPr>
            <a:r>
              <a:rPr lang="hr-HR" sz="1100" dirty="0">
                <a:solidFill>
                  <a:srgbClr val="0047D6"/>
                </a:solidFill>
              </a:rPr>
              <a:t>Izdaci za otplatu glavnice</a:t>
            </a:r>
            <a:r>
              <a:rPr lang="pl-PL" sz="1100" dirty="0">
                <a:solidFill>
                  <a:srgbClr val="0047D6"/>
                </a:solidFill>
              </a:rPr>
              <a:t> i kamata po kreditima planirani su u iznosu od 110.333,28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Prometno rješenje - prilaz ka knjižnici u iznosu od 80.000,00 EUR, </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Provedba natječaja za gradnju objekata i komunalne infrastrukture planiraju se troškovi u iznosu 5.500,00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Održavnje objekta  Škole Taborsko planirana su sredstva u iznosu od 2.000,00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Parkiralište i šetnica uz nogometno igralište u Lastinama u iznosu od 65.000,00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Za izgradnju nogostupa planira se  iznos od  66.000,00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Za rekonstrukciju, racionalizaciju potrošnje i proširenje javne rasvjete planiran je iznos od 63.200,00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Prema Programu asfaltiranja planiran je iznos od 60.000,00 EUR,</a:t>
            </a:r>
            <a:endParaRPr lang="hr-HR" sz="1100" dirty="0">
              <a:solidFill>
                <a:srgbClr val="0047D6"/>
              </a:solidFill>
            </a:endParaRP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Proširenje Narodne knjižnice planiran je iznos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Biciklistička staza uz Sutlu - početak izrade projektne dokumentacije u iznosu od 50.000,00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Prometno rješenje cestovne infrastrukture planira se 20.000,00 EUR za troškove projektne dokumentacije.</a:t>
            </a: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2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2.420.400,00 EUR, </a:t>
            </a:r>
          </a:p>
          <a:p>
            <a:pPr marL="719138" lvl="2" algn="just"/>
            <a:endParaRPr lang="pl-PL" sz="1100" dirty="0">
              <a:solidFill>
                <a:srgbClr val="002060"/>
              </a:solidFill>
            </a:endParaRPr>
          </a:p>
          <a:p>
            <a:pPr marL="741600" lvl="2" indent="-171450" algn="just">
              <a:buFont typeface="Wingdings" panose="05000000000000000000" pitchFamily="2" charset="2"/>
              <a:buChar char="ü"/>
            </a:pPr>
            <a:r>
              <a:rPr lang="pl-PL" sz="1100" dirty="0">
                <a:solidFill>
                  <a:srgbClr val="0047D6"/>
                </a:solidFill>
              </a:rPr>
              <a:t>Planira se iznos od 74.000,00 EUR za sufinanciranje Osnovne škole Viktora Kovačića:</a:t>
            </a:r>
          </a:p>
          <a:p>
            <a:pPr marL="570150" lvl="2" algn="just"/>
            <a:r>
              <a:rPr lang="pl-PL" sz="1100" dirty="0">
                <a:solidFill>
                  <a:srgbClr val="0047D6"/>
                </a:solidFill>
              </a:rPr>
              <a:t>	- održavanja Osnovne škole i njezinih Područnih škola (9.000,00 EUR), </a:t>
            </a:r>
          </a:p>
          <a:p>
            <a:pPr marL="570150" lvl="2" algn="just"/>
            <a:r>
              <a:rPr lang="pl-PL" sz="1100" dirty="0">
                <a:solidFill>
                  <a:srgbClr val="0047D6"/>
                </a:solidFill>
              </a:rPr>
              <a:t>	 - izdvajanje za troškove Osnovnoj školi iznad standarda, sufinanciranje izleta, rad djelatnika za dnevni boravak, rad pomoćnika u nastavi  	  (ukupno 65.000,00 EUR). </a:t>
            </a:r>
          </a:p>
          <a:p>
            <a:pPr marL="741600" lvl="2" indent="-171450" algn="just">
              <a:buFont typeface="Wingdings" panose="05000000000000000000" pitchFamily="2" charset="2"/>
              <a:buChar char="ü"/>
            </a:pPr>
            <a:r>
              <a:rPr lang="pl-PL" sz="1100" dirty="0">
                <a:solidFill>
                  <a:srgbClr val="0047D6"/>
                </a:solidFill>
              </a:rPr>
              <a:t>Sufinanciranje boravka djece sa područja općine Hum na Sutli u drugim vrtićima planira se u iznosu od 8.000,00 EUR,</a:t>
            </a:r>
          </a:p>
          <a:p>
            <a:pPr marL="741600" lvl="2" indent="-171450" algn="just">
              <a:buFont typeface="Wingdings" panose="05000000000000000000" pitchFamily="2" charset="2"/>
              <a:buChar char="ü"/>
            </a:pPr>
            <a:r>
              <a:rPr lang="pl-PL" sz="1100" dirty="0">
                <a:solidFill>
                  <a:srgbClr val="0047D6"/>
                </a:solidFill>
              </a:rPr>
              <a:t>Najamnina za izdvojenu vrtićku skupinu u Prišlinu u iznosu od 8.400,00 EUR,</a:t>
            </a:r>
          </a:p>
          <a:p>
            <a:pPr marL="741600" lvl="2" indent="-171450" algn="just">
              <a:buFont typeface="Wingdings" panose="05000000000000000000" pitchFamily="2" charset="2"/>
              <a:buChar char="ü"/>
            </a:pPr>
            <a:r>
              <a:rPr lang="pl-PL" sz="1100" dirty="0">
                <a:solidFill>
                  <a:srgbClr val="0047D6"/>
                </a:solidFill>
              </a:rPr>
              <a:t>Projekt opremanja dvorišta unutar Dječjeg vrtića Balončica planiran je u iznosu od 50.000,00 EUR,</a:t>
            </a:r>
          </a:p>
          <a:p>
            <a:pPr marL="741600" lvl="2" indent="-171450" algn="just">
              <a:buFont typeface="Wingdings" panose="05000000000000000000" pitchFamily="2" charset="2"/>
              <a:buChar char="ü"/>
            </a:pPr>
            <a:r>
              <a:rPr lang="pl-PL" sz="1100" dirty="0">
                <a:solidFill>
                  <a:srgbClr val="0047D6"/>
                </a:solidFill>
              </a:rPr>
              <a:t>Dogradnja Dječjeg vrtića Balončica - planiran je iznos od 2.060.000,00  EUR,</a:t>
            </a:r>
          </a:p>
          <a:p>
            <a:pPr marL="741600" lvl="2" indent="-171450" algn="just">
              <a:buFont typeface="Wingdings" panose="05000000000000000000" pitchFamily="2" charset="2"/>
              <a:buChar char="ü"/>
            </a:pPr>
            <a:r>
              <a:rPr lang="pl-PL" sz="1100" dirty="0">
                <a:solidFill>
                  <a:srgbClr val="0047D6"/>
                </a:solidFill>
              </a:rPr>
              <a:t>Opremanje prostorija Dječjeg vrtića Balončica – planiran je iznos od 220.000,00 EUR.</a:t>
            </a:r>
          </a:p>
          <a:p>
            <a:pPr marL="741600" lvl="2" indent="-171450" algn="just">
              <a:buFont typeface="Wingdings" panose="05000000000000000000" pitchFamily="2" charset="2"/>
              <a:buChar char="ü"/>
            </a:pPr>
            <a:endParaRPr lang="pl-PL" sz="1300" dirty="0">
              <a:solidFill>
                <a:srgbClr val="002060"/>
              </a:solidFill>
            </a:endParaRPr>
          </a:p>
          <a:p>
            <a:pPr marL="741600" lvl="2" indent="-171450" algn="just">
              <a:buFont typeface="Wingdings" panose="05000000000000000000" pitchFamily="2" charset="2"/>
              <a:buChar char="ü"/>
            </a:pP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2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47.500,00 EUR (</a:t>
            </a:r>
            <a:r>
              <a:rPr lang="pl-PL" sz="1100" dirty="0">
                <a:solidFill>
                  <a:srgbClr val="0047D6"/>
                </a:solidFill>
              </a:rPr>
              <a:t>donacije Limenoj glazbi Straža, KUD-u Rikard Jorgovanić, za održavanje Hoomstocka,ostale priredbe kulturnih sadržaja</a:t>
            </a:r>
            <a:r>
              <a:rPr lang="pl-PL" sz="1200" dirty="0">
                <a:solidFill>
                  <a:srgbClr val="002060"/>
                </a:solidFill>
                <a:effectLst>
                  <a:outerShdw blurRad="38100" dist="38100" dir="2700000" algn="tl">
                    <a:srgbClr val="000000">
                      <a:alpha val="43137"/>
                    </a:srgbClr>
                  </a:outerShdw>
                </a:effectLst>
              </a:rPr>
              <a:t>).</a:t>
            </a:r>
          </a:p>
          <a:p>
            <a:pPr marL="112950" lvl="1" algn="just">
              <a:buClr>
                <a:prstClr val="white"/>
              </a:buClr>
            </a:pPr>
            <a:endParaRPr lang="pl-PL" sz="1400" dirty="0">
              <a:solidFill>
                <a:srgbClr val="0D5EFF"/>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58.500,00 EUR </a:t>
            </a:r>
            <a:r>
              <a:rPr lang="pl-PL" sz="1400" dirty="0">
                <a:solidFill>
                  <a:srgbClr val="002060"/>
                </a:solidFill>
                <a:effectLst>
                  <a:outerShdw blurRad="38100" dist="38100" dir="2700000" algn="tl">
                    <a:srgbClr val="000000">
                      <a:alpha val="43137"/>
                    </a:srgbClr>
                  </a:outerShdw>
                </a:effectLst>
              </a:rPr>
              <a:t>(</a:t>
            </a:r>
            <a:r>
              <a:rPr lang="pl-PL" sz="1100" dirty="0">
                <a:solidFill>
                  <a:srgbClr val="0047D6"/>
                </a:solidFill>
              </a:rPr>
              <a:t>donacije NK Straža, Šahovski klub Straža, Tenis klubu, ostale športske priredbe</a:t>
            </a:r>
            <a:r>
              <a:rPr lang="pl-PL" sz="1200" dirty="0">
                <a:solidFill>
                  <a:srgbClr val="002060"/>
                </a:solidFill>
                <a:effectLst>
                  <a:outerShdw blurRad="38100" dist="38100" dir="2700000" algn="tl">
                    <a:srgbClr val="000000">
                      <a:alpha val="43137"/>
                    </a:srgbClr>
                  </a:outerShdw>
                </a:effectLst>
              </a:rPr>
              <a:t>)</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marL="0" lvl="1" algn="just">
              <a:buClr>
                <a:prstClr val="white"/>
              </a:buClr>
            </a:pPr>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77.231,00 EUR, od toga:</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Planiraju se sredstva u iznosu od 65.000,00 EUR za rad udruga građana na području općine Hum na Sutli (</a:t>
            </a:r>
            <a:r>
              <a:rPr lang="hr-HR" sz="1100" dirty="0" err="1">
                <a:solidFill>
                  <a:srgbClr val="1563FF"/>
                </a:solidFill>
              </a:rPr>
              <a:t>Kuburaška</a:t>
            </a:r>
            <a:r>
              <a:rPr lang="hr-HR" sz="1100" dirty="0">
                <a:solidFill>
                  <a:srgbClr val="1563FF"/>
                </a:solidFill>
              </a:rPr>
              <a:t> društva, Glazbene udruge, Udruge umirovljenika, Udruga vinogradara i podrumara, Lovačka udruga, Udruga mladih, Udruga žena, Udruga liječenih alkoholičara, sufinanciranje obnove ribnjaka ŠRU Klen i ribnjaka ŠRC </a:t>
            </a:r>
            <a:r>
              <a:rPr lang="hr-HR" sz="1100" dirty="0" err="1">
                <a:solidFill>
                  <a:srgbClr val="1563FF"/>
                </a:solidFill>
              </a:rPr>
              <a:t>Sv.Vid</a:t>
            </a:r>
            <a:r>
              <a:rPr lang="hr-HR" sz="1100" dirty="0">
                <a:solidFill>
                  <a:srgbClr val="1563FF"/>
                </a:solidFill>
              </a:rPr>
              <a:t>…), </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donacije vjerskim zajednicama planirana su sredstva u iznosu od 5.000,00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Opremanje dječjih igrališta planirano je u iznosu od 2.000,00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Donacije županijskim udrugama planirana su u iznosu od 2.000,00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Gorsku službu spašavanja planirana su sredstva u iznosu od 531,00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Planirana su sredstva u iznosu od 2.700,00 EUR, kao potpora za iskapanja na lokalitetu u </a:t>
            </a:r>
            <a:r>
              <a:rPr lang="hr-HR" sz="1100" dirty="0" err="1">
                <a:solidFill>
                  <a:srgbClr val="1563FF"/>
                </a:solidFill>
              </a:rPr>
              <a:t>Klenovcu</a:t>
            </a:r>
            <a:r>
              <a:rPr lang="hr-HR" sz="1100" dirty="0">
                <a:solidFill>
                  <a:srgbClr val="1563FF"/>
                </a:solidFill>
              </a:rPr>
              <a:t> Humskom - Burg Vrbovec.</a:t>
            </a:r>
          </a:p>
          <a:p>
            <a:pPr marL="568800" algn="just">
              <a:lnSpc>
                <a:spcPct val="128000"/>
              </a:lnSpc>
              <a:spcBef>
                <a:spcPts val="288"/>
              </a:spcBef>
            </a:pPr>
            <a:endParaRPr lang="hr-HR" sz="1200" dirty="0"/>
          </a:p>
          <a:p>
            <a:pPr marL="342900" indent="-342900" algn="just">
              <a:buFont typeface="Wingdings" panose="05000000000000000000" pitchFamily="2" charset="2"/>
              <a:buChar char="Ø"/>
            </a:pPr>
            <a:r>
              <a:rPr lang="hr-HR" sz="12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ukupno 36.400,00 EUR (</a:t>
            </a:r>
            <a:r>
              <a:rPr lang="hr-HR" sz="1100" dirty="0">
                <a:solidFill>
                  <a:srgbClr val="0047D6"/>
                </a:solidFill>
              </a:rPr>
              <a:t>poticanje razvoja poljoprivrede 25.000,00 EUR, subvencije obrtnicima 10.000,00 EUR, članarina LAG - Sutla 1.400,00 EUR</a:t>
            </a:r>
            <a:r>
              <a:rPr lang="hr-HR" sz="1200" dirty="0">
                <a:solidFill>
                  <a:srgbClr val="002060"/>
                </a:solidFill>
                <a:effectLst>
                  <a:outerShdw blurRad="38100" dist="38100" dir="2700000" algn="tl">
                    <a:srgbClr val="000000">
                      <a:alpha val="43137"/>
                    </a:srgbClr>
                  </a:outerShdw>
                </a:effectLst>
              </a:rPr>
              <a:t>).</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a:bodyPr>
          <a:lstStyle/>
          <a:p>
            <a:pPr marL="342900" indent="-342900" algn="just">
              <a:buFont typeface="Wingdings" panose="05000000000000000000" pitchFamily="2" charset="2"/>
              <a:buChar char="Ø"/>
            </a:pPr>
            <a:r>
              <a:rPr lang="pt-BR" sz="1200" dirty="0">
                <a:solidFill>
                  <a:srgbClr val="002060"/>
                </a:solidFill>
                <a:effectLst>
                  <a:outerShdw blurRad="38100" dist="38100" dir="2700000" algn="tl">
                    <a:srgbClr val="000000">
                      <a:alpha val="43137"/>
                    </a:srgbClr>
                  </a:outerShdw>
                </a:effectLst>
              </a:rPr>
              <a:t>PROGRAM 1010</a:t>
            </a:r>
            <a:r>
              <a:rPr lang="hr-HR" sz="1200" dirty="0">
                <a:solidFill>
                  <a:srgbClr val="002060"/>
                </a:solidFill>
                <a:effectLst>
                  <a:outerShdw blurRad="38100" dist="38100" dir="2700000" algn="tl">
                    <a:srgbClr val="000000">
                      <a:alpha val="43137"/>
                    </a:srgbClr>
                  </a:outerShdw>
                </a:effectLst>
              </a:rPr>
              <a:t> </a:t>
            </a:r>
            <a:r>
              <a:rPr lang="pt-BR" sz="1200" dirty="0">
                <a:solidFill>
                  <a:srgbClr val="002060"/>
                </a:solidFill>
                <a:effectLst>
                  <a:outerShdw blurRad="38100" dist="38100" dir="2700000" algn="tl">
                    <a:srgbClr val="000000">
                      <a:alpha val="43137"/>
                    </a:srgbClr>
                  </a:outerShdw>
                </a:effectLst>
              </a:rPr>
              <a:t>SOCIJALNA ZAŠTITA</a:t>
            </a:r>
            <a:r>
              <a:rPr lang="hr-HR" sz="1200" dirty="0">
                <a:solidFill>
                  <a:srgbClr val="002060"/>
                </a:solidFill>
                <a:effectLst>
                  <a:outerShdw blurRad="38100" dist="38100" dir="2700000" algn="tl">
                    <a:srgbClr val="000000">
                      <a:alpha val="43137"/>
                    </a:srgbClr>
                  </a:outerShdw>
                </a:effectLst>
              </a:rPr>
              <a:t> za financiranje navedenog programa planiraju se sredstva u ukupnom iznosu od 311.800,00 EUR, a raspodijeljena kako slijedi :</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a:t>
            </a:r>
            <a:r>
              <a:rPr lang="hr-HR" sz="1100" dirty="0">
                <a:solidFill>
                  <a:srgbClr val="0047D6"/>
                </a:solidFill>
              </a:rPr>
              <a:t>na</a:t>
            </a:r>
            <a:r>
              <a:rPr lang="pt-BR" sz="1100" dirty="0">
                <a:solidFill>
                  <a:srgbClr val="0047D6"/>
                </a:solidFill>
              </a:rPr>
              <a:t> sredstva u iznosu od </a:t>
            </a:r>
            <a:r>
              <a:rPr lang="hr-HR" sz="1100" dirty="0">
                <a:solidFill>
                  <a:srgbClr val="0047D6"/>
                </a:solidFill>
              </a:rPr>
              <a:t>23</a:t>
            </a:r>
            <a:r>
              <a:rPr lang="pt-BR" sz="1100" dirty="0">
                <a:solidFill>
                  <a:srgbClr val="0047D6"/>
                </a:solidFill>
              </a:rPr>
              <a:t>.</a:t>
            </a:r>
            <a:r>
              <a:rPr lang="hr-HR" sz="1100" dirty="0">
                <a:solidFill>
                  <a:srgbClr val="0047D6"/>
                </a:solidFill>
              </a:rPr>
              <a:t>50</a:t>
            </a:r>
            <a:r>
              <a:rPr lang="pt-BR" sz="1100" dirty="0">
                <a:solidFill>
                  <a:srgbClr val="0047D6"/>
                </a:solidFill>
              </a:rPr>
              <a:t>0,00</a:t>
            </a:r>
            <a:r>
              <a:rPr lang="hr-HR" sz="1100" dirty="0">
                <a:solidFill>
                  <a:srgbClr val="0047D6"/>
                </a:solidFill>
              </a:rPr>
              <a:t> EUR </a:t>
            </a:r>
            <a:r>
              <a:rPr lang="pt-BR" sz="1100" dirty="0">
                <a:solidFill>
                  <a:srgbClr val="0047D6"/>
                </a:solidFill>
              </a:rPr>
              <a:t>odnose se na pomoći socijalno ugroženim pojedincima i obiteljima u cilju poboljšanja standarda socijalno najugroženijeg dijela stanovništva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Planiraju se sredstva u ukupnom iznosu od </a:t>
            </a:r>
            <a:r>
              <a:rPr lang="hr-HR" sz="1100" dirty="0">
                <a:solidFill>
                  <a:srgbClr val="0047D6"/>
                </a:solidFill>
              </a:rPr>
              <a:t>33</a:t>
            </a:r>
            <a:r>
              <a:rPr lang="pt-BR" sz="1100" dirty="0">
                <a:solidFill>
                  <a:srgbClr val="0047D6"/>
                </a:solidFill>
              </a:rPr>
              <a:t>.</a:t>
            </a:r>
            <a:r>
              <a:rPr lang="hr-HR" sz="1100" dirty="0">
                <a:solidFill>
                  <a:srgbClr val="0047D6"/>
                </a:solidFill>
              </a:rPr>
              <a:t>8</a:t>
            </a:r>
            <a:r>
              <a:rPr lang="pt-BR" sz="1100" dirty="0">
                <a:solidFill>
                  <a:srgbClr val="0047D6"/>
                </a:solidFill>
              </a:rPr>
              <a:t>00,00 EUR za potpore novorođenim Humčanima</a:t>
            </a:r>
            <a:r>
              <a:rPr lang="hr-HR" sz="1100" dirty="0">
                <a:solidFill>
                  <a:srgbClr val="0047D6"/>
                </a:solidFill>
              </a:rPr>
              <a:t>/</a:t>
            </a:r>
            <a:r>
              <a:rPr lang="hr-HR" sz="1100" dirty="0" err="1">
                <a:solidFill>
                  <a:srgbClr val="0047D6"/>
                </a:solidFill>
              </a:rPr>
              <a:t>Humčankama</a:t>
            </a:r>
            <a:r>
              <a:rPr lang="hr-HR" sz="1100" dirty="0">
                <a:solidFill>
                  <a:srgbClr val="0047D6"/>
                </a:solidFill>
              </a:rPr>
              <a:t> te jubilarcima zlatni/ dijamantni pir</a:t>
            </a:r>
            <a:r>
              <a:rPr lang="pt-BR" sz="1100" dirty="0">
                <a:solidFill>
                  <a:srgbClr val="0047D6"/>
                </a:solidFill>
              </a:rPr>
              <a:t>, pomoći elementarno ugroženim osobama prilikom elementarnih nepogoda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Ukupno planirana sredstva za stipendije srednjoškolaca i studenata po socijalnom statusu,</a:t>
            </a:r>
            <a:r>
              <a:rPr lang="hr-HR" sz="1100" dirty="0">
                <a:solidFill>
                  <a:srgbClr val="0047D6"/>
                </a:solidFill>
              </a:rPr>
              <a:t> nadarenosti, </a:t>
            </a:r>
            <a:r>
              <a:rPr lang="pt-BR" sz="1100" dirty="0">
                <a:solidFill>
                  <a:srgbClr val="0047D6"/>
                </a:solidFill>
              </a:rPr>
              <a:t>po osnovi deficitarnih zanimanja, te nagrade učenicima i studentima za posebna postignuća u iznosu od </a:t>
            </a:r>
            <a:r>
              <a:rPr lang="hr-HR" sz="1100" dirty="0">
                <a:solidFill>
                  <a:srgbClr val="0047D6"/>
                </a:solidFill>
              </a:rPr>
              <a:t>50</a:t>
            </a:r>
            <a:r>
              <a:rPr lang="pt-BR" sz="1100" dirty="0">
                <a:solidFill>
                  <a:srgbClr val="0047D6"/>
                </a:solidFill>
              </a:rPr>
              <a:t>.</a:t>
            </a:r>
            <a:r>
              <a:rPr lang="hr-HR" sz="1100" dirty="0">
                <a:solidFill>
                  <a:srgbClr val="0047D6"/>
                </a:solidFill>
              </a:rPr>
              <a:t>0</a:t>
            </a:r>
            <a:r>
              <a:rPr lang="pt-BR" sz="1100" dirty="0">
                <a:solidFill>
                  <a:srgbClr val="0047D6"/>
                </a:solidFill>
              </a:rPr>
              <a:t>00,00 </a:t>
            </a:r>
            <a:r>
              <a:rPr lang="hr-HR" sz="1100" dirty="0">
                <a:solidFill>
                  <a:srgbClr val="0047D6"/>
                </a:solidFill>
              </a:rPr>
              <a:t>EUR</a:t>
            </a:r>
            <a:r>
              <a:rPr lang="pt-BR" sz="1100" dirty="0">
                <a:solidFill>
                  <a:srgbClr val="0047D6"/>
                </a:solidFill>
              </a:rPr>
              <a:t>, </a:t>
            </a:r>
            <a:r>
              <a:rPr lang="hr-HR" sz="1100" dirty="0">
                <a:solidFill>
                  <a:srgbClr val="0047D6"/>
                </a:solidFill>
              </a:rPr>
              <a:t>također je </a:t>
            </a:r>
            <a:r>
              <a:rPr lang="pt-BR" sz="1100" dirty="0">
                <a:solidFill>
                  <a:srgbClr val="0047D6"/>
                </a:solidFill>
              </a:rPr>
              <a:t> planiran iznos od </a:t>
            </a:r>
            <a:r>
              <a:rPr lang="hr-HR" sz="1100" dirty="0">
                <a:solidFill>
                  <a:srgbClr val="0047D6"/>
                </a:solidFill>
              </a:rPr>
              <a:t>28</a:t>
            </a:r>
            <a:r>
              <a:rPr lang="pt-BR" sz="1100" dirty="0">
                <a:solidFill>
                  <a:srgbClr val="0047D6"/>
                </a:solidFill>
              </a:rPr>
              <a:t>.000,00 EUR za sufinanciranje prijevoza učenika srednjih škola.</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l-PL" sz="1100" dirty="0">
                <a:solidFill>
                  <a:srgbClr val="0047D6"/>
                </a:solidFill>
              </a:rPr>
              <a:t>Planiraju se sredstva u iznosu od 11.000,00 EUR za poklone djeci za Božić.</a:t>
            </a:r>
          </a:p>
          <a:p>
            <a:pPr marL="741600" indent="-172800" algn="just">
              <a:lnSpc>
                <a:spcPct val="138000"/>
              </a:lnSpc>
              <a:spcBef>
                <a:spcPts val="288"/>
              </a:spcBef>
              <a:buFont typeface="Wingdings" panose="05000000000000000000" pitchFamily="2" charset="2"/>
              <a:buChar char="ü"/>
            </a:pPr>
            <a:r>
              <a:rPr lang="hr-HR" sz="1100" dirty="0">
                <a:solidFill>
                  <a:srgbClr val="0047D6"/>
                </a:solidFill>
              </a:rPr>
              <a:t>Planiraju </a:t>
            </a:r>
            <a:r>
              <a:rPr lang="pt-BR" sz="1100" dirty="0">
                <a:solidFill>
                  <a:srgbClr val="0047D6"/>
                </a:solidFill>
              </a:rPr>
              <a:t>se sredstva </a:t>
            </a:r>
            <a:r>
              <a:rPr lang="hr-HR" sz="1100" dirty="0">
                <a:solidFill>
                  <a:srgbClr val="0047D6"/>
                </a:solidFill>
              </a:rPr>
              <a:t>u iznosu od 15.000,00 EUR </a:t>
            </a:r>
            <a:r>
              <a:rPr lang="pt-BR" sz="1100" dirty="0">
                <a:solidFill>
                  <a:srgbClr val="0047D6"/>
                </a:solidFill>
              </a:rPr>
              <a:t>za podjelu Božićnica umirovljenicima sa područja opć</a:t>
            </a:r>
            <a:r>
              <a:rPr lang="hr-HR" sz="1100" dirty="0">
                <a:solidFill>
                  <a:srgbClr val="0047D6"/>
                </a:solidFill>
              </a:rPr>
              <a:t>ine Hum</a:t>
            </a:r>
            <a:r>
              <a:rPr lang="pt-BR" sz="1100" dirty="0">
                <a:solidFill>
                  <a:srgbClr val="0047D6"/>
                </a:solidFill>
              </a:rPr>
              <a:t> na Sutli</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Sukladno odredbama Zakona o Hrvatskom Crvenom</a:t>
            </a:r>
            <a:r>
              <a:rPr lang="hr-HR" sz="1100" dirty="0">
                <a:solidFill>
                  <a:srgbClr val="0047D6"/>
                </a:solidFill>
              </a:rPr>
              <a:t> križu</a:t>
            </a:r>
            <a:r>
              <a:rPr lang="pt-BR" sz="1100" dirty="0">
                <a:solidFill>
                  <a:srgbClr val="0047D6"/>
                </a:solidFill>
              </a:rPr>
              <a:t> općina Hu</a:t>
            </a:r>
            <a:r>
              <a:rPr lang="hr-HR" sz="1100" dirty="0">
                <a:solidFill>
                  <a:srgbClr val="0047D6"/>
                </a:solidFill>
              </a:rPr>
              <a:t>m</a:t>
            </a:r>
            <a:r>
              <a:rPr lang="pt-BR" sz="1100" dirty="0">
                <a:solidFill>
                  <a:srgbClr val="0047D6"/>
                </a:solidFill>
              </a:rPr>
              <a:t> na Sutli osigurava sredstva za rad i djelovanje Hrvatskog crvenog križa Pregrada u iznosu od </a:t>
            </a:r>
            <a:r>
              <a:rPr lang="hr-HR" sz="1100" dirty="0">
                <a:solidFill>
                  <a:srgbClr val="0047D6"/>
                </a:solidFill>
              </a:rPr>
              <a:t>16</a:t>
            </a:r>
            <a:r>
              <a:rPr lang="pt-BR" sz="1100" dirty="0">
                <a:solidFill>
                  <a:srgbClr val="0047D6"/>
                </a:solidFill>
              </a:rPr>
              <a:t>.</a:t>
            </a:r>
            <a:r>
              <a:rPr lang="hr-HR" sz="1100" dirty="0">
                <a:solidFill>
                  <a:srgbClr val="0047D6"/>
                </a:solidFill>
              </a:rPr>
              <a:t>3</a:t>
            </a:r>
            <a:r>
              <a:rPr lang="pt-BR" sz="1100" dirty="0">
                <a:solidFill>
                  <a:srgbClr val="0047D6"/>
                </a:solidFill>
              </a:rPr>
              <a:t>00,00 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Predviđa se sufinanciranje nabavke radnih bilježnica za učenike osnovne škole u iznosu od 22.200,00 </a:t>
            </a:r>
            <a:r>
              <a:rPr lang="pt-BR" sz="1100" dirty="0">
                <a:solidFill>
                  <a:srgbClr val="0047D6"/>
                </a:solidFill>
              </a:rPr>
              <a:t>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kupnja ili izgradnja nove nekretnine planirana su sredstva u iznosu od  80.000,00 EUR.</a:t>
            </a: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adaptacija stambenog prostora planirana su sredstva u iznosu od  32.000,00 EUR.</a:t>
            </a: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92028" y="1176949"/>
            <a:ext cx="10402890" cy="4745867"/>
          </a:xfrm>
        </p:spPr>
        <p:txBody>
          <a:bodyPr/>
          <a:lstStyle/>
          <a:p>
            <a:pPr marL="342900" lvl="0" indent="-342900">
              <a:buClr>
                <a:prstClr val="white"/>
              </a:buClr>
              <a:buFont typeface="Wingdings" panose="05000000000000000000" pitchFamily="2" charset="2"/>
              <a:buChar char="Ø"/>
            </a:pPr>
            <a:r>
              <a:rPr lang="pt-BR" sz="1200" dirty="0">
                <a:solidFill>
                  <a:srgbClr val="002060"/>
                </a:solidFill>
                <a:effectLst>
                  <a:outerShdw blurRad="38100" dist="38100" dir="2700000" algn="tl">
                    <a:srgbClr val="000000">
                      <a:alpha val="43137"/>
                    </a:srgbClr>
                  </a:outerShdw>
                </a:effectLst>
              </a:rPr>
              <a:t>PROGRAM 1011</a:t>
            </a:r>
            <a:r>
              <a:rPr lang="hr-HR" sz="1200" dirty="0">
                <a:solidFill>
                  <a:srgbClr val="002060"/>
                </a:solidFill>
                <a:effectLst>
                  <a:outerShdw blurRad="38100" dist="38100" dir="2700000" algn="tl">
                    <a:srgbClr val="000000">
                      <a:alpha val="43137"/>
                    </a:srgbClr>
                  </a:outerShdw>
                </a:effectLst>
              </a:rPr>
              <a:t> ZAŠTITA OD POŽARA</a:t>
            </a:r>
            <a:r>
              <a:rPr lang="pt-BR" sz="1200" dirty="0">
                <a:solidFill>
                  <a:srgbClr val="002060"/>
                </a:solidFill>
                <a:effectLst>
                  <a:outerShdw blurRad="38100" dist="38100" dir="2700000" algn="tl">
                    <a:srgbClr val="000000">
                      <a:alpha val="43137"/>
                    </a:srgbClr>
                  </a:outerShdw>
                </a:effectLst>
              </a:rPr>
              <a:t> I CIVILNA ZAŠTITA</a:t>
            </a:r>
            <a:r>
              <a:rPr lang="hr-HR" sz="1200" dirty="0">
                <a:solidFill>
                  <a:srgbClr val="002060"/>
                </a:solidFill>
                <a:effectLst>
                  <a:outerShdw blurRad="38100" dist="38100" dir="2700000" algn="tl">
                    <a:srgbClr val="000000">
                      <a:alpha val="43137"/>
                    </a:srgbClr>
                  </a:outerShdw>
                </a:effectLst>
              </a:rPr>
              <a:t> ukupno planirana sredstva  iznose  111.260,00 EUR, a odnose se na:</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Vatrogasne zajednice općine Hum na Sutli  sukladno Zakonu o vatrogastvu u iznosu od 70.000,00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nabavku opreme za civilnu zaštitu planira se iznos od 4.000,00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Savjetodavne usluge za Civilnu zaštitu u iznosu od 960,00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Javno vatrogasne postrojbe grada Krapine u iznosu od 7.300,00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Donacija DVD-U Prišlin – Hum za kapitalna ulaganja planiran je iznos od 15.000,00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Donacije DVD-ima planiran je iznos od 14.000,00 EUR.</a:t>
            </a: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200" dirty="0">
                <a:solidFill>
                  <a:srgbClr val="002060"/>
                </a:solidFill>
                <a:effectLst>
                  <a:outerShdw blurRad="38100" dist="38100" dir="2700000" algn="tl">
                    <a:srgbClr val="000000">
                      <a:alpha val="43137"/>
                    </a:srgbClr>
                  </a:outerShdw>
                </a:effectLst>
              </a:rPr>
              <a:t>PROGRAM 1012</a:t>
            </a:r>
            <a:r>
              <a:rPr lang="hr-HR" sz="1200" dirty="0">
                <a:solidFill>
                  <a:srgbClr val="002060"/>
                </a:solidFill>
                <a:effectLst>
                  <a:outerShdw blurRad="38100" dist="38100" dir="2700000" algn="tl">
                    <a:srgbClr val="000000">
                      <a:alpha val="43137"/>
                    </a:srgbClr>
                  </a:outerShdw>
                </a:effectLst>
              </a:rPr>
              <a:t>  RAZVOJ ZAJEDNICE planirana sredstva iznose 21.500,00 EUR, a odnosi se na projekte:</a:t>
            </a:r>
          </a:p>
          <a:p>
            <a:pPr marL="719138" lvl="1" indent="-185738">
              <a:buClr>
                <a:prstClr val="white"/>
              </a:buClr>
              <a:buFont typeface="Wingdings" panose="05000000000000000000" pitchFamily="2" charset="2"/>
              <a:buChar char="ü"/>
            </a:pPr>
            <a:r>
              <a:rPr lang="hr-HR" sz="1100" dirty="0" err="1">
                <a:solidFill>
                  <a:srgbClr val="0047D6"/>
                </a:solidFill>
              </a:rPr>
              <a:t>After</a:t>
            </a:r>
            <a:r>
              <a:rPr lang="hr-HR" sz="1100" dirty="0">
                <a:solidFill>
                  <a:srgbClr val="0047D6"/>
                </a:solidFill>
              </a:rPr>
              <a:t> </a:t>
            </a:r>
            <a:r>
              <a:rPr lang="hr-HR" sz="1100" dirty="0" err="1">
                <a:solidFill>
                  <a:srgbClr val="0047D6"/>
                </a:solidFill>
              </a:rPr>
              <a:t>summer</a:t>
            </a:r>
            <a:r>
              <a:rPr lang="hr-HR" sz="1100" dirty="0">
                <a:solidFill>
                  <a:srgbClr val="0047D6"/>
                </a:solidFill>
              </a:rPr>
              <a:t> </a:t>
            </a:r>
            <a:r>
              <a:rPr lang="hr-HR" sz="1100" dirty="0" err="1">
                <a:solidFill>
                  <a:srgbClr val="0047D6"/>
                </a:solidFill>
              </a:rPr>
              <a:t>minglanje</a:t>
            </a:r>
            <a:r>
              <a:rPr lang="hr-HR" sz="1100" dirty="0">
                <a:solidFill>
                  <a:srgbClr val="0047D6"/>
                </a:solidFill>
              </a:rPr>
              <a:t> -  za organizaciju manifestacije planiran je iznos od 1.500,00 EUR.</a:t>
            </a:r>
          </a:p>
          <a:p>
            <a:pPr marL="719138" lvl="1" indent="-185738">
              <a:buClr>
                <a:prstClr val="white"/>
              </a:buClr>
              <a:buFont typeface="Wingdings" panose="05000000000000000000" pitchFamily="2" charset="2"/>
              <a:buChar char="ü"/>
            </a:pPr>
            <a:r>
              <a:rPr lang="pl-PL" sz="1100" dirty="0">
                <a:solidFill>
                  <a:srgbClr val="0047D6"/>
                </a:solidFill>
              </a:rPr>
              <a:t>Izradu projekta  „Zavičajna zbirka” – kuća Brezno u iznosu od 20.000,00 EUR.</a:t>
            </a:r>
          </a:p>
          <a:p>
            <a:pPr marL="533400" lvl="1" indent="0">
              <a:buClr>
                <a:prstClr val="white"/>
              </a:buClr>
              <a:buNone/>
            </a:pPr>
            <a:endParaRPr lang="hr-HR" sz="1100" dirty="0">
              <a:solidFill>
                <a:srgbClr val="0047D6"/>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19475" y="1204109"/>
            <a:ext cx="10896601" cy="4906979"/>
          </a:xfrm>
        </p:spPr>
        <p:txBody>
          <a:bodyPr>
            <a:normAutofit/>
          </a:bodyPr>
          <a:lstStyle/>
          <a:p>
            <a:r>
              <a:rPr lang="hr-HR" sz="1600" cap="none" dirty="0">
                <a:solidFill>
                  <a:srgbClr val="002060"/>
                </a:solidFill>
              </a:rPr>
              <a:t>	</a:t>
            </a:r>
            <a:r>
              <a:rPr lang="hr-HR" sz="1400" cap="none" dirty="0">
                <a:solidFill>
                  <a:srgbClr val="002060"/>
                </a:solidFill>
              </a:rPr>
              <a:t>Proračun je akt kojim se procjenjuju prihodi i primici te utvrđuju rashodi i izdaci općine Hum na Sutli za proračunsku godinu, a sadrži i projekciju prihoda i primitaka te rashoda i izdataka za slijedeće dvije godine.</a:t>
            </a:r>
            <a:br>
              <a:rPr lang="hr-HR" sz="1400" cap="none" dirty="0">
                <a:solidFill>
                  <a:srgbClr val="002060"/>
                </a:solidFill>
              </a:rPr>
            </a:br>
            <a:br>
              <a:rPr lang="hr-HR" sz="1400" cap="none" dirty="0">
                <a:solidFill>
                  <a:srgbClr val="002060"/>
                </a:solidFill>
              </a:rPr>
            </a:br>
            <a:r>
              <a:rPr lang="hr-HR" sz="1400" cap="none" dirty="0">
                <a:solidFill>
                  <a:srgbClr val="002060"/>
                </a:solidFill>
              </a:rPr>
              <a:t>	Proračun se odnosi na fiskalnu godinu i traje od 01. siječnja do 31. prosinca. Zakonodavni  akt kojim su regulirana sva pitanja vezana uz proračun je Zakon o proračunu („Narodne novine” br.144/2021</a:t>
            </a:r>
            <a:r>
              <a:rPr lang="hr-HR" sz="1400" dirty="0">
                <a:solidFill>
                  <a:srgbClr val="002060"/>
                </a:solidFill>
              </a:rPr>
              <a:t>).</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a:t>
            </a:r>
            <a:br>
              <a:rPr lang="hr-HR" sz="1400" cap="none" dirty="0">
                <a:solidFill>
                  <a:srgbClr val="002060"/>
                </a:solidFill>
              </a:rPr>
            </a:br>
            <a:r>
              <a:rPr lang="hr-HR" sz="1400" cap="none" dirty="0">
                <a:solidFill>
                  <a:srgbClr val="002060"/>
                </a:solidFill>
              </a:rPr>
              <a:t>Proračun donosi (izglasava) Općinsko vijeće do kraja godine za iduću godinu.</a:t>
            </a:r>
            <a:br>
              <a:rPr lang="hr-HR" sz="1400" cap="none" dirty="0">
                <a:solidFill>
                  <a:srgbClr val="002060"/>
                </a:solidFill>
              </a:rPr>
            </a:br>
            <a:br>
              <a:rPr lang="hr-HR" sz="1400" cap="none" dirty="0">
                <a:solidFill>
                  <a:srgbClr val="002060"/>
                </a:solidFill>
              </a:rPr>
            </a:br>
            <a:r>
              <a:rPr lang="hr-HR" sz="1400" cap="none" dirty="0">
                <a:solidFill>
                  <a:srgbClr val="002060"/>
                </a:solidFill>
              </a:rPr>
              <a:t>Treba napomenuti da proračun nije statičan akt već se sukladno zakonu može mijenjati tijekom proračunske godine.</a:t>
            </a:r>
            <a:br>
              <a:rPr lang="hr-HR" sz="1400" cap="none" dirty="0">
                <a:solidFill>
                  <a:srgbClr val="002060"/>
                </a:solidFill>
              </a:rPr>
            </a:br>
            <a:r>
              <a:rPr lang="hr-HR" sz="1400" cap="none" dirty="0">
                <a:solidFill>
                  <a:srgbClr val="002060"/>
                </a:solidFill>
              </a:rPr>
              <a:t>Ta izmjena se naziva Rebalans proračuna.</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Procedura izmjena/rebalansa proračuna identična je proceduri njegova donošenja.</a:t>
            </a:r>
            <a:br>
              <a:rPr lang="hr-HR" sz="1400" cap="none" dirty="0">
                <a:solidFill>
                  <a:srgbClr val="002060"/>
                </a:solidFill>
              </a:rPr>
            </a:br>
            <a:br>
              <a:rPr lang="hr-HR" sz="1400" cap="none" dirty="0">
                <a:solidFill>
                  <a:srgbClr val="002060"/>
                </a:solidFill>
              </a:rPr>
            </a:br>
            <a:br>
              <a:rPr lang="hr-HR" sz="1400" cap="none" dirty="0">
                <a:solidFill>
                  <a:srgbClr val="002060"/>
                </a:solidFill>
              </a:rPr>
            </a:br>
            <a:r>
              <a:rPr lang="hr-HR" sz="1400" cap="none" dirty="0">
                <a:solidFill>
                  <a:srgbClr val="002060"/>
                </a:solidFill>
              </a:rPr>
              <a:t>						</a:t>
            </a:r>
            <a:r>
              <a:rPr lang="hr-HR" sz="1600" cap="none" dirty="0"/>
              <a:t>Jedno od najvažnijih načela proračuna je</a:t>
            </a:r>
            <a:br>
              <a:rPr lang="hr-HR" sz="1600" cap="none" dirty="0"/>
            </a:br>
            <a:r>
              <a:rPr lang="hr-HR" sz="1600" cap="none" dirty="0"/>
              <a:t>						        da isti mora biti </a:t>
            </a:r>
            <a:r>
              <a:rPr lang="hr-HR" sz="1600" cap="none" dirty="0">
                <a:effectLst>
                  <a:outerShdw blurRad="38100" dist="38100" dir="2700000" algn="tl">
                    <a:srgbClr val="000000">
                      <a:alpha val="43137"/>
                    </a:srgbClr>
                  </a:outerShdw>
                </a:effectLst>
              </a:rPr>
              <a:t>URAVNOTEŽEN</a:t>
            </a:r>
            <a:r>
              <a:rPr lang="hr-HR" sz="1600" cap="none" dirty="0"/>
              <a:t>, </a:t>
            </a:r>
            <a:br>
              <a:rPr lang="hr-HR" sz="1600" cap="none" dirty="0"/>
            </a:br>
            <a:r>
              <a:rPr lang="hr-HR" sz="1600" cap="none" dirty="0"/>
              <a:t>		odnosno ukupna visina planiranih prihoda mora biti istovjetna ukupnoj visini planiranih rashoda!</a:t>
            </a:r>
            <a:br>
              <a:rPr lang="hr-HR" sz="1600" cap="none" dirty="0"/>
            </a:br>
            <a:endParaRPr lang="hr-HR" sz="1600" i="1" cap="none" dirty="0">
              <a:effectLst>
                <a:outerShdw blurRad="38100" dist="38100" dir="2700000" algn="tl">
                  <a:srgbClr val="000000">
                    <a:alpha val="43137"/>
                  </a:srgbClr>
                </a:outerShdw>
              </a:effectLst>
              <a:latin typeface="+mn-lt"/>
            </a:endParaRPr>
          </a:p>
        </p:txBody>
      </p:sp>
      <p:sp>
        <p:nvSpPr>
          <p:cNvPr id="3" name="Rezervirano mjesto sadržaja 2"/>
          <p:cNvSpPr>
            <a:spLocks noGrp="1"/>
          </p:cNvSpPr>
          <p:nvPr>
            <p:ph idx="1"/>
          </p:nvPr>
        </p:nvSpPr>
        <p:spPr>
          <a:xfrm>
            <a:off x="685801" y="316149"/>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400" advClick="0" advTm="15000">
        <p14:ripple/>
      </p:transition>
    </mc:Choice>
    <mc:Fallback xmlns="">
      <p:transition spd="slow"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sz="1600" dirty="0">
                <a:solidFill>
                  <a:schemeClr val="tx1"/>
                </a:solidFill>
              </a:rPr>
              <a:t>GLAVA: 002  PREDŠKOLSKI ODGOJ - PRORAČUNSKI KORISNIK DJEČJI VRTIĆ „BALONČICA” planirana sredstva u iznosu od 782.251,00 EUR</a:t>
            </a:r>
          </a:p>
          <a:p>
            <a:endParaRPr lang="pl-PL" dirty="0">
              <a:solidFill>
                <a:schemeClr val="tx1"/>
              </a:solidFill>
            </a:endParaRPr>
          </a:p>
          <a:p>
            <a:pPr marL="342900" lvl="2" indent="-342900" algn="just">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iznose 782.251,00  EUR prema dostavljenom Financijskom planu proračunskog korisnika:  </a:t>
            </a:r>
          </a:p>
          <a:p>
            <a:pPr marL="1257300" lvl="4" indent="-342900" algn="just">
              <a:buFont typeface="Wingdings" panose="05000000000000000000" pitchFamily="2" charset="2"/>
              <a:buChar char="ü"/>
            </a:pPr>
            <a:r>
              <a:rPr lang="pl-PL" sz="1100" dirty="0">
                <a:solidFill>
                  <a:srgbClr val="0047D6"/>
                </a:solidFill>
              </a:rPr>
              <a:t>Rashodi za zaposlene – plaće i naknade planiraju se u iznosu od 672.681,00 EUR,</a:t>
            </a:r>
          </a:p>
          <a:p>
            <a:pPr marL="1257300" lvl="2" indent="-342900">
              <a:buFont typeface="Wingdings" panose="05000000000000000000" pitchFamily="2" charset="2"/>
              <a:buChar char="ü"/>
            </a:pPr>
            <a:r>
              <a:rPr lang="pl-PL" sz="1100" dirty="0">
                <a:solidFill>
                  <a:srgbClr val="0047D6"/>
                </a:solidFill>
              </a:rPr>
              <a:t>Planirana sredstva za tekuće rashode  iznose 102.790,00 EUR,</a:t>
            </a:r>
          </a:p>
          <a:p>
            <a:pPr marL="1257300" lvl="2" indent="-342900">
              <a:buFont typeface="Wingdings" panose="05000000000000000000" pitchFamily="2" charset="2"/>
              <a:buChar char="ü"/>
            </a:pPr>
            <a:r>
              <a:rPr lang="pl-PL" sz="1100" dirty="0">
                <a:solidFill>
                  <a:srgbClr val="0047D6"/>
                </a:solidFill>
              </a:rPr>
              <a:t>Za  financiranje predškole planira se iznos od 3.280,00 EUR,</a:t>
            </a:r>
          </a:p>
          <a:p>
            <a:pPr marL="1257300" lvl="2" indent="-342900">
              <a:buFont typeface="Wingdings" panose="05000000000000000000" pitchFamily="2" charset="2"/>
              <a:buChar char="ü"/>
            </a:pPr>
            <a:r>
              <a:rPr lang="da-DK" sz="1100" dirty="0">
                <a:solidFill>
                  <a:srgbClr val="0047D6"/>
                </a:solidFill>
              </a:rPr>
              <a:t>Rashodi za nabavu opreme</a:t>
            </a:r>
            <a:r>
              <a:rPr lang="hr-HR" sz="1100" dirty="0">
                <a:solidFill>
                  <a:srgbClr val="0047D6"/>
                </a:solidFill>
              </a:rPr>
              <a:t> planiraju se u iznosu od 3</a:t>
            </a:r>
            <a:r>
              <a:rPr lang="pl-PL" sz="1100" dirty="0">
                <a:solidFill>
                  <a:srgbClr val="0047D6"/>
                </a:solidFill>
              </a:rPr>
              <a:t>.500,00 EUR.</a:t>
            </a:r>
          </a:p>
          <a:p>
            <a:pPr lvl="2"/>
            <a:endParaRPr lang="pl-PL" sz="1100" dirty="0">
              <a:solidFill>
                <a:srgbClr val="0047D6"/>
              </a:solidFill>
            </a:endParaRPr>
          </a:p>
          <a:p>
            <a:r>
              <a:rPr lang="pl-PL" sz="1200" dirty="0">
                <a:solidFill>
                  <a:srgbClr val="002060"/>
                </a:solidFill>
              </a:rPr>
              <a:t>	</a:t>
            </a:r>
            <a:r>
              <a:rPr lang="pl-PL" sz="1200" i="1" dirty="0">
                <a:solidFill>
                  <a:srgbClr val="002060"/>
                </a:solidFill>
              </a:rPr>
              <a:t>Sufinanciranje navedenog programa iz općinskog proračuna iznosi  511.920,00 EUR.</a:t>
            </a:r>
          </a:p>
          <a:p>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384464"/>
            <a:ext cx="10818524" cy="5609936"/>
          </a:xfrm>
        </p:spPr>
        <p:txBody>
          <a:bodyPr/>
          <a:lstStyle/>
          <a:p>
            <a:pPr marL="342900" indent="-342900" algn="just">
              <a:buFont typeface="Wingdings" panose="05000000000000000000" pitchFamily="2" charset="2"/>
              <a:buChar char="v"/>
            </a:pPr>
            <a:r>
              <a:rPr lang="hr-HR" sz="1600" dirty="0">
                <a:solidFill>
                  <a:schemeClr val="tx1"/>
                </a:solidFill>
                <a:effectLst>
                  <a:outerShdw blurRad="38100" dist="38100" dir="2700000" algn="tl">
                    <a:srgbClr val="000000">
                      <a:alpha val="43137"/>
                    </a:srgbClr>
                  </a:outerShdw>
                </a:effectLst>
              </a:rPr>
              <a:t>GLAVA: 003  KULTURNE USTANOVE - </a:t>
            </a:r>
            <a:r>
              <a:rPr lang="pl-PL" sz="1600" dirty="0">
                <a:solidFill>
                  <a:schemeClr val="tx1"/>
                </a:solidFill>
                <a:effectLst>
                  <a:outerShdw blurRad="38100" dist="38100" dir="2700000" algn="tl">
                    <a:srgbClr val="000000">
                      <a:alpha val="43137"/>
                    </a:srgbClr>
                  </a:outerShdw>
                </a:effectLst>
              </a:rPr>
              <a:t>PRORAČUNSKI KORISNIK NARODNA KNJIŽNICA HUM NA SUTLI</a:t>
            </a:r>
            <a:r>
              <a:rPr lang="hr-HR" sz="1600" dirty="0">
                <a:solidFill>
                  <a:schemeClr val="tx1"/>
                </a:solidFill>
                <a:effectLst>
                  <a:outerShdw blurRad="38100" dist="38100" dir="2700000" algn="tl">
                    <a:srgbClr val="000000">
                      <a:alpha val="43137"/>
                    </a:srgbClr>
                  </a:outerShdw>
                </a:effectLst>
              </a:rPr>
              <a:t> planirana sredstva u iznosu od 81.615,10 EUR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200" dirty="0">
                <a:solidFill>
                  <a:srgbClr val="002060"/>
                </a:solidFill>
                <a:effectLst>
                  <a:outerShdw blurRad="38100" dist="38100" dir="2700000" algn="tl">
                    <a:srgbClr val="000000">
                      <a:alpha val="43137"/>
                    </a:srgbClr>
                  </a:outerShdw>
                </a:effectLst>
              </a:rPr>
              <a:t>PROGRAM 1014 NARODNA KNJIŽNICA HUM NA SUTLI / Planirana sredstva za rad knjižnice iznose 81.615,10 EUR prema dostavljenom Financijskom planu proračunskog korisnika:  </a:t>
            </a:r>
          </a:p>
          <a:p>
            <a:pPr marL="1085850" lvl="2" indent="-171450" algn="just">
              <a:buFont typeface="Wingdings" panose="05000000000000000000" pitchFamily="2" charset="2"/>
              <a:buChar char="ü"/>
            </a:pPr>
            <a:r>
              <a:rPr lang="hr-HR" sz="1100" dirty="0">
                <a:solidFill>
                  <a:srgbClr val="0047D6"/>
                </a:solidFill>
              </a:rPr>
              <a:t>Za plaće i naknade ravnateljice planiran je iznos od 44.450,00 EUR,</a:t>
            </a:r>
          </a:p>
          <a:p>
            <a:pPr marL="1085850" lvl="2" indent="-171450" algn="just">
              <a:buFont typeface="Wingdings" panose="05000000000000000000" pitchFamily="2" charset="2"/>
              <a:buChar char="ü"/>
            </a:pPr>
            <a:r>
              <a:rPr lang="hr-HR" sz="1100" dirty="0">
                <a:solidFill>
                  <a:srgbClr val="0047D6"/>
                </a:solidFill>
              </a:rPr>
              <a:t>Rashodi za tekuće poslovanje knjižnice planirani su iznosu od 9.050,10 EUR,</a:t>
            </a:r>
          </a:p>
          <a:p>
            <a:pPr marL="1085850" lvl="2" indent="-171450" algn="just">
              <a:buFont typeface="Wingdings" panose="05000000000000000000" pitchFamily="2" charset="2"/>
              <a:buChar char="ü"/>
            </a:pPr>
            <a:r>
              <a:rPr lang="hr-HR" sz="1100" dirty="0">
                <a:solidFill>
                  <a:srgbClr val="0047D6"/>
                </a:solidFill>
              </a:rPr>
              <a:t>Za nabavku nove knjižne građe planiran je iznos od 22.115,00 EUR,</a:t>
            </a:r>
          </a:p>
          <a:p>
            <a:pPr marL="1085850" lvl="2" indent="-171450" algn="just">
              <a:buFont typeface="Wingdings" panose="05000000000000000000" pitchFamily="2" charset="2"/>
              <a:buChar char="ü"/>
            </a:pPr>
            <a:r>
              <a:rPr lang="pl-PL" sz="1100" dirty="0">
                <a:solidFill>
                  <a:srgbClr val="0047D6"/>
                </a:solidFill>
              </a:rPr>
              <a:t>Rashodi za nabavu opreme planiraju se u iznosu od 1</a:t>
            </a:r>
            <a:r>
              <a:rPr lang="hr-HR" sz="1100" dirty="0">
                <a:solidFill>
                  <a:srgbClr val="0047D6"/>
                </a:solidFill>
              </a:rPr>
              <a:t>.500,00 EUR,</a:t>
            </a:r>
          </a:p>
          <a:p>
            <a:pPr marL="1085850" lvl="2" indent="-171450" algn="just">
              <a:buFont typeface="Wingdings" panose="05000000000000000000" pitchFamily="2" charset="2"/>
              <a:buChar char="ü"/>
            </a:pPr>
            <a:r>
              <a:rPr lang="hr-HR" sz="1100" dirty="0">
                <a:solidFill>
                  <a:srgbClr val="0047D6"/>
                </a:solidFill>
              </a:rPr>
              <a:t>Godišnji programi i manifestacije obuhvaćaju:  </a:t>
            </a:r>
          </a:p>
          <a:p>
            <a:pPr lvl="1" algn="just"/>
            <a:r>
              <a:rPr lang="hr-HR" sz="1100" dirty="0">
                <a:solidFill>
                  <a:srgbClr val="0047D6"/>
                </a:solidFill>
              </a:rPr>
              <a:t>		• književne večeri  i književne susrete,</a:t>
            </a:r>
          </a:p>
          <a:p>
            <a:pPr lvl="1" algn="just"/>
            <a:r>
              <a:rPr lang="hr-HR" sz="1100" dirty="0">
                <a:solidFill>
                  <a:srgbClr val="0047D6"/>
                </a:solidFill>
              </a:rPr>
              <a:t>		• manifestacija posvećena Rikardu </a:t>
            </a:r>
            <a:r>
              <a:rPr lang="hr-HR" sz="1100" dirty="0" err="1">
                <a:solidFill>
                  <a:srgbClr val="0047D6"/>
                </a:solidFill>
              </a:rPr>
              <a:t>Jorgovaniću</a:t>
            </a:r>
            <a:r>
              <a:rPr lang="hr-HR" sz="1100" dirty="0">
                <a:solidFill>
                  <a:srgbClr val="0047D6"/>
                </a:solidFill>
              </a:rPr>
              <a:t>, </a:t>
            </a:r>
          </a:p>
          <a:p>
            <a:pPr lvl="1" algn="just"/>
            <a:r>
              <a:rPr lang="hr-HR" sz="1100" dirty="0">
                <a:solidFill>
                  <a:srgbClr val="0047D6"/>
                </a:solidFill>
              </a:rPr>
              <a:t>		• književni susret Sutla nas veže i spaja,</a:t>
            </a:r>
          </a:p>
          <a:p>
            <a:pPr lvl="1" algn="just"/>
            <a:r>
              <a:rPr lang="hr-HR" sz="1100" dirty="0">
                <a:solidFill>
                  <a:srgbClr val="0047D6"/>
                </a:solidFill>
              </a:rPr>
              <a:t>		• manifestacija </a:t>
            </a:r>
            <a:r>
              <a:rPr lang="hr-HR" sz="1100" dirty="0" err="1">
                <a:solidFill>
                  <a:srgbClr val="0047D6"/>
                </a:solidFill>
              </a:rPr>
              <a:t>Humfejst</a:t>
            </a:r>
            <a:r>
              <a:rPr lang="hr-HR" sz="1100" dirty="0">
                <a:solidFill>
                  <a:srgbClr val="0047D6"/>
                </a:solidFill>
              </a:rPr>
              <a:t>,</a:t>
            </a:r>
            <a:endParaRPr lang="nn-NO" sz="1100" dirty="0">
              <a:solidFill>
                <a:srgbClr val="0047D6"/>
              </a:solidFill>
            </a:endParaRPr>
          </a:p>
          <a:p>
            <a:pPr lvl="1" algn="just"/>
            <a:r>
              <a:rPr lang="hr-HR" sz="1100" dirty="0">
                <a:solidFill>
                  <a:srgbClr val="0047D6"/>
                </a:solidFill>
              </a:rPr>
              <a:t>		</a:t>
            </a:r>
            <a:r>
              <a:rPr lang="nn-NO" sz="1100" dirty="0">
                <a:solidFill>
                  <a:srgbClr val="0047D6"/>
                </a:solidFill>
              </a:rPr>
              <a:t>•</a:t>
            </a:r>
            <a:r>
              <a:rPr lang="hr-HR" sz="1100" dirty="0">
                <a:solidFill>
                  <a:srgbClr val="0047D6"/>
                </a:solidFill>
              </a:rPr>
              <a:t> p</a:t>
            </a:r>
            <a:r>
              <a:rPr lang="nn-NO" sz="1100" dirty="0">
                <a:solidFill>
                  <a:srgbClr val="0047D6"/>
                </a:solidFill>
              </a:rPr>
              <a:t>rogram zaštite baštine</a:t>
            </a:r>
            <a:r>
              <a:rPr lang="hr-HR" sz="1100" dirty="0">
                <a:solidFill>
                  <a:srgbClr val="0047D6"/>
                </a:solidFill>
              </a:rPr>
              <a:t> : izrada </a:t>
            </a:r>
            <a:r>
              <a:rPr lang="nn-NO" sz="1100" dirty="0">
                <a:solidFill>
                  <a:srgbClr val="0047D6"/>
                </a:solidFill>
              </a:rPr>
              <a:t>Rječnik</a:t>
            </a:r>
            <a:r>
              <a:rPr lang="hr-HR" sz="1100" dirty="0">
                <a:solidFill>
                  <a:srgbClr val="0047D6"/>
                </a:solidFill>
              </a:rPr>
              <a:t>a</a:t>
            </a:r>
            <a:r>
              <a:rPr lang="nn-NO" sz="1100" dirty="0">
                <a:solidFill>
                  <a:srgbClr val="0047D6"/>
                </a:solidFill>
              </a:rPr>
              <a:t> humskog govora</a:t>
            </a:r>
            <a:r>
              <a:rPr lang="hr-HR" sz="1100" dirty="0">
                <a:solidFill>
                  <a:srgbClr val="0047D6"/>
                </a:solidFill>
              </a:rPr>
              <a:t>, </a:t>
            </a:r>
          </a:p>
          <a:p>
            <a:pPr lvl="1" algn="just"/>
            <a:r>
              <a:rPr lang="hr-HR" sz="1100" dirty="0">
                <a:solidFill>
                  <a:srgbClr val="0047D6"/>
                </a:solidFill>
              </a:rPr>
              <a:t> 	   za čija se odvijanja planiraju sredstva u iznosu od 4.500,00 EUR.</a:t>
            </a:r>
          </a:p>
          <a:p>
            <a:r>
              <a:rPr lang="hr-HR" sz="1200" dirty="0"/>
              <a:t>	</a:t>
            </a:r>
            <a:r>
              <a:rPr lang="pl-PL" sz="1200" i="1" dirty="0">
                <a:solidFill>
                  <a:srgbClr val="002060"/>
                </a:solidFill>
              </a:rPr>
              <a:t>Sufinanciranje navedenog programa iz općinskog proračuna iznosi  67.000,00 EUR.</a:t>
            </a:r>
          </a:p>
          <a:p>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Naslov 3"/>
          <p:cNvSpPr>
            <a:spLocks noGrp="1"/>
          </p:cNvSpPr>
          <p:nvPr>
            <p:ph type="title"/>
          </p:nvPr>
        </p:nvSpPr>
        <p:spPr>
          <a:xfrm>
            <a:off x="684211" y="346137"/>
            <a:ext cx="10058400" cy="491905"/>
          </a:xfrm>
        </p:spPr>
        <p:txBody>
          <a:bodyPr vert="horz" lIns="91440" tIns="45720" rIns="91440" bIns="45720" rtlCol="0" anchor="b">
            <a:normAutofit/>
          </a:bodyPr>
          <a:lstStyle/>
          <a:p>
            <a:pPr algn="ctr"/>
            <a:r>
              <a:rPr lang="en-US" sz="2400" dirty="0" err="1">
                <a:effectLst>
                  <a:outerShdw blurRad="38100" dist="38100" dir="2700000" algn="tl">
                    <a:srgbClr val="000000">
                      <a:alpha val="43137"/>
                    </a:srgbClr>
                  </a:outerShdw>
                </a:effectLst>
              </a:rPr>
              <a:t>Proračun</a:t>
            </a:r>
            <a:r>
              <a:rPr lang="en-US" sz="2400" dirty="0">
                <a:effectLst>
                  <a:outerShdw blurRad="38100" dist="38100" dir="2700000" algn="tl">
                    <a:srgbClr val="000000">
                      <a:alpha val="43137"/>
                    </a:srgbClr>
                  </a:outerShdw>
                </a:effectLst>
              </a:rPr>
              <a:t> </a:t>
            </a:r>
            <a:r>
              <a:rPr lang="en-US" sz="2400" dirty="0" err="1">
                <a:effectLst>
                  <a:outerShdw blurRad="38100" dist="38100" dir="2700000" algn="tl">
                    <a:srgbClr val="000000">
                      <a:alpha val="43137"/>
                    </a:srgbClr>
                  </a:outerShdw>
                </a:effectLst>
              </a:rPr>
              <a:t>sadržava</a:t>
            </a:r>
            <a:r>
              <a:rPr lang="en-US" sz="2400" dirty="0">
                <a:effectLst>
                  <a:outerShdw blurRad="38100" dist="38100" dir="2700000" algn="tl">
                    <a:srgbClr val="000000">
                      <a:alpha val="43137"/>
                    </a:srgbClr>
                  </a:outerShdw>
                </a:effectLst>
              </a:rPr>
              <a:t>:</a:t>
            </a:r>
          </a:p>
        </p:txBody>
      </p:sp>
      <p:sp>
        <p:nvSpPr>
          <p:cNvPr id="12" name="Rezervirano mjesto teksta 11">
            <a:extLst>
              <a:ext uri="{FF2B5EF4-FFF2-40B4-BE49-F238E27FC236}">
                <a16:creationId xmlns:a16="http://schemas.microsoft.com/office/drawing/2014/main" id="{7DC98253-E168-CC5D-9B66-655B63CE5CD2}"/>
              </a:ext>
            </a:extLst>
          </p:cNvPr>
          <p:cNvSpPr>
            <a:spLocks noGrp="1"/>
          </p:cNvSpPr>
          <p:nvPr>
            <p:ph type="body" sz="quarter" idx="13"/>
          </p:nvPr>
        </p:nvSpPr>
        <p:spPr>
          <a:xfrm>
            <a:off x="684211" y="838042"/>
            <a:ext cx="10891320" cy="397774"/>
          </a:xfrm>
        </p:spPr>
        <p:txBody>
          <a:bodyPr>
            <a:normAutofit/>
          </a:bodyPr>
          <a:lstStyle/>
          <a:p>
            <a:r>
              <a:rPr lang="hr-HR" sz="1400" dirty="0"/>
              <a:t>Proračun se sastoji od općeg dijela, posebnog dijela i obrazloženja proračuna:</a:t>
            </a:r>
          </a:p>
        </p:txBody>
      </p:sp>
      <p:graphicFrame>
        <p:nvGraphicFramePr>
          <p:cNvPr id="14" name="Tablica 13">
            <a:extLst>
              <a:ext uri="{FF2B5EF4-FFF2-40B4-BE49-F238E27FC236}">
                <a16:creationId xmlns:a16="http://schemas.microsoft.com/office/drawing/2014/main" id="{952D98CA-7D54-DAF0-97B6-EEBC95071FF3}"/>
              </a:ext>
            </a:extLst>
          </p:cNvPr>
          <p:cNvGraphicFramePr>
            <a:graphicFrameLocks noGrp="1"/>
          </p:cNvGraphicFramePr>
          <p:nvPr>
            <p:extLst>
              <p:ext uri="{D42A27DB-BD31-4B8C-83A1-F6EECF244321}">
                <p14:modId xmlns:p14="http://schemas.microsoft.com/office/powerpoint/2010/main" val="1983467013"/>
              </p:ext>
            </p:extLst>
          </p:nvPr>
        </p:nvGraphicFramePr>
        <p:xfrm>
          <a:off x="675991" y="1246957"/>
          <a:ext cx="10765244" cy="4916944"/>
        </p:xfrm>
        <a:graphic>
          <a:graphicData uri="http://schemas.openxmlformats.org/drawingml/2006/table">
            <a:tbl>
              <a:tblPr firstRow="1" bandRow="1">
                <a:tableStyleId>{5C22544A-7EE6-4342-B048-85BDC9FD1C3A}</a:tableStyleId>
              </a:tblPr>
              <a:tblGrid>
                <a:gridCol w="1407236">
                  <a:extLst>
                    <a:ext uri="{9D8B030D-6E8A-4147-A177-3AD203B41FA5}">
                      <a16:colId xmlns:a16="http://schemas.microsoft.com/office/drawing/2014/main" val="641680016"/>
                    </a:ext>
                  </a:extLst>
                </a:gridCol>
                <a:gridCol w="2412459">
                  <a:extLst>
                    <a:ext uri="{9D8B030D-6E8A-4147-A177-3AD203B41FA5}">
                      <a16:colId xmlns:a16="http://schemas.microsoft.com/office/drawing/2014/main" val="304930224"/>
                    </a:ext>
                  </a:extLst>
                </a:gridCol>
                <a:gridCol w="6945549">
                  <a:extLst>
                    <a:ext uri="{9D8B030D-6E8A-4147-A177-3AD203B41FA5}">
                      <a16:colId xmlns:a16="http://schemas.microsoft.com/office/drawing/2014/main" val="3155305377"/>
                    </a:ext>
                  </a:extLst>
                </a:gridCol>
              </a:tblGrid>
              <a:tr h="507966">
                <a:tc>
                  <a:txBody>
                    <a:bodyPr/>
                    <a:lstStyle/>
                    <a:p>
                      <a:pPr algn="ctr"/>
                      <a:endPar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endParaRPr>
                    </a:p>
                    <a:p>
                      <a:pPr algn="ctr"/>
                      <a:r>
                        <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rPr>
                        <a:t>SADRŽAJ</a:t>
                      </a:r>
                      <a:endParaRPr lang="hr-HR" sz="1200" kern="100" dirty="0">
                        <a:effectLst>
                          <a:outerShdw blurRad="38100" dist="38100" dir="2700000" algn="tl">
                            <a:srgbClr val="000000">
                              <a:alpha val="43137"/>
                            </a:srgbClr>
                          </a:outerShdw>
                        </a:effectLst>
                        <a:latin typeface="Aptos" panose="020B0004020202020204" pitchFamily="34" charset="0"/>
                        <a:ea typeface="Aptos" panose="020B0004020202020204" pitchFamily="34" charset="0"/>
                        <a:cs typeface="Times New Roman" panose="02020603050405020304" pitchFamily="18" charset="0"/>
                      </a:endParaRPr>
                    </a:p>
                  </a:txBody>
                  <a:tcPr marL="114300" marR="114300" marT="0" marB="0" anchor="ctr">
                    <a:lnB w="12700" cap="flat" cmpd="sng" algn="ctr">
                      <a:solidFill>
                        <a:schemeClr val="bg1"/>
                      </a:solidFill>
                      <a:prstDash val="solid"/>
                      <a:round/>
                      <a:headEnd type="none" w="med" len="med"/>
                      <a:tailEnd type="none" w="med" len="med"/>
                    </a:lnB>
                  </a:tcPr>
                </a:tc>
                <a:tc>
                  <a:txBody>
                    <a:bodyPr/>
                    <a:lstStyle/>
                    <a:p>
                      <a:pPr algn="ctr"/>
                      <a:endPar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endParaRPr>
                    </a:p>
                    <a:p>
                      <a:pPr algn="ctr"/>
                      <a:r>
                        <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rPr>
                        <a:t>SASTAVNI DIO </a:t>
                      </a:r>
                      <a:endParaRPr lang="hr-HR" sz="1200" dirty="0">
                        <a:effectLst>
                          <a:outerShdw blurRad="38100" dist="38100" dir="2700000" algn="tl">
                            <a:srgbClr val="000000">
                              <a:alpha val="43137"/>
                            </a:srgbClr>
                          </a:outerShdw>
                        </a:effectLst>
                      </a:endParaRPr>
                    </a:p>
                  </a:txBody>
                  <a:tcPr anchor="ctr">
                    <a:lnB w="12700" cap="flat" cmpd="sng" algn="ctr">
                      <a:solidFill>
                        <a:schemeClr val="bg1"/>
                      </a:solidFill>
                      <a:prstDash val="solid"/>
                      <a:round/>
                      <a:headEnd type="none" w="med" len="med"/>
                      <a:tailEnd type="none" w="med" len="med"/>
                    </a:lnB>
                  </a:tcPr>
                </a:tc>
                <a:tc>
                  <a:txBody>
                    <a:bodyPr/>
                    <a:lstStyle/>
                    <a:p>
                      <a:pPr algn="ctr"/>
                      <a:endPar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endParaRPr>
                    </a:p>
                    <a:p>
                      <a:pPr algn="ctr"/>
                      <a:r>
                        <a:rPr lang="hr-HR" sz="1200" kern="100" dirty="0">
                          <a:effectLst>
                            <a:outerShdw blurRad="38100" dist="38100" dir="2700000" algn="tl">
                              <a:srgbClr val="000000">
                                <a:alpha val="43137"/>
                              </a:srgbClr>
                            </a:outerShdw>
                          </a:effectLst>
                          <a:latin typeface="Century Gothic" panose="020B0502020202020204" pitchFamily="34" charset="0"/>
                          <a:ea typeface="Aptos" panose="020B0004020202020204" pitchFamily="34" charset="0"/>
                          <a:cs typeface="Times New Roman" panose="02020603050405020304" pitchFamily="18" charset="0"/>
                        </a:rPr>
                        <a:t>OPIS SASTAVNOG DIJELA</a:t>
                      </a:r>
                      <a:endParaRPr lang="hr-HR" sz="1200" dirty="0">
                        <a:effectLst>
                          <a:outerShdw blurRad="38100" dist="38100" dir="2700000" algn="tl">
                            <a:srgbClr val="000000">
                              <a:alpha val="43137"/>
                            </a:srgbClr>
                          </a:outerShdw>
                        </a:effectLst>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7366304"/>
                  </a:ext>
                </a:extLst>
              </a:tr>
              <a:tr h="779264">
                <a:tc rowSpan="5">
                  <a:txBody>
                    <a:bodyPr/>
                    <a:lstStyle/>
                    <a:p>
                      <a:pPr algn="ctr"/>
                      <a:r>
                        <a:rPr lang="hr-HR" dirty="0">
                          <a:solidFill>
                            <a:srgbClr val="0047D6"/>
                          </a:solidFill>
                          <a:effectLst>
                            <a:outerShdw blurRad="38100" dist="38100" dir="2700000" algn="tl">
                              <a:srgbClr val="000000">
                                <a:alpha val="43137"/>
                              </a:srgbClr>
                            </a:outerShdw>
                          </a:effectLst>
                        </a:rPr>
                        <a:t>Opći dio proračuna</a:t>
                      </a:r>
                    </a:p>
                  </a:txBody>
                  <a:tcPr vert="vert27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hr-HR" sz="1000" dirty="0">
                          <a:solidFill>
                            <a:schemeClr val="bg2">
                              <a:lumMod val="75000"/>
                            </a:schemeClr>
                          </a:solidFill>
                        </a:rPr>
                        <a:t>Sažetak Računa prihoda i rashoda</a:t>
                      </a:r>
                    </a:p>
                    <a:p>
                      <a:pPr algn="ctr"/>
                      <a:r>
                        <a:rPr lang="hr-HR" sz="1000" dirty="0">
                          <a:solidFill>
                            <a:schemeClr val="bg2">
                              <a:lumMod val="75000"/>
                            </a:schemeClr>
                          </a:solidFill>
                        </a:rPr>
                        <a:t>Sažetak Računa financiranja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ukupni prihodi poslovanja i prihodi od prodaje nefinancijske imovine, ukupni rashodi poslovanja i</a:t>
                      </a:r>
                    </a:p>
                    <a:p>
                      <a:pPr algn="just"/>
                      <a:r>
                        <a:rPr lang="hr-HR" sz="1000" dirty="0">
                          <a:solidFill>
                            <a:schemeClr val="bg2">
                              <a:lumMod val="75000"/>
                            </a:schemeClr>
                          </a:solidFill>
                        </a:rPr>
                        <a:t>rashodi za nabavu nefinancijske imovine</a:t>
                      </a:r>
                    </a:p>
                    <a:p>
                      <a:pPr algn="just"/>
                      <a:r>
                        <a:rPr lang="hr-HR" sz="1000" dirty="0">
                          <a:solidFill>
                            <a:schemeClr val="bg2">
                              <a:lumMod val="75000"/>
                            </a:schemeClr>
                          </a:solidFill>
                        </a:rPr>
                        <a:t>• ukupni primici od financijske imovine i zaduživanja i izdaci za financijsku imovinu i otplate zajmova</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06628922"/>
                  </a:ext>
                </a:extLst>
              </a:tr>
              <a:tr h="428017">
                <a:tc vMerge="1">
                  <a:txBody>
                    <a:bodyPr/>
                    <a:lstStyle/>
                    <a:p>
                      <a:endParaRPr lang="hr-HR" dirty="0"/>
                    </a:p>
                  </a:txBody>
                  <a:tcPr/>
                </a:tc>
                <a:tc>
                  <a:txBody>
                    <a:bodyPr/>
                    <a:lstStyle/>
                    <a:p>
                      <a:pPr algn="ctr"/>
                      <a:r>
                        <a:rPr lang="hr-HR" sz="1000" dirty="0">
                          <a:solidFill>
                            <a:schemeClr val="bg2">
                              <a:lumMod val="75000"/>
                            </a:schemeClr>
                          </a:solidFill>
                        </a:rPr>
                        <a:t>Račun prihoda i rashoda</a:t>
                      </a:r>
                    </a:p>
                    <a:p>
                      <a:pPr algn="ctr"/>
                      <a:endParaRPr lang="hr-HR" sz="1000" dirty="0">
                        <a:solidFill>
                          <a:schemeClr val="bg2">
                            <a:lumMod val="75000"/>
                          </a:schemeClr>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ukupni prihodi i rashodi iskazani prema izvorima financiranja i ekonomskoj klasifikaciji na razini skupine</a:t>
                      </a:r>
                    </a:p>
                    <a:p>
                      <a:pPr algn="just"/>
                      <a:r>
                        <a:rPr lang="hr-HR" sz="1000" dirty="0">
                          <a:solidFill>
                            <a:schemeClr val="bg2">
                              <a:lumMod val="75000"/>
                            </a:schemeClr>
                          </a:solidFill>
                        </a:rPr>
                        <a:t>• ukupni rashodi iskazani prema funkcijskoj klasifikaciji</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44452345"/>
                  </a:ext>
                </a:extLst>
              </a:tr>
              <a:tr h="507966">
                <a:tc vMerge="1">
                  <a:txBody>
                    <a:bodyPr/>
                    <a:lstStyle/>
                    <a:p>
                      <a:endParaRPr lang="hr-HR"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hr-HR" sz="1000" dirty="0">
                          <a:solidFill>
                            <a:schemeClr val="bg2">
                              <a:lumMod val="75000"/>
                            </a:schemeClr>
                          </a:solidFill>
                        </a:rPr>
                        <a:t>Račun financiranja</a:t>
                      </a:r>
                    </a:p>
                    <a:p>
                      <a:pPr algn="ctr"/>
                      <a:endParaRPr lang="hr-HR" sz="1000" dirty="0">
                        <a:solidFill>
                          <a:schemeClr val="bg2">
                            <a:lumMod val="75000"/>
                          </a:schemeClr>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ukupni primici od financijske imovine i zaduživanja i izdaci za financijsku imovinu i otplate instrumenata zaduživanja prema izvorima financiranja i ekonomskoj klasifikaciji na razini skupine</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35825200"/>
                  </a:ext>
                </a:extLst>
              </a:tr>
              <a:tr h="404282">
                <a:tc vMerge="1">
                  <a:txBody>
                    <a:bodyPr/>
                    <a:lstStyle/>
                    <a:p>
                      <a:endParaRPr lang="hr-HR"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1000" dirty="0" err="1">
                          <a:solidFill>
                            <a:schemeClr val="bg2">
                              <a:lumMod val="75000"/>
                            </a:schemeClr>
                          </a:solidFill>
                        </a:rPr>
                        <a:t>Preneseni</a:t>
                      </a:r>
                      <a:r>
                        <a:rPr lang="it-IT" sz="1000" dirty="0">
                          <a:solidFill>
                            <a:schemeClr val="bg2">
                              <a:lumMod val="75000"/>
                            </a:schemeClr>
                          </a:solidFill>
                        </a:rPr>
                        <a:t> </a:t>
                      </a:r>
                      <a:r>
                        <a:rPr lang="it-IT" sz="1000" dirty="0" err="1">
                          <a:solidFill>
                            <a:schemeClr val="bg2">
                              <a:lumMod val="75000"/>
                            </a:schemeClr>
                          </a:solidFill>
                        </a:rPr>
                        <a:t>višak</a:t>
                      </a:r>
                      <a:r>
                        <a:rPr lang="it-IT" sz="1000" dirty="0">
                          <a:solidFill>
                            <a:schemeClr val="bg2">
                              <a:lumMod val="75000"/>
                            </a:schemeClr>
                          </a:solidFill>
                        </a:rPr>
                        <a:t> ili</a:t>
                      </a:r>
                      <a:r>
                        <a:rPr lang="hr-HR" sz="1000" dirty="0">
                          <a:solidFill>
                            <a:schemeClr val="bg2">
                              <a:lumMod val="75000"/>
                            </a:schemeClr>
                          </a:solidFill>
                        </a:rPr>
                        <a:t> </a:t>
                      </a:r>
                      <a:r>
                        <a:rPr lang="it-IT" sz="1000" dirty="0" err="1">
                          <a:solidFill>
                            <a:schemeClr val="bg2">
                              <a:lumMod val="75000"/>
                            </a:schemeClr>
                          </a:solidFill>
                        </a:rPr>
                        <a:t>preneseni</a:t>
                      </a:r>
                      <a:r>
                        <a:rPr lang="it-IT" sz="1000" dirty="0">
                          <a:solidFill>
                            <a:schemeClr val="bg2">
                              <a:lumMod val="75000"/>
                            </a:schemeClr>
                          </a:solidFill>
                        </a:rPr>
                        <a:t> </a:t>
                      </a:r>
                      <a:r>
                        <a:rPr lang="it-IT" sz="1000" dirty="0" err="1">
                          <a:solidFill>
                            <a:schemeClr val="bg2">
                              <a:lumMod val="75000"/>
                            </a:schemeClr>
                          </a:solidFill>
                        </a:rPr>
                        <a:t>manjak</a:t>
                      </a:r>
                      <a:r>
                        <a:rPr lang="hr-HR" sz="1000" dirty="0">
                          <a:solidFill>
                            <a:schemeClr val="bg2">
                              <a:lumMod val="75000"/>
                            </a:schemeClr>
                          </a:solidFill>
                        </a:rPr>
                        <a:t> </a:t>
                      </a:r>
                      <a:r>
                        <a:rPr lang="it-IT" sz="1000" dirty="0" err="1">
                          <a:solidFill>
                            <a:schemeClr val="bg2">
                              <a:lumMod val="75000"/>
                            </a:schemeClr>
                          </a:solidFill>
                        </a:rPr>
                        <a:t>prihoda</a:t>
                      </a:r>
                      <a:r>
                        <a:rPr lang="it-IT" sz="1000" dirty="0">
                          <a:solidFill>
                            <a:schemeClr val="bg2">
                              <a:lumMod val="75000"/>
                            </a:schemeClr>
                          </a:solidFill>
                        </a:rPr>
                        <a:t> </a:t>
                      </a:r>
                      <a:r>
                        <a:rPr lang="it-IT" sz="1000" dirty="0" err="1">
                          <a:solidFill>
                            <a:schemeClr val="bg2">
                              <a:lumMod val="75000"/>
                            </a:schemeClr>
                          </a:solidFill>
                        </a:rPr>
                        <a:t>nad</a:t>
                      </a:r>
                      <a:r>
                        <a:rPr lang="hr-HR" sz="1000" dirty="0">
                          <a:solidFill>
                            <a:schemeClr val="bg2">
                              <a:lumMod val="75000"/>
                            </a:schemeClr>
                          </a:solidFill>
                        </a:rPr>
                        <a:t> </a:t>
                      </a:r>
                      <a:r>
                        <a:rPr lang="it-IT" sz="1000" dirty="0" err="1">
                          <a:solidFill>
                            <a:schemeClr val="bg2">
                              <a:lumMod val="75000"/>
                            </a:schemeClr>
                          </a:solidFill>
                        </a:rPr>
                        <a:t>rashodima</a:t>
                      </a:r>
                      <a:endParaRPr lang="hr-HR" sz="1000" dirty="0">
                        <a:solidFill>
                          <a:schemeClr val="bg2">
                            <a:lumMod val="75000"/>
                          </a:schemeClr>
                        </a:solidFill>
                      </a:endParaRPr>
                    </a:p>
                    <a:p>
                      <a:pPr algn="ctr"/>
                      <a:endParaRPr lang="hr-HR" sz="1000" dirty="0">
                        <a:solidFill>
                          <a:schemeClr val="bg2">
                            <a:lumMod val="75000"/>
                          </a:schemeClr>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ako ukupni prihodi i primici nisu jednaki ukupnim rashodima i izdacima, opći dio proračuna sadrži i</a:t>
                      </a:r>
                    </a:p>
                    <a:p>
                      <a:pPr algn="just"/>
                      <a:r>
                        <a:rPr lang="hr-HR" sz="1000" dirty="0">
                          <a:solidFill>
                            <a:schemeClr val="bg2">
                              <a:lumMod val="75000"/>
                            </a:schemeClr>
                          </a:solidFill>
                        </a:rPr>
                        <a:t>preneseni višak ili preneseni manjak prihoda nad rashodima</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95218988"/>
                  </a:ext>
                </a:extLst>
              </a:tr>
              <a:tr h="743011">
                <a:tc vMerge="1">
                  <a:txBody>
                    <a:bodyPr/>
                    <a:lstStyle/>
                    <a:p>
                      <a:endParaRPr lang="hr-HR"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hr-HR" sz="1000" dirty="0">
                          <a:solidFill>
                            <a:schemeClr val="bg2">
                              <a:lumMod val="75000"/>
                            </a:schemeClr>
                          </a:solidFill>
                        </a:rPr>
                        <a:t>Višegodišnji plan uravnoteženja</a:t>
                      </a:r>
                    </a:p>
                    <a:p>
                      <a:pPr algn="ctr"/>
                      <a:endParaRPr lang="hr-HR" sz="1000" dirty="0">
                        <a:solidFill>
                          <a:schemeClr val="bg2">
                            <a:lumMod val="75000"/>
                          </a:schemeClr>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ako JLP(R)S ne mogu preneseni manjak podmiriti do kraja proračunske godine, obvezni su izraditi</a:t>
                      </a:r>
                    </a:p>
                    <a:p>
                      <a:pPr algn="just"/>
                      <a:r>
                        <a:rPr lang="hr-HR" sz="1000" dirty="0">
                          <a:solidFill>
                            <a:schemeClr val="bg2">
                              <a:lumMod val="75000"/>
                            </a:schemeClr>
                          </a:solidFill>
                        </a:rPr>
                        <a:t>višegodišnji plan uravnoteženja za razdoblje za koje se proračun donosi</a:t>
                      </a:r>
                    </a:p>
                    <a:p>
                      <a:pPr algn="just"/>
                      <a:r>
                        <a:rPr lang="hr-HR" sz="1000" dirty="0">
                          <a:solidFill>
                            <a:schemeClr val="bg2">
                              <a:lumMod val="75000"/>
                            </a:schemeClr>
                          </a:solidFill>
                        </a:rPr>
                        <a:t>• ako JLP(R)S ne mogu preneseni višak, zbog njegove veličine, u cijelosti iskoristiti u jednoj proračunskoj godini, korištenje viška planira se višegodišnjim planom uravnoteženja za razdoblje za koje se proračun donosi </a:t>
                      </a: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05480332"/>
                  </a:ext>
                </a:extLst>
              </a:tr>
              <a:tr h="414288">
                <a:tc>
                  <a:txBody>
                    <a:bodyPr/>
                    <a:lstStyle/>
                    <a:p>
                      <a:pPr algn="ctr"/>
                      <a:r>
                        <a:rPr lang="hr-HR" sz="1400" b="0" dirty="0">
                          <a:solidFill>
                            <a:srgbClr val="0047D6"/>
                          </a:solidFill>
                          <a:effectLst>
                            <a:outerShdw blurRad="38100" dist="38100" dir="2700000" algn="tl">
                              <a:srgbClr val="000000">
                                <a:alpha val="43137"/>
                              </a:srgbClr>
                            </a:outerShdw>
                          </a:effectLst>
                        </a:rPr>
                        <a:t>Posebni dio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hr-HR" sz="1000" dirty="0">
                          <a:solidFill>
                            <a:schemeClr val="bg2">
                              <a:lumMod val="75000"/>
                            </a:schemeClr>
                          </a:solidFill>
                        </a:rPr>
                        <a:t>Plan rashoda i izdataka proračuna JLP(R)S i njihovih proračunskih korisnika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r>
                        <a:rPr lang="hr-HR" sz="1000" dirty="0">
                          <a:solidFill>
                            <a:schemeClr val="bg2">
                              <a:lumMod val="75000"/>
                            </a:schemeClr>
                          </a:solidFill>
                        </a:rPr>
                        <a:t>• rashodi i izdaci JLP(R)S i njihovih proračunskih korisnika iskazani po organizacijskoj klasifikaciji, izvorima financiranja i ekonomskoj klasifikaciji na razini skupine, raspoređenih u programe koji se sastoje od aktivnosti i projekata</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84501006"/>
                  </a:ext>
                </a:extLst>
              </a:tr>
              <a:tr h="0">
                <a:tc>
                  <a:txBody>
                    <a:bodyPr/>
                    <a:lstStyle/>
                    <a:p>
                      <a:pPr algn="ctr"/>
                      <a:r>
                        <a:rPr lang="hr-HR" sz="1400" dirty="0">
                          <a:solidFill>
                            <a:srgbClr val="0047D6"/>
                          </a:solidFill>
                          <a:effectLst>
                            <a:outerShdw blurRad="38100" dist="38100" dir="2700000" algn="tl">
                              <a:srgbClr val="000000">
                                <a:alpha val="43137"/>
                              </a:srgbClr>
                            </a:outerShdw>
                          </a:effectLst>
                        </a:rPr>
                        <a:t>Obrazloženje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hr-HR" sz="1000" dirty="0">
                          <a:solidFill>
                            <a:schemeClr val="bg2">
                              <a:lumMod val="75000"/>
                            </a:schemeClr>
                          </a:solidFill>
                        </a:rPr>
                        <a:t>Obrazloženje općeg dijela proračuna i obrazloženje posebnog dijela proračuna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just"/>
                      <a:r>
                        <a:rPr lang="hr-HR" sz="1000" dirty="0">
                          <a:solidFill>
                            <a:schemeClr val="bg2">
                              <a:lumMod val="75000"/>
                            </a:schemeClr>
                          </a:solidFill>
                        </a:rPr>
                        <a:t>•obrazloženje općeg dijela proračuna JLP(R)S sadrži obrazloženje prihoda i rashoda, primitaka i izdataka proračuna JLP(R)S i obrazloženje prenesenog manjka odnosno viška proračuna JLP(R)S</a:t>
                      </a:r>
                    </a:p>
                    <a:p>
                      <a:pPr algn="just"/>
                      <a:r>
                        <a:rPr lang="hr-HR" sz="1000" dirty="0">
                          <a:solidFill>
                            <a:schemeClr val="bg2">
                              <a:lumMod val="75000"/>
                            </a:schemeClr>
                          </a:solidFill>
                        </a:rPr>
                        <a:t>• obrazloženje posebnog dijela proračuna JLP(R)S temelji se na obrazloženjima financijskih planova proračunskih korisnika, a sastoji se od obrazloženja programa koje se daje kroz obrazloženje aktivnosti i projekata zajedno s ciljevima i pokazateljima uspješnosti iz akata strateškog planiranja.</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705281018"/>
                  </a:ext>
                </a:extLst>
              </a:tr>
            </a:tbl>
          </a:graphicData>
        </a:graphic>
      </p:graphicFrame>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
            <a:extLst>
              <a:ext uri="{FF2B5EF4-FFF2-40B4-BE49-F238E27FC236}">
                <a16:creationId xmlns:a16="http://schemas.microsoft.com/office/drawing/2014/main" id="{28F642BA-025B-99D7-B9FB-2339A403D8C3}"/>
              </a:ext>
            </a:extLst>
          </p:cNvPr>
          <p:cNvSpPr>
            <a:spLocks noGrp="1"/>
          </p:cNvSpPr>
          <p:nvPr>
            <p:ph type="title"/>
          </p:nvPr>
        </p:nvSpPr>
        <p:spPr>
          <a:xfrm>
            <a:off x="706171" y="3428999"/>
            <a:ext cx="10556340" cy="681274"/>
          </a:xfrm>
        </p:spPr>
        <p:txBody>
          <a:bodyPr>
            <a:normAutofit fontScale="90000"/>
          </a:bodyPr>
          <a:lstStyle/>
          <a:p>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2. Poseban dio proračuna sačinjava:</a:t>
            </a:r>
            <a:br>
              <a:rPr lang="hr-HR" sz="2400" dirty="0">
                <a:effectLst>
                  <a:outerShdw blurRad="38100" dist="38100" dir="2700000" algn="tl">
                    <a:srgbClr val="000000">
                      <a:alpha val="43137"/>
                    </a:srgbClr>
                  </a:outerShdw>
                </a:effectLst>
              </a:rPr>
            </a:br>
            <a:br>
              <a:rPr lang="hr-HR" sz="2400" dirty="0">
                <a:effectLst>
                  <a:outerShdw blurRad="38100" dist="38100" dir="2700000" algn="tl">
                    <a:srgbClr val="000000">
                      <a:alpha val="43137"/>
                    </a:srgbClr>
                  </a:outerShdw>
                </a:effectLst>
              </a:rPr>
            </a:br>
            <a:r>
              <a:rPr lang="hr-HR" sz="1800" cap="none" dirty="0">
                <a:solidFill>
                  <a:srgbClr val="002060"/>
                </a:solidFill>
              </a:rPr>
              <a:t>Plan rashoda i izdataka raspoređen je po organizacijskim  jedinicama (odjelima) i proračunskim korisnicima iskazanih po vrstama te raspoređenih u programe koji se sastoje od aktivnosti i projekata. </a:t>
            </a:r>
            <a:br>
              <a:rPr lang="hr-HR" sz="1800" cap="none" dirty="0">
                <a:solidFill>
                  <a:srgbClr val="002060"/>
                </a:solidFill>
              </a:rPr>
            </a:br>
            <a:br>
              <a:rPr lang="hr-HR" sz="1800" cap="none" dirty="0">
                <a:solidFill>
                  <a:srgbClr val="002060"/>
                </a:solidFill>
              </a:rPr>
            </a:br>
            <a:r>
              <a:rPr lang="hr-HR" sz="1800" cap="none" dirty="0">
                <a:solidFill>
                  <a:srgbClr val="002060"/>
                </a:solidFill>
              </a:rPr>
              <a:t>						</a:t>
            </a:r>
            <a:r>
              <a:rPr lang="hr-HR" sz="2200" i="1" dirty="0">
                <a:effectLst>
                  <a:outerShdw blurRad="38100" dist="38100" dir="2700000" algn="tl">
                    <a:srgbClr val="000000">
                      <a:alpha val="43137"/>
                    </a:srgbClr>
                  </a:outerShdw>
                </a:effectLst>
              </a:rPr>
              <a:t>RAZDJEL: 001 OPĆINA HUM NA SUTLI</a:t>
            </a:r>
            <a:br>
              <a:rPr lang="hr-HR" sz="2200" i="1" dirty="0">
                <a:effectLst>
                  <a:outerShdw blurRad="38100" dist="38100" dir="2700000" algn="tl">
                    <a:srgbClr val="000000">
                      <a:alpha val="43137"/>
                    </a:srgbClr>
                  </a:outerShdw>
                </a:effectLst>
              </a:rPr>
            </a:b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a:t>
            </a:r>
            <a:r>
              <a:rPr lang="hr-HR" sz="1600" i="1" dirty="0">
                <a:effectLst>
                  <a:outerShdw blurRad="38100" dist="38100" dir="2700000" algn="tl">
                    <a:srgbClr val="000000">
                      <a:alpha val="43137"/>
                    </a:srgbClr>
                  </a:outerShdw>
                </a:effectLst>
              </a:rPr>
              <a:t>raspodijeljen je na GLAVE:</a:t>
            </a:r>
            <a:br>
              <a:rPr lang="hr-HR" sz="1600" i="1" dirty="0">
                <a:effectLst>
                  <a:outerShdw blurRad="38100" dist="38100" dir="2700000" algn="tl">
                    <a:srgbClr val="000000">
                      <a:alpha val="43137"/>
                    </a:srgbClr>
                  </a:outerShdw>
                </a:effectLst>
              </a:rPr>
            </a:br>
            <a:br>
              <a:rPr lang="hr-HR" sz="1600"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01	OPĆINA HUM NA SUTLI – OPĆE JAVNE USLUGE</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02	DJEČJI VRTIĆ BALONČICA</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03 	NARODNA KNJIŽNICA HUM NA SUTLI</a:t>
            </a:r>
            <a:br>
              <a:rPr lang="hr-HR" sz="2000" i="1" dirty="0">
                <a:effectLst>
                  <a:outerShdw blurRad="38100" dist="38100" dir="2700000" algn="tl">
                    <a:srgbClr val="000000">
                      <a:alpha val="43137"/>
                    </a:srgbClr>
                  </a:outerShdw>
                </a:effectLst>
              </a:rPr>
            </a:br>
            <a:br>
              <a:rPr lang="hr-HR" sz="2000" b="1" i="1" dirty="0">
                <a:effectLst>
                  <a:outerShdw blurRad="38100" dist="38100" dir="2700000" algn="tl">
                    <a:srgbClr val="000000">
                      <a:alpha val="43137"/>
                    </a:srgbClr>
                  </a:outerShdw>
                </a:effectLst>
              </a:rPr>
            </a:br>
            <a:br>
              <a:rPr lang="hr-HR" sz="1800" b="1" i="1" dirty="0">
                <a:effectLst>
                  <a:outerShdw blurRad="38100" dist="38100" dir="2700000" algn="tl">
                    <a:srgbClr val="000000">
                      <a:alpha val="43137"/>
                    </a:srgbClr>
                  </a:outerShdw>
                </a:effectLst>
              </a:rPr>
            </a:br>
            <a:r>
              <a:rPr lang="hr-HR" sz="1800" b="1" i="1" dirty="0">
                <a:effectLst>
                  <a:outerShdw blurRad="38100" dist="38100" dir="2700000" algn="tl">
                    <a:srgbClr val="000000">
                      <a:alpha val="43137"/>
                    </a:srgbClr>
                  </a:outerShdw>
                </a:effectLst>
              </a:rPr>
              <a:t>			</a:t>
            </a:r>
            <a:br>
              <a:rPr lang="hr-HR" sz="1800" dirty="0"/>
            </a:br>
            <a:r>
              <a:rPr lang="hr-HR" sz="1800" cap="none" dirty="0">
                <a:solidFill>
                  <a:srgbClr val="002060"/>
                </a:solidFill>
              </a:rPr>
              <a:t>	</a:t>
            </a:r>
            <a:br>
              <a:rPr lang="hr-HR" dirty="0">
                <a:solidFill>
                  <a:srgbClr val="002060"/>
                </a:solidFill>
              </a:rPr>
            </a:br>
            <a:endParaRPr lang="hr-HR" dirty="0">
              <a:solidFill>
                <a:srgbClr val="002060"/>
              </a:solidFill>
            </a:endParaRPr>
          </a:p>
        </p:txBody>
      </p:sp>
    </p:spTree>
    <p:extLst>
      <p:ext uri="{BB962C8B-B14F-4D97-AF65-F5344CB8AC3E}">
        <p14:creationId xmlns:p14="http://schemas.microsoft.com/office/powerpoint/2010/main" val="366535566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7404F3-9871-0F9E-3E3D-721D6BFAE760}"/>
              </a:ext>
            </a:extLst>
          </p:cNvPr>
          <p:cNvSpPr>
            <a:spLocks noGrp="1"/>
          </p:cNvSpPr>
          <p:nvPr>
            <p:ph type="title"/>
          </p:nvPr>
        </p:nvSpPr>
        <p:spPr>
          <a:xfrm>
            <a:off x="684213" y="685800"/>
            <a:ext cx="10058400" cy="838200"/>
          </a:xfrm>
        </p:spPr>
        <p:txBody>
          <a:bodyPr>
            <a:normAutofit/>
          </a:bodyPr>
          <a:lstStyle/>
          <a:p>
            <a:r>
              <a:rPr lang="hr-HR" sz="3600" b="1" i="1" dirty="0">
                <a:effectLst>
                  <a:outerShdw blurRad="38100" dist="38100" dir="2700000" algn="tl">
                    <a:srgbClr val="000000">
                      <a:alpha val="43137"/>
                    </a:srgbClr>
                  </a:outerShdw>
                </a:effectLst>
              </a:rPr>
              <a:t> </a:t>
            </a:r>
            <a:endParaRPr lang="hr-HR" sz="2200" dirty="0"/>
          </a:p>
        </p:txBody>
      </p:sp>
      <p:sp>
        <p:nvSpPr>
          <p:cNvPr id="3" name="Rezervirano mjesto teksta 2">
            <a:extLst>
              <a:ext uri="{FF2B5EF4-FFF2-40B4-BE49-F238E27FC236}">
                <a16:creationId xmlns:a16="http://schemas.microsoft.com/office/drawing/2014/main" id="{7F464C93-79B8-753D-38E0-744160224EE9}"/>
              </a:ext>
            </a:extLst>
          </p:cNvPr>
          <p:cNvSpPr>
            <a:spLocks noGrp="1"/>
          </p:cNvSpPr>
          <p:nvPr>
            <p:ph type="body" sz="quarter" idx="13"/>
          </p:nvPr>
        </p:nvSpPr>
        <p:spPr>
          <a:xfrm>
            <a:off x="684212" y="1665838"/>
            <a:ext cx="8534400" cy="980038"/>
          </a:xfrm>
        </p:spPr>
        <p:txBody>
          <a:bodyPr>
            <a:normAutofit/>
          </a:bodyPr>
          <a:lstStyle/>
          <a:p>
            <a:r>
              <a:rPr lang="hr-HR" sz="1600" i="1" dirty="0">
                <a:effectLst>
                  <a:outerShdw blurRad="38100" dist="38100" dir="2700000" algn="tl">
                    <a:srgbClr val="000000">
                      <a:alpha val="43137"/>
                    </a:srgbClr>
                  </a:outerShdw>
                </a:effectLst>
              </a:rPr>
              <a:t>Glava: 01	OPĆINA HUM NA SUTLI – OPĆE JAVNE USLUGE  </a:t>
            </a:r>
          </a:p>
          <a:p>
            <a:r>
              <a:rPr lang="hr-HR" sz="1600" b="1" i="1" dirty="0">
                <a:effectLst>
                  <a:outerShdw blurRad="38100" dist="38100" dir="2700000" algn="tl">
                    <a:srgbClr val="000000">
                      <a:alpha val="43137"/>
                    </a:srgbClr>
                  </a:outerShdw>
                </a:effectLst>
              </a:rPr>
              <a:t> </a:t>
            </a:r>
            <a:r>
              <a:rPr lang="hr-HR" sz="1400" i="1" dirty="0">
                <a:effectLst>
                  <a:outerShdw blurRad="38100" dist="38100" dir="2700000" algn="tl">
                    <a:srgbClr val="000000">
                      <a:alpha val="43137"/>
                    </a:srgbClr>
                  </a:outerShdw>
                </a:effectLst>
              </a:rPr>
              <a:t>raspodijeljena je na programe:</a:t>
            </a:r>
            <a:br>
              <a:rPr lang="hr-HR" sz="1600" b="1" i="1" dirty="0">
                <a:effectLst>
                  <a:outerShdw blurRad="38100" dist="38100" dir="2700000" algn="tl">
                    <a:srgbClr val="000000">
                      <a:alpha val="43137"/>
                    </a:srgbClr>
                  </a:outerShdw>
                </a:effectLst>
              </a:rPr>
            </a:br>
            <a:endParaRPr lang="hr-HR" sz="1600" dirty="0"/>
          </a:p>
        </p:txBody>
      </p:sp>
      <p:sp>
        <p:nvSpPr>
          <p:cNvPr id="4" name="Rezervirano mjesto teksta 3">
            <a:extLst>
              <a:ext uri="{FF2B5EF4-FFF2-40B4-BE49-F238E27FC236}">
                <a16:creationId xmlns:a16="http://schemas.microsoft.com/office/drawing/2014/main" id="{6A629153-F386-E959-5388-56F6133D4939}"/>
              </a:ext>
            </a:extLst>
          </p:cNvPr>
          <p:cNvSpPr>
            <a:spLocks noGrp="1"/>
          </p:cNvSpPr>
          <p:nvPr>
            <p:ph type="body" idx="1"/>
          </p:nvPr>
        </p:nvSpPr>
        <p:spPr>
          <a:xfrm>
            <a:off x="684211" y="2645876"/>
            <a:ext cx="8534401" cy="3348523"/>
          </a:xfrm>
        </p:spPr>
        <p:txBody>
          <a:bodyPr>
            <a:normAutofit/>
          </a:bodyPr>
          <a:lstStyle/>
          <a:p>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1001  PROGRAM 1001  URED NAČELNIKA I JEDINSTVENI UPRAVNI ODJEL</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1002  PREDSTAVNIČKA I IZVRŠNA TIJELA - PRIPREMA I DONOŠENJA KATA IZ DJELOKRUGA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1003	 KOMUNALNO gospodarstvo</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1004	 Izgradnja Komunalne INFRASTRUKTURA I Građevinskih Objekata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1005	 SUFINANCIRANJE PREDŠKOLSKOG ODGOJA I OSNOVNO ŠKOLSTVO  </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1006  DONACIJE Kulturne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1007	 DONACIJE ŠPORTSKE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1008  DONACIJE OSTALA DRUŠTVA I ORGANIZACIJE</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1009	 Obrt I Poljoprivreda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1010	 SOCIJALNA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1011	 ZAŠTITA OD POŽARA I CIVILNA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1012	 RAZVOJ ZAJEDNICE</a:t>
            </a:r>
            <a:endParaRPr lang="hr-HR" sz="1400" dirty="0"/>
          </a:p>
        </p:txBody>
      </p:sp>
    </p:spTree>
    <p:extLst>
      <p:ext uri="{BB962C8B-B14F-4D97-AF65-F5344CB8AC3E}">
        <p14:creationId xmlns:p14="http://schemas.microsoft.com/office/powerpoint/2010/main" val="2627085918"/>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16DC8-D67D-9FA0-A608-DEE49D569ADB}"/>
              </a:ext>
            </a:extLst>
          </p:cNvPr>
          <p:cNvSpPr>
            <a:spLocks noGrp="1"/>
          </p:cNvSpPr>
          <p:nvPr>
            <p:ph type="title"/>
          </p:nvPr>
        </p:nvSpPr>
        <p:spPr>
          <a:xfrm>
            <a:off x="620836" y="2043821"/>
            <a:ext cx="10058400" cy="1849170"/>
          </a:xfrm>
        </p:spPr>
        <p:txBody>
          <a:bodyPr>
            <a:normAutofit fontScale="90000"/>
          </a:bodyPr>
          <a:lstStyle/>
          <a:p>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Glava: 02	 DJEČJI VRTIĆ BALONČICA</a:t>
            </a:r>
            <a:b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			</a:t>
            </a:r>
            <a: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raspodijeljena je na program:</a:t>
            </a:r>
            <a:b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br>
              <a:rPr kumimoji="0" lang="hr-HR" sz="1400" b="1"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t>PROGRAM 1013 PREDŠKOLSKI ODGOJ - DJEČJI VRTIĆ BALONČICA</a:t>
            </a:r>
            <a:b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br>
            <a:br>
              <a:rPr lang="hr-HR" sz="3600" dirty="0">
                <a:solidFill>
                  <a:schemeClr val="tx1"/>
                </a:solidFill>
              </a:rPr>
            </a:br>
            <a:endParaRPr lang="hr-HR" dirty="0"/>
          </a:p>
        </p:txBody>
      </p:sp>
      <p:sp>
        <p:nvSpPr>
          <p:cNvPr id="3" name="Rezervirano mjesto teksta 2">
            <a:extLst>
              <a:ext uri="{FF2B5EF4-FFF2-40B4-BE49-F238E27FC236}">
                <a16:creationId xmlns:a16="http://schemas.microsoft.com/office/drawing/2014/main" id="{FCA14F79-5558-A893-466B-F32F6B69129E}"/>
              </a:ext>
            </a:extLst>
          </p:cNvPr>
          <p:cNvSpPr>
            <a:spLocks noGrp="1"/>
          </p:cNvSpPr>
          <p:nvPr>
            <p:ph type="body" sz="quarter" idx="13"/>
          </p:nvPr>
        </p:nvSpPr>
        <p:spPr>
          <a:xfrm>
            <a:off x="620836" y="3570252"/>
            <a:ext cx="8534400" cy="1462219"/>
          </a:xfrm>
        </p:spPr>
        <p:txBody>
          <a:bodyPr>
            <a:normAutofit/>
          </a:bodyPr>
          <a:lstStyle/>
          <a:p>
            <a:r>
              <a:rPr lang="hr-HR" sz="1600" i="1" dirty="0">
                <a:solidFill>
                  <a:prstClr val="white"/>
                </a:solidFill>
                <a:effectLst>
                  <a:outerShdw blurRad="38100" dist="38100" dir="2700000" algn="tl">
                    <a:srgbClr val="000000">
                      <a:alpha val="43137"/>
                    </a:srgbClr>
                  </a:outerShdw>
                </a:effectLst>
                <a:ea typeface="+mj-ea"/>
                <a:cs typeface="+mj-cs"/>
              </a:rPr>
              <a:t>Glava: 03 	NARODNA KNJIŽNICA HUM NA SUTLI</a:t>
            </a:r>
          </a:p>
          <a:p>
            <a:r>
              <a:rPr lang="hr-HR" sz="1400" i="1" dirty="0">
                <a:solidFill>
                  <a:prstClr val="white"/>
                </a:solidFill>
                <a:effectLst>
                  <a:outerShdw blurRad="38100" dist="38100" dir="2700000" algn="tl">
                    <a:srgbClr val="000000">
                      <a:alpha val="43137"/>
                    </a:srgbClr>
                  </a:outerShdw>
                </a:effectLst>
                <a:ea typeface="+mj-ea"/>
                <a:cs typeface="+mj-cs"/>
              </a:rPr>
              <a:t>				raspodijeljena je na program:</a:t>
            </a:r>
          </a:p>
          <a:p>
            <a:r>
              <a:rPr lang="hr-HR" sz="1400" dirty="0">
                <a:solidFill>
                  <a:prstClr val="white"/>
                </a:solidFill>
                <a:latin typeface="+mj-lt"/>
                <a:ea typeface="+mj-ea"/>
                <a:cs typeface="+mj-cs"/>
              </a:rPr>
              <a:t>PROGRAM</a:t>
            </a:r>
            <a:r>
              <a:rPr lang="hr-HR" sz="1400" b="1" i="1" dirty="0">
                <a:solidFill>
                  <a:prstClr val="white"/>
                </a:solidFill>
                <a:effectLst>
                  <a:outerShdw blurRad="38100" dist="38100" dir="2700000" algn="tl">
                    <a:srgbClr val="000000">
                      <a:alpha val="43137"/>
                    </a:srgbClr>
                  </a:outerShdw>
                </a:effectLst>
                <a:latin typeface="+mj-lt"/>
                <a:ea typeface="+mj-ea"/>
                <a:cs typeface="+mj-cs"/>
              </a:rPr>
              <a:t> </a:t>
            </a:r>
            <a:r>
              <a:rPr lang="pl-PL" sz="1400" dirty="0">
                <a:solidFill>
                  <a:prstClr val="white"/>
                </a:solidFill>
                <a:latin typeface="+mj-lt"/>
                <a:ea typeface="+mj-ea"/>
                <a:cs typeface="+mj-cs"/>
              </a:rPr>
              <a:t>1014 NARODNA KNJIŽNICA HUM NA SUTLI</a:t>
            </a:r>
            <a:endParaRPr lang="hr-HR" sz="1400" dirty="0">
              <a:latin typeface="+mj-lt"/>
            </a:endParaRPr>
          </a:p>
        </p:txBody>
      </p:sp>
      <p:sp>
        <p:nvSpPr>
          <p:cNvPr id="4" name="Rezervirano mjesto teksta 3">
            <a:extLst>
              <a:ext uri="{FF2B5EF4-FFF2-40B4-BE49-F238E27FC236}">
                <a16:creationId xmlns:a16="http://schemas.microsoft.com/office/drawing/2014/main" id="{727A7275-E54F-3B85-D6CE-2C26C82028D8}"/>
              </a:ext>
            </a:extLst>
          </p:cNvPr>
          <p:cNvSpPr>
            <a:spLocks noGrp="1"/>
          </p:cNvSpPr>
          <p:nvPr>
            <p:ph type="body" idx="1"/>
          </p:nvPr>
        </p:nvSpPr>
        <p:spPr>
          <a:xfrm>
            <a:off x="620836" y="816154"/>
            <a:ext cx="10886118" cy="1227667"/>
          </a:xfrm>
        </p:spPr>
        <p:txBody>
          <a:bodyPr>
            <a:normAutofit/>
          </a:bodyPr>
          <a:lstStyle/>
          <a:p>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a:t>
            </a:r>
          </a:p>
          <a:p>
            <a:r>
              <a:rPr lang="hr-HR" sz="1600" cap="none" dirty="0">
                <a:solidFill>
                  <a:srgbClr val="002060"/>
                </a:solidFill>
              </a:rPr>
              <a:t>Proračunski korisnici Općine Hum na Sutli su: Dječji vrtić „Balončica“ i Narodna knjižnica Hum na Sutli.</a:t>
            </a:r>
            <a:br>
              <a:rPr lang="hr-HR" sz="1600" cap="none" dirty="0">
                <a:solidFill>
                  <a:srgbClr val="002060"/>
                </a:solidFill>
              </a:rPr>
            </a:br>
            <a:endParaRPr lang="hr-HR" sz="1600" dirty="0"/>
          </a:p>
        </p:txBody>
      </p:sp>
    </p:spTree>
    <p:extLst>
      <p:ext uri="{BB962C8B-B14F-4D97-AF65-F5344CB8AC3E}">
        <p14:creationId xmlns:p14="http://schemas.microsoft.com/office/powerpoint/2010/main" val="280595962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3820" y="145473"/>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za 2025. godinu</a:t>
            </a:r>
            <a:br>
              <a:rPr lang="hr-HR" sz="2200" dirty="0">
                <a:effectLst>
                  <a:outerShdw blurRad="38100" dist="38100" dir="2700000" algn="tl">
                    <a:srgbClr val="000000">
                      <a:alpha val="43137"/>
                    </a:srgbClr>
                  </a:outerShdw>
                </a:effectLst>
              </a:rPr>
            </a:br>
            <a:br>
              <a:rPr lang="hr-HR" sz="2200" dirty="0">
                <a:effectLst>
                  <a:outerShdw blurRad="38100" dist="38100" dir="2700000" algn="tl">
                    <a:srgbClr val="000000">
                      <a:alpha val="43137"/>
                    </a:srgbClr>
                  </a:outerShdw>
                </a:effectLst>
              </a:rPr>
            </a:br>
            <a:r>
              <a:rPr lang="hr-HR" sz="1800" cap="none" dirty="0"/>
              <a:t>Proračunski prihodi i primici:</a:t>
            </a:r>
          </a:p>
        </p:txBody>
      </p:sp>
      <p:graphicFrame>
        <p:nvGraphicFramePr>
          <p:cNvPr id="13" name="Tablica 12"/>
          <p:cNvGraphicFramePr>
            <a:graphicFrameLocks noGrp="1"/>
          </p:cNvGraphicFramePr>
          <p:nvPr>
            <p:extLst>
              <p:ext uri="{D42A27DB-BD31-4B8C-83A1-F6EECF244321}">
                <p14:modId xmlns:p14="http://schemas.microsoft.com/office/powerpoint/2010/main" val="3634497599"/>
              </p:ext>
            </p:extLst>
          </p:nvPr>
        </p:nvGraphicFramePr>
        <p:xfrm>
          <a:off x="986827" y="1421085"/>
          <a:ext cx="7478164" cy="4258314"/>
        </p:xfrm>
        <a:graphic>
          <a:graphicData uri="http://schemas.openxmlformats.org/drawingml/2006/table">
            <a:tbl>
              <a:tblPr firstRow="1" bandRow="1">
                <a:tableStyleId>{5C22544A-7EE6-4342-B048-85BDC9FD1C3A}</a:tableStyleId>
              </a:tblPr>
              <a:tblGrid>
                <a:gridCol w="5534476">
                  <a:extLst>
                    <a:ext uri="{9D8B030D-6E8A-4147-A177-3AD203B41FA5}">
                      <a16:colId xmlns:a16="http://schemas.microsoft.com/office/drawing/2014/main" val="20000"/>
                    </a:ext>
                  </a:extLst>
                </a:gridCol>
                <a:gridCol w="1943688">
                  <a:extLst>
                    <a:ext uri="{9D8B030D-6E8A-4147-A177-3AD203B41FA5}">
                      <a16:colId xmlns:a16="http://schemas.microsoft.com/office/drawing/2014/main" val="20001"/>
                    </a:ext>
                  </a:extLst>
                </a:gridCol>
              </a:tblGrid>
              <a:tr h="431753">
                <a:tc>
                  <a:txBody>
                    <a:bodyPr/>
                    <a:lstStyle/>
                    <a:p>
                      <a:pPr algn="ctr"/>
                      <a:r>
                        <a:rPr lang="hr-HR" sz="1600" b="0" dirty="0">
                          <a:effectLst/>
                        </a:rPr>
                        <a:t>PRIHODI I PRIMICI</a:t>
                      </a:r>
                    </a:p>
                  </a:txBody>
                  <a:tcPr anchor="ctr"/>
                </a:tc>
                <a:tc>
                  <a:txBody>
                    <a:bodyPr/>
                    <a:lstStyle/>
                    <a:p>
                      <a:pPr algn="ctr"/>
                      <a:r>
                        <a:rPr lang="hr-HR" sz="1600" b="0" dirty="0">
                          <a:effectLst/>
                        </a:rPr>
                        <a:t>IZNOS U EUR</a:t>
                      </a:r>
                    </a:p>
                  </a:txBody>
                  <a:tcPr anchor="ctr"/>
                </a:tc>
                <a:extLst>
                  <a:ext uri="{0D108BD9-81ED-4DB2-BD59-A6C34878D82A}">
                    <a16:rowId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4.344.680,38</a:t>
                      </a:r>
                    </a:p>
                  </a:txBody>
                  <a:tcPr/>
                </a:tc>
                <a:extLst>
                  <a:ext uri="{0D108BD9-81ED-4DB2-BD59-A6C34878D82A}">
                    <a16:rowId xmlns:a16="http://schemas.microsoft.com/office/drawing/2014/main" val="10001"/>
                  </a:ext>
                </a:extLst>
              </a:tr>
              <a:tr h="250282">
                <a:tc>
                  <a:txBody>
                    <a:bodyPr/>
                    <a:lstStyle/>
                    <a:p>
                      <a:r>
                        <a:rPr lang="hr-HR" sz="1100" dirty="0">
                          <a:solidFill>
                            <a:srgbClr val="002060"/>
                          </a:solidFill>
                          <a:effectLst/>
                        </a:rPr>
                        <a:t>&gt; Prihodi od poreza</a:t>
                      </a:r>
                    </a:p>
                  </a:txBody>
                  <a:tcPr anchor="ctr"/>
                </a:tc>
                <a:tc>
                  <a:txBody>
                    <a:bodyPr/>
                    <a:lstStyle/>
                    <a:p>
                      <a:pPr algn="ctr"/>
                      <a:r>
                        <a:rPr lang="hr-HR" sz="1100" kern="1200" dirty="0">
                          <a:solidFill>
                            <a:schemeClr val="bg2">
                              <a:lumMod val="50000"/>
                            </a:schemeClr>
                          </a:solidFill>
                          <a:effectLst/>
                          <a:latin typeface="+mn-lt"/>
                          <a:ea typeface="+mn-ea"/>
                          <a:cs typeface="+mn-cs"/>
                        </a:rPr>
                        <a:t>2.717.100,00</a:t>
                      </a:r>
                      <a:endParaRPr lang="hr-HR" sz="1100" dirty="0">
                        <a:solidFill>
                          <a:schemeClr val="bg2">
                            <a:lumMod val="50000"/>
                          </a:schemeClr>
                        </a:solidFill>
                        <a:effectLst/>
                      </a:endParaRPr>
                    </a:p>
                  </a:txBody>
                  <a:tcPr anchor="ctr"/>
                </a:tc>
                <a:extLst>
                  <a:ext uri="{0D108BD9-81ED-4DB2-BD59-A6C34878D82A}">
                    <a16:rowId xmlns:a16="http://schemas.microsoft.com/office/drawing/2014/main" val="10002"/>
                  </a:ext>
                </a:extLst>
              </a:tr>
              <a:tr h="321402">
                <a:tc>
                  <a:txBody>
                    <a:bodyPr/>
                    <a:lstStyle/>
                    <a:p>
                      <a:r>
                        <a:rPr lang="hr-HR" sz="1100" dirty="0">
                          <a:solidFill>
                            <a:srgbClr val="002060"/>
                          </a:solidFill>
                          <a:effectLst/>
                        </a:rPr>
                        <a:t>&gt; Pomoći iz inozemstva i unutar općeg proračuna</a:t>
                      </a:r>
                    </a:p>
                  </a:txBody>
                  <a:tcPr anchor="ctr"/>
                </a:tc>
                <a:tc>
                  <a:txBody>
                    <a:bodyPr/>
                    <a:lstStyle/>
                    <a:p>
                      <a:pPr algn="ctr"/>
                      <a:r>
                        <a:rPr lang="hr-HR" sz="1100" dirty="0">
                          <a:solidFill>
                            <a:srgbClr val="002060"/>
                          </a:solidFill>
                          <a:effectLst/>
                        </a:rPr>
                        <a:t>740.180,00</a:t>
                      </a:r>
                    </a:p>
                  </a:txBody>
                  <a:tcPr anchor="ctr"/>
                </a:tc>
                <a:extLst>
                  <a:ext uri="{0D108BD9-81ED-4DB2-BD59-A6C34878D82A}">
                    <a16:rowId xmlns:a16="http://schemas.microsoft.com/office/drawing/2014/main" val="10003"/>
                  </a:ext>
                </a:extLst>
              </a:tr>
              <a:tr h="237067">
                <a:tc>
                  <a:txBody>
                    <a:bodyPr/>
                    <a:lstStyle/>
                    <a:p>
                      <a:r>
                        <a:rPr lang="hr-HR" sz="1100" dirty="0">
                          <a:solidFill>
                            <a:srgbClr val="002060"/>
                          </a:solidFill>
                          <a:effectLst/>
                        </a:rPr>
                        <a:t>&gt; Prihodi od imovine</a:t>
                      </a:r>
                    </a:p>
                  </a:txBody>
                  <a:tcPr anchor="ctr"/>
                </a:tc>
                <a:tc>
                  <a:txBody>
                    <a:bodyPr/>
                    <a:lstStyle/>
                    <a:p>
                      <a:pPr algn="ctr"/>
                      <a:r>
                        <a:rPr lang="hr-HR" sz="1100" dirty="0">
                          <a:solidFill>
                            <a:srgbClr val="002060"/>
                          </a:solidFill>
                          <a:effectLst/>
                        </a:rPr>
                        <a:t>12.426,10</a:t>
                      </a:r>
                    </a:p>
                  </a:txBody>
                  <a:tcPr anchor="ctr"/>
                </a:tc>
                <a:extLst>
                  <a:ext uri="{0D108BD9-81ED-4DB2-BD59-A6C34878D82A}">
                    <a16:rowId xmlns:a16="http://schemas.microsoft.com/office/drawing/2014/main" val="10004"/>
                  </a:ext>
                </a:extLst>
              </a:tr>
              <a:tr h="457178">
                <a:tc>
                  <a:txBody>
                    <a:bodyPr/>
                    <a:lstStyle/>
                    <a:p>
                      <a:r>
                        <a:rPr lang="pl-PL" sz="1100" dirty="0">
                          <a:solidFill>
                            <a:srgbClr val="002060"/>
                          </a:solidFill>
                          <a:effectLst/>
                        </a:rPr>
                        <a:t>&gt; Prihodi od upravnih i administrativnih pristojbi, po posebnim propisima</a:t>
                      </a:r>
                    </a:p>
                  </a:txBody>
                  <a:tcPr anchor="ctr"/>
                </a:tc>
                <a:tc>
                  <a:txBody>
                    <a:bodyPr/>
                    <a:lstStyle/>
                    <a:p>
                      <a:pPr algn="ctr"/>
                      <a:r>
                        <a:rPr lang="hr-HR" sz="1100" dirty="0">
                          <a:solidFill>
                            <a:srgbClr val="002060"/>
                          </a:solidFill>
                          <a:effectLst/>
                        </a:rPr>
                        <a:t>726.285,00</a:t>
                      </a:r>
                    </a:p>
                  </a:txBody>
                  <a:tcPr anchor="ctr"/>
                </a:tc>
                <a:extLst>
                  <a:ext uri="{0D108BD9-81ED-4DB2-BD59-A6C34878D82A}">
                    <a16:rowId xmlns:a16="http://schemas.microsoft.com/office/drawing/2014/main" val="10005"/>
                  </a:ext>
                </a:extLst>
              </a:tr>
              <a:tr h="384409">
                <a:tc>
                  <a:txBody>
                    <a:bodyPr/>
                    <a:lstStyle/>
                    <a:p>
                      <a:r>
                        <a:rPr lang="pl-PL" sz="1100" dirty="0">
                          <a:solidFill>
                            <a:srgbClr val="002060"/>
                          </a:solidFill>
                          <a:effectLst/>
                        </a:rPr>
                        <a:t>&gt; Prihodi od prodaje proizvoda i robe te pruženih usluga i prihodi od donacija</a:t>
                      </a:r>
                    </a:p>
                  </a:txBody>
                  <a:tcPr anchor="ctr"/>
                </a:tc>
                <a:tc>
                  <a:txBody>
                    <a:bodyPr/>
                    <a:lstStyle/>
                    <a:p>
                      <a:pPr algn="ctr"/>
                      <a:r>
                        <a:rPr lang="hr-HR" sz="1100" dirty="0">
                          <a:solidFill>
                            <a:srgbClr val="002060"/>
                          </a:solidFill>
                          <a:effectLst/>
                        </a:rPr>
                        <a:t>132.650,00</a:t>
                      </a:r>
                    </a:p>
                  </a:txBody>
                  <a:tcPr anchor="ctr"/>
                </a:tc>
                <a:extLst>
                  <a:ext uri="{0D108BD9-81ED-4DB2-BD59-A6C34878D82A}">
                    <a16:rowId xmlns:a16="http://schemas.microsoft.com/office/drawing/2014/main" val="10006"/>
                  </a:ext>
                </a:extLst>
              </a:tr>
              <a:tr h="330222">
                <a:tc>
                  <a:txBody>
                    <a:bodyPr/>
                    <a:lstStyle/>
                    <a:p>
                      <a:r>
                        <a:rPr lang="pl-PL" sz="1100" dirty="0">
                          <a:solidFill>
                            <a:srgbClr val="002060"/>
                          </a:solidFill>
                          <a:effectLst/>
                        </a:rPr>
                        <a:t>&gt; Kazne, upravne mjere i ostali prihodi</a:t>
                      </a:r>
                    </a:p>
                  </a:txBody>
                  <a:tcPr anchor="ctr"/>
                </a:tc>
                <a:tc>
                  <a:txBody>
                    <a:bodyPr/>
                    <a:lstStyle/>
                    <a:p>
                      <a:pPr algn="ctr"/>
                      <a:r>
                        <a:rPr lang="hr-HR" sz="1100" dirty="0">
                          <a:solidFill>
                            <a:srgbClr val="002060"/>
                          </a:solidFill>
                          <a:effectLst/>
                        </a:rPr>
                        <a:t> 16.039,28</a:t>
                      </a:r>
                    </a:p>
                  </a:txBody>
                  <a:tcPr anchor="ctr"/>
                </a:tc>
                <a:extLst>
                  <a:ext uri="{0D108BD9-81ED-4DB2-BD59-A6C34878D82A}">
                    <a16:rowId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60.900,00</a:t>
                      </a:r>
                    </a:p>
                  </a:txBody>
                  <a:tcPr anchor="ctr"/>
                </a:tc>
                <a:extLst>
                  <a:ext uri="{0D108BD9-81ED-4DB2-BD59-A6C34878D82A}">
                    <a16:rowId xmlns:a16="http://schemas.microsoft.com/office/drawing/2014/main" val="10008"/>
                  </a:ext>
                </a:extLst>
              </a:tr>
              <a:tr h="131234">
                <a:tc>
                  <a:txBody>
                    <a:bodyPr/>
                    <a:lstStyle/>
                    <a:p>
                      <a:r>
                        <a:rPr lang="pl-PL" sz="1100" dirty="0">
                          <a:solidFill>
                            <a:srgbClr val="002060"/>
                          </a:solidFill>
                          <a:effectLst/>
                        </a:rPr>
                        <a:t>&gt; Prihodi od prodaje neproizvedene dugotrajne imovine</a:t>
                      </a:r>
                    </a:p>
                  </a:txBody>
                  <a:tcPr anchor="ctr"/>
                </a:tc>
                <a:tc>
                  <a:txBody>
                    <a:bodyPr/>
                    <a:lstStyle/>
                    <a:p>
                      <a:pPr algn="ctr"/>
                      <a:r>
                        <a:rPr lang="hr-HR" sz="1100" dirty="0">
                          <a:solidFill>
                            <a:srgbClr val="002060"/>
                          </a:solidFill>
                          <a:effectLst/>
                        </a:rPr>
                        <a:t>60.000,00</a:t>
                      </a:r>
                    </a:p>
                  </a:txBody>
                  <a:tcPr anchor="ctr"/>
                </a:tc>
                <a:extLst>
                  <a:ext uri="{0D108BD9-81ED-4DB2-BD59-A6C34878D82A}">
                    <a16:rowId xmlns:a16="http://schemas.microsoft.com/office/drawing/2014/main" val="10009"/>
                  </a:ext>
                </a:extLst>
              </a:tr>
              <a:tr h="1312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100" dirty="0">
                          <a:solidFill>
                            <a:srgbClr val="002060"/>
                          </a:solidFill>
                          <a:effectLst/>
                        </a:rPr>
                        <a:t>&gt; Prihodi od prodaje proizvedene dugotrajne imovine</a:t>
                      </a:r>
                    </a:p>
                  </a:txBody>
                  <a:tcPr anchor="ctr"/>
                </a:tc>
                <a:tc>
                  <a:txBody>
                    <a:bodyPr/>
                    <a:lstStyle/>
                    <a:p>
                      <a:pPr algn="ctr"/>
                      <a:r>
                        <a:rPr lang="hr-HR" sz="1100" dirty="0">
                          <a:solidFill>
                            <a:srgbClr val="002060"/>
                          </a:solidFill>
                          <a:effectLst/>
                        </a:rPr>
                        <a:t>900,00</a:t>
                      </a:r>
                    </a:p>
                  </a:txBody>
                  <a:tcPr anchor="ctr"/>
                </a:tc>
                <a:extLst>
                  <a:ext uri="{0D108BD9-81ED-4DB2-BD59-A6C34878D82A}">
                    <a16:rowId xmlns:a16="http://schemas.microsoft.com/office/drawing/2014/main" val="140416736"/>
                  </a:ext>
                </a:extLst>
              </a:tr>
              <a:tr h="335264">
                <a:tc>
                  <a:txBody>
                    <a:bodyPr/>
                    <a:lstStyle/>
                    <a:p>
                      <a:r>
                        <a:rPr lang="hr-HR" sz="1100" b="1" dirty="0">
                          <a:solidFill>
                            <a:srgbClr val="002060"/>
                          </a:solidFill>
                          <a:effectLst>
                            <a:outerShdw blurRad="38100" dist="38100" dir="2700000" algn="tl">
                              <a:srgbClr val="000000">
                                <a:alpha val="43137"/>
                              </a:srgbClr>
                            </a:outerShdw>
                          </a:effectLst>
                        </a:rPr>
                        <a:t>Korištenje prenesenog Viška iz prethodnih godina</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1.601.450,00</a:t>
                      </a:r>
                    </a:p>
                  </a:txBody>
                  <a:tcPr anchor="ctr"/>
                </a:tc>
                <a:extLst>
                  <a:ext uri="{0D108BD9-81ED-4DB2-BD59-A6C34878D82A}">
                    <a16:rowId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 PRIHODI SA UKLJUČENIM PRENESENIM VIŠKOM IZ PRETHODNE GODINE: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6.007.030,38</a:t>
                      </a:r>
                    </a:p>
                  </a:txBody>
                  <a:tcPr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6711" y="491910"/>
            <a:ext cx="11198578" cy="1253067"/>
          </a:xfrm>
        </p:spPr>
        <p:txBody>
          <a:bodyPr>
            <a:normAutofit fontScale="90000"/>
          </a:bodyPr>
          <a:lstStyle/>
          <a:p>
            <a:r>
              <a:rPr lang="hr-HR" sz="3100" cap="none" dirty="0">
                <a:effectLst>
                  <a:outerShdw blurRad="38100" dist="38100" dir="2700000" algn="tl">
                    <a:srgbClr val="000000">
                      <a:alpha val="43137"/>
                    </a:srgbClr>
                  </a:outerShdw>
                </a:effectLst>
              </a:rPr>
              <a:t>                                      </a:t>
            </a:r>
            <a:r>
              <a:rPr lang="hr-HR" sz="2800" cap="none" dirty="0">
                <a:effectLst>
                  <a:outerShdw blurRad="38100" dist="38100" dir="2700000" algn="tl">
                    <a:srgbClr val="000000">
                      <a:alpha val="43137"/>
                    </a:srgbClr>
                  </a:outerShdw>
                </a:effectLst>
              </a:rPr>
              <a:t>PRIHODI I PRIMICI</a:t>
            </a:r>
            <a:br>
              <a:rPr lang="hr-HR" sz="2800" cap="none" dirty="0">
                <a:effectLst>
                  <a:outerShdw blurRad="38100" dist="38100" dir="2700000" algn="tl">
                    <a:srgbClr val="000000">
                      <a:alpha val="43137"/>
                    </a:srgbClr>
                  </a:outerShdw>
                </a:effectLst>
              </a:rPr>
            </a:br>
            <a:br>
              <a:rPr lang="hr-HR" dirty="0">
                <a:effectLst>
                  <a:outerShdw blurRad="38100" dist="38100" dir="2700000" algn="tl">
                    <a:srgbClr val="000000">
                      <a:alpha val="43137"/>
                    </a:srgbClr>
                  </a:outerShdw>
                </a:effectLst>
              </a:rPr>
            </a:br>
            <a:r>
              <a:rPr lang="hr-HR" sz="1800" cap="none" dirty="0"/>
              <a:t>Prihodi poslovanja općine Hum na Sutli za 2025. godinu planirani su u iznosu od 4.061.184,28 eura, a čine ih:</a:t>
            </a:r>
          </a:p>
        </p:txBody>
      </p:sp>
      <p:sp>
        <p:nvSpPr>
          <p:cNvPr id="3" name="Rezervirano mjesto teksta 2"/>
          <p:cNvSpPr>
            <a:spLocks noGrp="1"/>
          </p:cNvSpPr>
          <p:nvPr>
            <p:ph type="body" idx="1"/>
          </p:nvPr>
        </p:nvSpPr>
        <p:spPr>
          <a:xfrm>
            <a:off x="584201" y="1639069"/>
            <a:ext cx="10943216" cy="4727021"/>
          </a:xfrm>
        </p:spPr>
        <p:txBody>
          <a:bodyPr>
            <a:noAutofit/>
          </a:bodyPr>
          <a:lstStyle/>
          <a:p>
            <a:pPr marL="342900" indent="-342900">
              <a:buFont typeface="Wingdings" panose="05000000000000000000" pitchFamily="2" charset="2"/>
              <a:buChar char="Ø"/>
            </a:pPr>
            <a:r>
              <a:rPr lang="hr-HR" sz="1300" dirty="0">
                <a:solidFill>
                  <a:srgbClr val="002060"/>
                </a:solidFill>
              </a:rPr>
              <a:t>Prihodi od poreza za 2024. godinu planirani su u iznosu od 2.717.100,00 EUR: </a:t>
            </a:r>
          </a:p>
          <a:p>
            <a:pPr marL="628650" lvl="1" indent="-171450">
              <a:buFont typeface="Wingdings" panose="05000000000000000000" pitchFamily="2" charset="2"/>
              <a:buChar char="ü"/>
            </a:pPr>
            <a:r>
              <a:rPr lang="hr-HR" sz="1100" dirty="0">
                <a:solidFill>
                  <a:srgbClr val="0047D6"/>
                </a:solidFill>
              </a:rPr>
              <a:t>prihodi od poreza na dohodak koji su planirani u iznosu od 2.655.100,00 EUR, </a:t>
            </a:r>
          </a:p>
          <a:p>
            <a:pPr marL="628650" lvl="1" indent="-171450">
              <a:buFont typeface="Wingdings" panose="05000000000000000000" pitchFamily="2" charset="2"/>
              <a:buChar char="ü"/>
            </a:pPr>
            <a:r>
              <a:rPr lang="hr-HR" sz="1100" dirty="0">
                <a:solidFill>
                  <a:srgbClr val="0047D6"/>
                </a:solidFill>
              </a:rPr>
              <a:t>prihodi od poreza na  imovinu koji su planirani u iznosu od 42.000,00 EUR, </a:t>
            </a:r>
          </a:p>
          <a:p>
            <a:pPr marL="628650" lvl="1" indent="-171450">
              <a:buFont typeface="Wingdings" panose="05000000000000000000" pitchFamily="2" charset="2"/>
              <a:buChar char="ü"/>
            </a:pPr>
            <a:r>
              <a:rPr lang="hr-HR" sz="1100" dirty="0">
                <a:solidFill>
                  <a:srgbClr val="0047D6"/>
                </a:solidFill>
              </a:rPr>
              <a:t>prihodi  od poreza na robu i usluge koji su planirani u iznosu od 20.000,00 EUR.</a:t>
            </a:r>
          </a:p>
          <a:p>
            <a:pPr lvl="1"/>
            <a:endParaRPr lang="hr-HR" sz="1200" dirty="0">
              <a:solidFill>
                <a:srgbClr val="002060"/>
              </a:solidFill>
            </a:endParaRPr>
          </a:p>
          <a:p>
            <a:pPr marL="285750" indent="-285750">
              <a:buFont typeface="Wingdings" panose="05000000000000000000" pitchFamily="2" charset="2"/>
              <a:buChar char="Ø"/>
            </a:pPr>
            <a:r>
              <a:rPr lang="hr-HR" sz="1300" dirty="0">
                <a:solidFill>
                  <a:srgbClr val="002060"/>
                </a:solidFill>
              </a:rPr>
              <a:t>Pomoći od subjekata unutar općeg proračuna planirani su za 2025. u iznosu od 724.600,00 EUR i to:</a:t>
            </a:r>
          </a:p>
          <a:p>
            <a:pPr marL="628650" lvl="1" indent="-171450">
              <a:buFont typeface="Wingdings" panose="05000000000000000000" pitchFamily="2" charset="2"/>
              <a:buChar char="ü"/>
            </a:pPr>
            <a:r>
              <a:rPr lang="hr-HR" sz="1100" dirty="0">
                <a:solidFill>
                  <a:srgbClr val="0047D6"/>
                </a:solidFill>
              </a:rPr>
              <a:t>tekuće pomoći iz državnog proračuna planirane su u iznosu od 30.000,00 EUR,</a:t>
            </a:r>
          </a:p>
          <a:p>
            <a:pPr marL="628650" lvl="1" indent="-171450">
              <a:buFont typeface="Wingdings" panose="05000000000000000000" pitchFamily="2" charset="2"/>
              <a:buChar char="ü"/>
            </a:pPr>
            <a:r>
              <a:rPr lang="hr-HR" sz="1100" dirty="0">
                <a:solidFill>
                  <a:srgbClr val="0047D6"/>
                </a:solidFill>
              </a:rPr>
              <a:t>tekuće pomoći iz županijskog proračuna planirane su u iznosu od 11.100,00 EUR	</a:t>
            </a:r>
          </a:p>
          <a:p>
            <a:pPr marL="628650" lvl="1" indent="-171450">
              <a:buFont typeface="Wingdings" panose="05000000000000000000" pitchFamily="2" charset="2"/>
              <a:buChar char="ü"/>
            </a:pPr>
            <a:r>
              <a:rPr lang="hr-HR" sz="1100" dirty="0">
                <a:solidFill>
                  <a:srgbClr val="0047D6"/>
                </a:solidFill>
              </a:rPr>
              <a:t>kapitalne pomoći iz državnog proračuna planirane su u iznosu od 50.000,00 EUR,</a:t>
            </a:r>
          </a:p>
          <a:p>
            <a:pPr marL="628650" lvl="1" indent="-171450">
              <a:buFont typeface="Wingdings" panose="05000000000000000000" pitchFamily="2" charset="2"/>
              <a:buChar char="ü"/>
            </a:pPr>
            <a:r>
              <a:rPr lang="hr-HR" sz="1100" dirty="0">
                <a:solidFill>
                  <a:srgbClr val="0047D6"/>
                </a:solidFill>
              </a:rPr>
              <a:t>Pomoći od izvanproračunskih korisnika planirane su u iznosu od 22.000,00 EUR,</a:t>
            </a:r>
          </a:p>
          <a:p>
            <a:pPr marL="628650" lvl="1" indent="-171450">
              <a:buFont typeface="Wingdings" panose="05000000000000000000" pitchFamily="2" charset="2"/>
              <a:buChar char="ü"/>
            </a:pPr>
            <a:r>
              <a:rPr lang="hr-HR" sz="1100" dirty="0">
                <a:solidFill>
                  <a:srgbClr val="0047D6"/>
                </a:solidFill>
              </a:rPr>
              <a:t>Pomoći fiskalnog izravnanja iz državnog proračuna planirane su u iznosu od 123.500,00 EUR,</a:t>
            </a:r>
          </a:p>
          <a:p>
            <a:pPr marL="628650" lvl="1" indent="-171450">
              <a:buFont typeface="Wingdings" panose="05000000000000000000" pitchFamily="2" charset="2"/>
              <a:buChar char="ü"/>
            </a:pPr>
            <a:r>
              <a:rPr lang="hr-HR" sz="1100" dirty="0">
                <a:solidFill>
                  <a:srgbClr val="0047D6"/>
                </a:solidFill>
              </a:rPr>
              <a:t>kapitalne pomoći iz državnog proračuna temeljem prijenosa EU sredstava u 2025. godinu planirane su u iznosu  od 488.000,00 EUR</a:t>
            </a:r>
            <a:r>
              <a:rPr lang="hr-HR" sz="1200" dirty="0">
                <a:solidFill>
                  <a:srgbClr val="0047D6"/>
                </a:solidFill>
              </a:rPr>
              <a:t>.</a:t>
            </a:r>
          </a:p>
          <a:p>
            <a:endParaRPr lang="hr-HR" sz="1400" dirty="0">
              <a:solidFill>
                <a:srgbClr val="0047D6"/>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708741" cy="6197683"/>
          </a:xfrm>
        </p:spPr>
        <p:txBody>
          <a:bodyPr>
            <a:normAutofit fontScale="92500" lnSpcReduction="10000"/>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2025. godinu planirani su u iznosu od 12.425,00 EUR, a čine ih:</a:t>
            </a:r>
          </a:p>
          <a:p>
            <a:pPr marL="628650" lvl="1" indent="-171450">
              <a:buClr>
                <a:prstClr val="white"/>
              </a:buClr>
              <a:buFont typeface="Wingdings" panose="05000000000000000000" pitchFamily="2" charset="2"/>
              <a:buChar char="ü"/>
            </a:pPr>
            <a:r>
              <a:rPr lang="hr-HR" sz="1200" dirty="0">
                <a:solidFill>
                  <a:srgbClr val="0047D6"/>
                </a:solidFill>
              </a:rPr>
              <a:t>kamate na depozit planirane su u iznosu od 15,00 EUR,</a:t>
            </a:r>
          </a:p>
          <a:p>
            <a:pPr marL="628650" lvl="1" indent="-171450">
              <a:buClr>
                <a:prstClr val="white"/>
              </a:buClr>
              <a:buFont typeface="Wingdings" panose="05000000000000000000" pitchFamily="2" charset="2"/>
              <a:buChar char="ü"/>
            </a:pPr>
            <a:r>
              <a:rPr lang="hr-HR" sz="1200" dirty="0">
                <a:solidFill>
                  <a:srgbClr val="0047D6"/>
                </a:solidFill>
              </a:rPr>
              <a:t>prihodi od zakupa i iznajmljivanja u iznosu od 5.500,00 EUR,</a:t>
            </a:r>
          </a:p>
          <a:p>
            <a:pPr marL="628650" lvl="1" indent="-171450">
              <a:buClr>
                <a:prstClr val="white"/>
              </a:buClr>
              <a:buFont typeface="Wingdings" panose="05000000000000000000" pitchFamily="2" charset="2"/>
              <a:buChar char="ü"/>
            </a:pPr>
            <a:r>
              <a:rPr lang="hr-HR" sz="1200" dirty="0">
                <a:solidFill>
                  <a:srgbClr val="0047D6"/>
                </a:solidFill>
              </a:rPr>
              <a:t>spomenička renta planirana u iznosu od 10,00 EUR, </a:t>
            </a:r>
          </a:p>
          <a:p>
            <a:pPr marL="628650" lvl="1" indent="-171450">
              <a:buClr>
                <a:prstClr val="white"/>
              </a:buClr>
              <a:buFont typeface="Wingdings" panose="05000000000000000000" pitchFamily="2" charset="2"/>
              <a:buChar char="ü"/>
            </a:pPr>
            <a:r>
              <a:rPr lang="hr-HR" sz="1200" dirty="0">
                <a:solidFill>
                  <a:srgbClr val="0047D6"/>
                </a:solidFill>
              </a:rPr>
              <a:t>naknade za ceste planirane u iznosu od 5.900,00 EUR, te </a:t>
            </a:r>
          </a:p>
          <a:p>
            <a:pPr marL="628650" lvl="1" indent="-171450">
              <a:buClr>
                <a:prstClr val="white"/>
              </a:buClr>
              <a:buFont typeface="Wingdings" panose="05000000000000000000" pitchFamily="2" charset="2"/>
              <a:buChar char="ü"/>
            </a:pPr>
            <a:r>
              <a:rPr lang="hr-HR" sz="1200" dirty="0">
                <a:solidFill>
                  <a:srgbClr val="0047D6"/>
                </a:solidFill>
              </a:rPr>
              <a:t>prihod od naknade za nezakonito izgrađene građevine planiran u iznosu od 1.000,00 EUR.</a:t>
            </a:r>
          </a:p>
          <a:p>
            <a:pPr marL="628650" lvl="1" indent="-171450">
              <a:buClr>
                <a:prstClr val="white"/>
              </a:buClr>
              <a:buFont typeface="Wingdings" panose="05000000000000000000" pitchFamily="2" charset="2"/>
              <a:buChar char="ü"/>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461.020,00 EUR, a odnose se na:</a:t>
            </a:r>
          </a:p>
          <a:p>
            <a:pPr marL="628650" lvl="1" indent="-171450">
              <a:buClr>
                <a:prstClr val="white"/>
              </a:buClr>
              <a:buFont typeface="Wingdings" panose="05000000000000000000" pitchFamily="2" charset="2"/>
              <a:buChar char="ü"/>
            </a:pPr>
            <a:r>
              <a:rPr lang="hr-HR" sz="1200" dirty="0">
                <a:solidFill>
                  <a:srgbClr val="0047D6"/>
                </a:solidFill>
              </a:rPr>
              <a:t>prihod od upravnih pristojbi  u iznosu od 10,00 EUR, </a:t>
            </a:r>
          </a:p>
          <a:p>
            <a:pPr marL="628650" lvl="1" indent="-171450">
              <a:buClr>
                <a:prstClr val="white"/>
              </a:buClr>
              <a:buFont typeface="Wingdings" panose="05000000000000000000" pitchFamily="2" charset="2"/>
              <a:buChar char="ü"/>
            </a:pPr>
            <a:r>
              <a:rPr lang="hr-HR" sz="1200" dirty="0">
                <a:solidFill>
                  <a:srgbClr val="0047D6"/>
                </a:solidFill>
              </a:rPr>
              <a:t>prihodi od vodnog doprinosa u iznosu od 1.000,00 EUR, </a:t>
            </a:r>
          </a:p>
          <a:p>
            <a:pPr marL="628650" lvl="1" indent="-171450">
              <a:buClr>
                <a:prstClr val="white"/>
              </a:buClr>
              <a:buFont typeface="Wingdings" panose="05000000000000000000" pitchFamily="2" charset="2"/>
              <a:buChar char="ü"/>
            </a:pPr>
            <a:r>
              <a:rPr lang="hr-HR" sz="1200" dirty="0">
                <a:solidFill>
                  <a:srgbClr val="0047D6"/>
                </a:solidFill>
              </a:rPr>
              <a:t>doprinosa od šuma u iznosu od 10,00 EUR, </a:t>
            </a:r>
          </a:p>
          <a:p>
            <a:pPr marL="628650" lvl="1" indent="-171450">
              <a:buClr>
                <a:prstClr val="white"/>
              </a:buClr>
              <a:buFont typeface="Wingdings" panose="05000000000000000000" pitchFamily="2" charset="2"/>
              <a:buChar char="ü"/>
            </a:pPr>
            <a:r>
              <a:rPr lang="hr-HR" sz="1200" dirty="0">
                <a:solidFill>
                  <a:srgbClr val="0047D6"/>
                </a:solidFill>
              </a:rPr>
              <a:t>komunalnog doprinosa u iznosu od 20.000,00 EUR, te </a:t>
            </a:r>
          </a:p>
          <a:p>
            <a:pPr marL="628650" lvl="1" indent="-171450">
              <a:buClr>
                <a:prstClr val="white"/>
              </a:buClr>
              <a:buFont typeface="Wingdings" panose="05000000000000000000" pitchFamily="2" charset="2"/>
              <a:buChar char="ü"/>
            </a:pPr>
            <a:r>
              <a:rPr lang="hr-HR" sz="1200" dirty="0">
                <a:solidFill>
                  <a:srgbClr val="0047D6"/>
                </a:solidFill>
              </a:rPr>
              <a:t>komunalne naknade u iznosu od 440.000,00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donacija planirani su u iznosu od 130.000,00 EUR, a odnose se na:</a:t>
            </a:r>
          </a:p>
          <a:p>
            <a:pPr marL="628650" lvl="1" indent="-171450">
              <a:buClr>
                <a:prstClr val="white"/>
              </a:buClr>
              <a:buFont typeface="Wingdings" panose="05000000000000000000" pitchFamily="2" charset="2"/>
              <a:buChar char="ü"/>
            </a:pPr>
            <a:r>
              <a:rPr lang="hr-HR" sz="1200" dirty="0">
                <a:solidFill>
                  <a:srgbClr val="0047D6"/>
                </a:solidFill>
              </a:rPr>
              <a:t>kapitalne donacije od neprofitnih organizacija  u iznosu od 130.000,00 EUR  (LAG Zagorje – Sutla).</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16.039,28 EUR (</a:t>
            </a:r>
            <a:r>
              <a:rPr lang="hr-HR" sz="1200" dirty="0">
                <a:solidFill>
                  <a:srgbClr val="0047D6"/>
                </a:solidFill>
              </a:rPr>
              <a:t>prvenstveno se odnose na planiran iznos od 10.000,00 EUR od građana za asfaltiranje nerazvrstanih cesta</a:t>
            </a:r>
            <a:r>
              <a:rPr lang="hr-HR" sz="1200" dirty="0">
                <a:solidFill>
                  <a:srgbClr val="002060"/>
                </a:solidFill>
              </a:rPr>
              <a:t>).</a:t>
            </a:r>
          </a:p>
          <a:p>
            <a:pPr lvl="0">
              <a:buClr>
                <a:prstClr val="white"/>
              </a:buClr>
            </a:pPr>
            <a:endParaRPr lang="hr-HR" sz="1200" dirty="0">
              <a:solidFill>
                <a:srgbClr val="002060"/>
              </a:solidFill>
            </a:endParaRPr>
          </a:p>
          <a:p>
            <a:pPr lvl="0">
              <a:buClr>
                <a:prstClr val="white"/>
              </a:buClr>
            </a:pPr>
            <a:r>
              <a:rPr lang="hr-HR" sz="1600" dirty="0">
                <a:solidFill>
                  <a:schemeClr val="tx1"/>
                </a:solidFill>
              </a:rPr>
              <a:t>Prihodi od prodaje nefinancijske imovine planirani su u iznosu od 60.900,00 EUR, odnose se na:</a:t>
            </a:r>
          </a:p>
          <a:p>
            <a:pPr marL="628650" lvl="1" indent="-171450">
              <a:buClr>
                <a:prstClr val="white"/>
              </a:buClr>
              <a:buFont typeface="Wingdings" panose="05000000000000000000" pitchFamily="2" charset="2"/>
              <a:buChar char="ü"/>
            </a:pPr>
            <a:r>
              <a:rPr lang="hr-HR" sz="1200" dirty="0">
                <a:solidFill>
                  <a:srgbClr val="0047D6"/>
                </a:solidFill>
              </a:rPr>
              <a:t>Prihod od prodaje zemljišta  u iznosu od 60.000,00 EUR,</a:t>
            </a:r>
          </a:p>
          <a:p>
            <a:pPr marL="628650" lvl="1" indent="-171450">
              <a:buClr>
                <a:prstClr val="white"/>
              </a:buClr>
              <a:buFont typeface="Wingdings" panose="05000000000000000000" pitchFamily="2" charset="2"/>
              <a:buChar char="ü"/>
            </a:pPr>
            <a:r>
              <a:rPr lang="pl-PL" sz="1200" dirty="0">
                <a:solidFill>
                  <a:srgbClr val="0047D6"/>
                </a:solidFill>
              </a:rPr>
              <a:t>Prihod od prodaje stanova  na kojima postaji stanarsko pravo u iznosu od 900,00 EUR</a:t>
            </a:r>
            <a:r>
              <a:rPr lang="hr-HR" sz="1200" dirty="0">
                <a:solidFill>
                  <a:srgbClr val="0047D6"/>
                </a:solidFill>
              </a:rPr>
              <a:t>.</a:t>
            </a:r>
          </a:p>
          <a:p>
            <a:pPr lvl="0">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3303</TotalTime>
  <Words>3644</Words>
  <Application>Microsoft Office PowerPoint</Application>
  <PresentationFormat>Široki zaslon</PresentationFormat>
  <Paragraphs>292</Paragraphs>
  <Slides>22</Slides>
  <Notes>2</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22</vt:i4>
      </vt:variant>
    </vt:vector>
  </HeadingPairs>
  <TitlesOfParts>
    <vt:vector size="28" baseType="lpstr">
      <vt:lpstr>Aptos</vt:lpstr>
      <vt:lpstr>Calibri</vt:lpstr>
      <vt:lpstr>Century Gothic</vt:lpstr>
      <vt:lpstr>Wingdings</vt:lpstr>
      <vt:lpstr>Wingdings 3</vt: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br.144/2021).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Jedno od najvažnijih načela proračuna je               da isti mora biti URAVNOTEŽEN,    odnosno ukupna visina planiranih prihoda mora biti istovjetna ukupnoj visini planiranih rashoda! </vt:lpstr>
      <vt:lpstr>Proračun sadržava:</vt:lpstr>
      <vt:lpstr> 2. Poseban dio proračuna sačinjava:  Plan rashoda i izdataka raspoređen je po organizacijskim  jedinicama (odjelima) i proračunskim korisnicima iskazanih po vrstama te raspoređenih u programe koji se sastoje od aktivnosti i projekata.         RAZDJEL: 001 OPĆINA HUM NA SUTLI   raspodijeljen je na GLAVE:          Glava: 01 OPĆINA HUM NA SUTLI – OPĆE JAVNE USLUGE  Glava: 02 DJEČJI VRTIĆ BALONČICA  Glava: 03  NARODNA KNJIŽNICA HUM NA SUTLI         </vt:lpstr>
      <vt:lpstr> </vt:lpstr>
      <vt:lpstr>Glava: 02  DJEČJI VRTIĆ BALONČICA    raspodijeljena je na program:  PROGRAM 1013 PREDŠKOLSKI ODGOJ - DJEČJI VRTIĆ BALONČICA  </vt:lpstr>
      <vt:lpstr>Proračun općine Hum na Sutli za 2025. godinu  Proračunski prihodi i primici:</vt:lpstr>
      <vt:lpstr>                                      PRIHODI I PRIMICI  Prihodi poslovanja općine Hum na Sutli za 2025. godinu planirani su u iznosu od 4.061.184,28 eura, a čine ih:</vt:lpstr>
      <vt:lpstr>PowerPoint prezentacija</vt:lpstr>
      <vt:lpstr>PowerPoint prezentacija</vt:lpstr>
      <vt:lpstr>PowerPoint prezentacija</vt:lpstr>
      <vt:lpstr>   Proračun općine Hum na Sutli za 2025. godinu   </vt:lpstr>
      <vt:lpstr>Rashodi i izdaci   OPIS POSEBNOG DIJELA PRORAČUNA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Jančin&lt;racunovodstvo@humnasutli.hr&gt;</cp:lastModifiedBy>
  <cp:revision>587</cp:revision>
  <cp:lastPrinted>2023-01-17T08:13:20Z</cp:lastPrinted>
  <dcterms:created xsi:type="dcterms:W3CDTF">2018-11-10T17:10:58Z</dcterms:created>
  <dcterms:modified xsi:type="dcterms:W3CDTF">2025-01-22T14:00:43Z</dcterms:modified>
</cp:coreProperties>
</file>