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6"/>
  </p:notesMasterIdLst>
  <p:sldIdLst>
    <p:sldId id="256" r:id="rId2"/>
    <p:sldId id="257" r:id="rId3"/>
    <p:sldId id="259" r:id="rId4"/>
    <p:sldId id="280" r:id="rId5"/>
    <p:sldId id="282" r:id="rId6"/>
    <p:sldId id="281" r:id="rId7"/>
    <p:sldId id="262" r:id="rId8"/>
    <p:sldId id="263" r:id="rId9"/>
    <p:sldId id="283" r:id="rId10"/>
    <p:sldId id="276" r:id="rId11"/>
    <p:sldId id="264" r:id="rId12"/>
    <p:sldId id="277" r:id="rId13"/>
    <p:sldId id="265" r:id="rId14"/>
    <p:sldId id="269" r:id="rId15"/>
    <p:sldId id="268" r:id="rId16"/>
    <p:sldId id="279" r:id="rId17"/>
    <p:sldId id="270" r:id="rId18"/>
    <p:sldId id="271" r:id="rId19"/>
    <p:sldId id="284" r:id="rId20"/>
    <p:sldId id="272" r:id="rId21"/>
    <p:sldId id="278" r:id="rId22"/>
    <p:sldId id="273" r:id="rId23"/>
    <p:sldId id="274" r:id="rId24"/>
    <p:sldId id="275" r:id="rId25"/>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7D6"/>
    <a:srgbClr val="1563FF"/>
    <a:srgbClr val="9AE3F4"/>
    <a:srgbClr val="0D5EFF"/>
    <a:srgbClr val="0065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501" autoAdjust="0"/>
  </p:normalViewPr>
  <p:slideViewPr>
    <p:cSldViewPr snapToGrid="0">
      <p:cViewPr varScale="1">
        <p:scale>
          <a:sx n="106" d="100"/>
          <a:sy n="106" d="100"/>
        </p:scale>
        <p:origin x="708" y="96"/>
      </p:cViewPr>
      <p:guideLst>
        <p:guide orient="horz" pos="2160"/>
        <p:guide pos="3840"/>
      </p:guideLst>
    </p:cSldViewPr>
  </p:slideViewPr>
  <p:outlineViewPr>
    <p:cViewPr>
      <p:scale>
        <a:sx n="33" d="100"/>
        <a:sy n="33" d="100"/>
      </p:scale>
      <p:origin x="0" y="-21732"/>
    </p:cViewPr>
  </p:outlineViewPr>
  <p:notesTextViewPr>
    <p:cViewPr>
      <p:scale>
        <a:sx n="1" d="1"/>
        <a:sy n="1" d="1"/>
      </p:scale>
      <p:origin x="0" y="0"/>
    </p:cViewPr>
  </p:notesTextViewPr>
  <p:sorterViewPr>
    <p:cViewPr>
      <p:scale>
        <a:sx n="100" d="100"/>
        <a:sy n="100" d="100"/>
      </p:scale>
      <p:origin x="0" y="-41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45660" cy="495348"/>
          </a:xfrm>
          <a:prstGeom prst="rect">
            <a:avLst/>
          </a:prstGeom>
        </p:spPr>
        <p:txBody>
          <a:bodyPr vert="horz" lIns="91815" tIns="45907" rIns="91815" bIns="45907" rtlCol="0"/>
          <a:lstStyle>
            <a:lvl1pPr algn="l">
              <a:defRPr sz="1200"/>
            </a:lvl1pPr>
          </a:lstStyle>
          <a:p>
            <a:endParaRPr lang="hr-HR"/>
          </a:p>
        </p:txBody>
      </p:sp>
      <p:sp>
        <p:nvSpPr>
          <p:cNvPr id="3" name="Rezervirano mjesto datuma 2"/>
          <p:cNvSpPr>
            <a:spLocks noGrp="1"/>
          </p:cNvSpPr>
          <p:nvPr>
            <p:ph type="dt" idx="1"/>
          </p:nvPr>
        </p:nvSpPr>
        <p:spPr>
          <a:xfrm>
            <a:off x="3850442" y="0"/>
            <a:ext cx="2945660" cy="495348"/>
          </a:xfrm>
          <a:prstGeom prst="rect">
            <a:avLst/>
          </a:prstGeom>
        </p:spPr>
        <p:txBody>
          <a:bodyPr vert="horz" lIns="91815" tIns="45907" rIns="91815" bIns="45907" rtlCol="0"/>
          <a:lstStyle>
            <a:lvl1pPr algn="r">
              <a:defRPr sz="1200"/>
            </a:lvl1pPr>
          </a:lstStyle>
          <a:p>
            <a:fld id="{4B109784-1242-49CB-93FF-86A56047DA7D}" type="datetimeFigureOut">
              <a:rPr lang="hr-HR" smtClean="0"/>
              <a:t>27.01.2026</a:t>
            </a:fld>
            <a:endParaRPr lang="hr-HR"/>
          </a:p>
        </p:txBody>
      </p:sp>
      <p:sp>
        <p:nvSpPr>
          <p:cNvPr id="4" name="Rezervirano mjesto slike slajda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815" tIns="45907" rIns="91815" bIns="45907" rtlCol="0" anchor="ctr"/>
          <a:lstStyle/>
          <a:p>
            <a:endParaRPr lang="hr-HR"/>
          </a:p>
        </p:txBody>
      </p:sp>
      <p:sp>
        <p:nvSpPr>
          <p:cNvPr id="5" name="Rezervirano mjesto bilježaka 4"/>
          <p:cNvSpPr>
            <a:spLocks noGrp="1"/>
          </p:cNvSpPr>
          <p:nvPr>
            <p:ph type="body" sz="quarter" idx="3"/>
          </p:nvPr>
        </p:nvSpPr>
        <p:spPr>
          <a:xfrm>
            <a:off x="679768" y="4751220"/>
            <a:ext cx="5438140" cy="3887361"/>
          </a:xfrm>
          <a:prstGeom prst="rect">
            <a:avLst/>
          </a:prstGeom>
        </p:spPr>
        <p:txBody>
          <a:bodyPr vert="horz" lIns="91815" tIns="45907" rIns="91815" bIns="45907"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9377317"/>
            <a:ext cx="2945660" cy="495347"/>
          </a:xfrm>
          <a:prstGeom prst="rect">
            <a:avLst/>
          </a:prstGeom>
        </p:spPr>
        <p:txBody>
          <a:bodyPr vert="horz" lIns="91815" tIns="45907" rIns="91815" bIns="45907"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50442" y="9377317"/>
            <a:ext cx="2945660" cy="495347"/>
          </a:xfrm>
          <a:prstGeom prst="rect">
            <a:avLst/>
          </a:prstGeom>
        </p:spPr>
        <p:txBody>
          <a:bodyPr vert="horz" lIns="91815" tIns="45907" rIns="91815" bIns="45907" rtlCol="0" anchor="b"/>
          <a:lstStyle>
            <a:lvl1pPr algn="r">
              <a:defRPr sz="1200"/>
            </a:lvl1pPr>
          </a:lstStyle>
          <a:p>
            <a:fld id="{8043E68F-6E9A-4BD0-8980-A35A7ACF2057}" type="slidenum">
              <a:rPr lang="hr-HR" smtClean="0"/>
              <a:t>‹#›</a:t>
            </a:fld>
            <a:endParaRPr lang="hr-HR"/>
          </a:p>
        </p:txBody>
      </p:sp>
    </p:spTree>
    <p:extLst>
      <p:ext uri="{BB962C8B-B14F-4D97-AF65-F5344CB8AC3E}">
        <p14:creationId xmlns:p14="http://schemas.microsoft.com/office/powerpoint/2010/main" val="2561890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8043E68F-6E9A-4BD0-8980-A35A7ACF2057}" type="slidenum">
              <a:rPr lang="hr-HR" smtClean="0"/>
              <a:t>3</a:t>
            </a:fld>
            <a:endParaRPr lang="hr-HR"/>
          </a:p>
        </p:txBody>
      </p:sp>
    </p:spTree>
    <p:extLst>
      <p:ext uri="{BB962C8B-B14F-4D97-AF65-F5344CB8AC3E}">
        <p14:creationId xmlns:p14="http://schemas.microsoft.com/office/powerpoint/2010/main" val="647849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8043E68F-6E9A-4BD0-8980-A35A7ACF2057}" type="slidenum">
              <a:rPr lang="hr-HR" smtClean="0"/>
              <a:t>15</a:t>
            </a:fld>
            <a:endParaRPr lang="hr-HR"/>
          </a:p>
        </p:txBody>
      </p:sp>
    </p:spTree>
    <p:extLst>
      <p:ext uri="{BB962C8B-B14F-4D97-AF65-F5344CB8AC3E}">
        <p14:creationId xmlns:p14="http://schemas.microsoft.com/office/powerpoint/2010/main" val="2086786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hr-HR"/>
              <a:t>Kliknite da biste uredili stil naslova matrice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27.01.2026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37261690"/>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s opis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Date Placeholder 2"/>
          <p:cNvSpPr>
            <a:spLocks noGrp="1"/>
          </p:cNvSpPr>
          <p:nvPr>
            <p:ph type="dt" sz="half" idx="10"/>
          </p:nvPr>
        </p:nvSpPr>
        <p:spPr/>
        <p:txBody>
          <a:bodyPr/>
          <a:lstStyle/>
          <a:p>
            <a:fld id="{E98AFD69-E945-4ED3-8CBF-D2C4359E0110}" type="datetimeFigureOut">
              <a:rPr lang="hr-HR" smtClean="0"/>
              <a:t>27.01.2026</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95531638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27.01.2026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9335935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27.01.2026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7208120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27.01.2026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237989920"/>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27.01.2026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227226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27.01.2026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862756755"/>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27.01.2026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073678467"/>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27.01.2026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588865665"/>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nchor="ct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27.01.2026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01736200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27.01.2026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4222915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E98AFD69-E945-4ED3-8CBF-D2C4359E0110}" type="datetimeFigureOut">
              <a:rPr lang="hr-HR" smtClean="0"/>
              <a:t>27.01.2026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9559521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E98AFD69-E945-4ED3-8CBF-D2C4359E0110}" type="datetimeFigureOut">
              <a:rPr lang="hr-HR" smtClean="0"/>
              <a:t>27.01.2026</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439968274"/>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E98AFD69-E945-4ED3-8CBF-D2C4359E0110}" type="datetimeFigureOut">
              <a:rPr lang="hr-HR" smtClean="0"/>
              <a:t>27.01.2026</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40945621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AFD69-E945-4ED3-8CBF-D2C4359E0110}" type="datetimeFigureOut">
              <a:rPr lang="hr-HR" smtClean="0"/>
              <a:t>27.01.2026</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407510451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hr-HR"/>
              <a:t>Kliknite da biste uredili stil naslova matrice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98AFD69-E945-4ED3-8CBF-D2C4359E0110}" type="datetimeFigureOut">
              <a:rPr lang="hr-HR" smtClean="0"/>
              <a:t>27.01.2026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66342686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hr-HR"/>
              <a:t>Kliknite da biste uredili stil naslova matrice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98AFD69-E945-4ED3-8CBF-D2C4359E0110}" type="datetimeFigureOut">
              <a:rPr lang="hr-HR" smtClean="0"/>
              <a:t>27.01.2026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634896584"/>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chemeClr val="bg2">
                <a:tint val="97000"/>
                <a:hueMod val="92000"/>
                <a:satMod val="169000"/>
                <a:lumMod val="164000"/>
              </a:schemeClr>
            </a:gs>
            <a:gs pos="100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98AFD69-E945-4ED3-8CBF-D2C4359E0110}" type="datetimeFigureOut">
              <a:rPr lang="hr-HR" smtClean="0"/>
              <a:t>27.01.2026</a:t>
            </a:fld>
            <a:endParaRPr lang="hr-H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hr-H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C3E36C9-52E5-4713-8F7B-9E13F9E6F4C3}" type="slidenum">
              <a:rPr lang="hr-HR" smtClean="0"/>
              <a:t>‹#›</a:t>
            </a:fld>
            <a:endParaRPr lang="hr-HR"/>
          </a:p>
        </p:txBody>
      </p:sp>
    </p:spTree>
    <p:extLst>
      <p:ext uri="{BB962C8B-B14F-4D97-AF65-F5344CB8AC3E}">
        <p14:creationId xmlns:p14="http://schemas.microsoft.com/office/powerpoint/2010/main" val="4190819509"/>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hyperlink" Target="mailto:nacelnik@humnasutli.hr" TargetMode="External"/><Relationship Id="rId2" Type="http://schemas.openxmlformats.org/officeDocument/2006/relationships/hyperlink" Target="mailto:racunovodstvo@humnasutli.hr"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416" y="228601"/>
            <a:ext cx="967317" cy="1270837"/>
          </a:xfrm>
          <a:prstGeom prst="rect">
            <a:avLst/>
          </a:prstGeom>
        </p:spPr>
      </p:pic>
      <p:sp>
        <p:nvSpPr>
          <p:cNvPr id="2" name="Naslov 1"/>
          <p:cNvSpPr>
            <a:spLocks noGrp="1"/>
          </p:cNvSpPr>
          <p:nvPr>
            <p:ph type="ctrTitle"/>
          </p:nvPr>
        </p:nvSpPr>
        <p:spPr>
          <a:xfrm>
            <a:off x="448733" y="1659466"/>
            <a:ext cx="1896534" cy="1257905"/>
          </a:xfrm>
        </p:spPr>
        <p:txBody>
          <a:bodyPr>
            <a:noAutofit/>
          </a:bodyPr>
          <a:lstStyle/>
          <a:p>
            <a:r>
              <a:rPr lang="hr-HR" sz="1200" noProof="0" dirty="0">
                <a:solidFill>
                  <a:srgbClr val="002060"/>
                </a:solidFill>
              </a:rPr>
              <a:t>Općina hum na </a:t>
            </a:r>
            <a:r>
              <a:rPr lang="hr-HR" sz="1200" noProof="0" dirty="0" err="1">
                <a:solidFill>
                  <a:srgbClr val="002060"/>
                </a:solidFill>
              </a:rPr>
              <a:t>sutli</a:t>
            </a:r>
            <a:br>
              <a:rPr lang="hr-HR" sz="1200" noProof="0" dirty="0">
                <a:solidFill>
                  <a:srgbClr val="002060"/>
                </a:solidFill>
              </a:rPr>
            </a:br>
            <a:r>
              <a:rPr lang="hr-HR" sz="1200" noProof="0" dirty="0">
                <a:solidFill>
                  <a:srgbClr val="002060"/>
                </a:solidFill>
              </a:rPr>
              <a:t>hum na </a:t>
            </a:r>
            <a:r>
              <a:rPr lang="hr-HR" sz="1200" noProof="0" dirty="0" err="1">
                <a:solidFill>
                  <a:srgbClr val="002060"/>
                </a:solidFill>
              </a:rPr>
              <a:t>sutli</a:t>
            </a:r>
            <a:r>
              <a:rPr lang="hr-HR" sz="1200" noProof="0" dirty="0">
                <a:solidFill>
                  <a:srgbClr val="002060"/>
                </a:solidFill>
              </a:rPr>
              <a:t> 175</a:t>
            </a:r>
            <a:br>
              <a:rPr lang="hr-HR" sz="1200" noProof="0" dirty="0">
                <a:solidFill>
                  <a:srgbClr val="002060"/>
                </a:solidFill>
              </a:rPr>
            </a:br>
            <a:r>
              <a:rPr lang="hr-HR" sz="1200" noProof="0" dirty="0">
                <a:solidFill>
                  <a:srgbClr val="002060"/>
                </a:solidFill>
              </a:rPr>
              <a:t>49231 hum na </a:t>
            </a:r>
            <a:r>
              <a:rPr lang="hr-HR" sz="1200" noProof="0" dirty="0" err="1">
                <a:solidFill>
                  <a:srgbClr val="002060"/>
                </a:solidFill>
              </a:rPr>
              <a:t>sutli</a:t>
            </a:r>
            <a:br>
              <a:rPr lang="hr-HR" sz="1200" noProof="0" dirty="0">
                <a:solidFill>
                  <a:srgbClr val="002060"/>
                </a:solidFill>
              </a:rPr>
            </a:br>
            <a:r>
              <a:rPr lang="hr-HR" sz="1200" noProof="0" dirty="0">
                <a:solidFill>
                  <a:srgbClr val="002060"/>
                </a:solidFill>
              </a:rPr>
              <a:t>mb:02621223</a:t>
            </a:r>
            <a:br>
              <a:rPr lang="hr-HR" sz="1200" noProof="0" dirty="0">
                <a:solidFill>
                  <a:srgbClr val="002060"/>
                </a:solidFill>
              </a:rPr>
            </a:br>
            <a:r>
              <a:rPr lang="hr-HR" sz="1200" noProof="0" dirty="0" err="1">
                <a:solidFill>
                  <a:srgbClr val="002060"/>
                </a:solidFill>
              </a:rPr>
              <a:t>oib</a:t>
            </a:r>
            <a:r>
              <a:rPr lang="hr-HR" sz="1200" noProof="0" dirty="0">
                <a:solidFill>
                  <a:srgbClr val="002060"/>
                </a:solidFill>
              </a:rPr>
              <a:t>: 61743726362</a:t>
            </a:r>
            <a:br>
              <a:rPr lang="hr-HR" sz="1200" noProof="0" dirty="0">
                <a:solidFill>
                  <a:srgbClr val="002060"/>
                </a:solidFill>
              </a:rPr>
            </a:br>
            <a:r>
              <a:rPr lang="hr-HR" sz="1200" noProof="0" dirty="0">
                <a:solidFill>
                  <a:srgbClr val="002060"/>
                </a:solidFill>
              </a:rPr>
              <a:t> </a:t>
            </a:r>
            <a:r>
              <a:rPr lang="hr-HR" sz="1200" u="sng" cap="none" noProof="0" dirty="0">
                <a:solidFill>
                  <a:srgbClr val="002060"/>
                </a:solidFill>
              </a:rPr>
              <a:t>www.humnasutli.hr</a:t>
            </a:r>
          </a:p>
        </p:txBody>
      </p:sp>
      <p:sp>
        <p:nvSpPr>
          <p:cNvPr id="3" name="Podnaslov 2"/>
          <p:cNvSpPr>
            <a:spLocks noGrp="1"/>
          </p:cNvSpPr>
          <p:nvPr>
            <p:ph type="subTitle" idx="1"/>
          </p:nvPr>
        </p:nvSpPr>
        <p:spPr>
          <a:xfrm>
            <a:off x="2207369" y="1659466"/>
            <a:ext cx="7987696" cy="3748040"/>
          </a:xfrm>
        </p:spPr>
        <p:txBody>
          <a:bodyPr>
            <a:normAutofit/>
          </a:bodyPr>
          <a:lstStyle/>
          <a:p>
            <a:pPr algn="ctr"/>
            <a:endParaRPr lang="hr-HR" sz="3600" noProof="0" dirty="0">
              <a:solidFill>
                <a:schemeClr val="tx1"/>
              </a:solidFill>
              <a:effectLst>
                <a:outerShdw blurRad="38100" dist="38100" dir="2700000" algn="tl">
                  <a:srgbClr val="000000">
                    <a:alpha val="43137"/>
                  </a:srgbClr>
                </a:outerShdw>
              </a:effectLst>
            </a:endParaRPr>
          </a:p>
          <a:p>
            <a:pPr algn="ctr"/>
            <a:r>
              <a:rPr lang="hr-HR" sz="3200" noProof="0" dirty="0">
                <a:solidFill>
                  <a:schemeClr val="tx1"/>
                </a:solidFill>
                <a:effectLst>
                  <a:outerShdw blurRad="38100" dist="38100" dir="2700000" algn="tl">
                    <a:srgbClr val="000000">
                      <a:alpha val="43137"/>
                    </a:srgbClr>
                  </a:outerShdw>
                </a:effectLst>
              </a:rPr>
              <a:t>OPĆINA HUM NA SUTLI</a:t>
            </a:r>
          </a:p>
          <a:p>
            <a:pPr algn="ctr"/>
            <a:r>
              <a:rPr lang="hr-HR" sz="3200" noProof="0" dirty="0">
                <a:solidFill>
                  <a:schemeClr val="tx1"/>
                </a:solidFill>
                <a:effectLst>
                  <a:outerShdw blurRad="38100" dist="38100" dir="2700000" algn="tl">
                    <a:srgbClr val="000000">
                      <a:alpha val="43137"/>
                    </a:srgbClr>
                  </a:outerShdw>
                </a:effectLst>
              </a:rPr>
              <a:t>VODIČ ZA GRAĐANE UZ PRORAČUN ZA </a:t>
            </a:r>
          </a:p>
          <a:p>
            <a:pPr algn="ctr"/>
            <a:r>
              <a:rPr lang="hr-HR" sz="3200" noProof="0" dirty="0">
                <a:solidFill>
                  <a:schemeClr val="tx1"/>
                </a:solidFill>
                <a:effectLst>
                  <a:outerShdw blurRad="38100" dist="38100" dir="2700000" algn="tl">
                    <a:srgbClr val="000000">
                      <a:alpha val="43137"/>
                    </a:srgbClr>
                  </a:outerShdw>
                </a:effectLst>
              </a:rPr>
              <a:t>2026. GODINU</a:t>
            </a:r>
          </a:p>
        </p:txBody>
      </p:sp>
    </p:spTree>
    <p:extLst>
      <p:ext uri="{BB962C8B-B14F-4D97-AF65-F5344CB8AC3E}">
        <p14:creationId xmlns:p14="http://schemas.microsoft.com/office/powerpoint/2010/main" val="3790123735"/>
      </p:ext>
    </p:extLst>
  </p:cSld>
  <p:clrMapOvr>
    <a:masterClrMapping/>
  </p:clrMapOvr>
  <mc:AlternateContent xmlns:mc="http://schemas.openxmlformats.org/markup-compatibility/2006" xmlns:p14="http://schemas.microsoft.com/office/powerpoint/2010/main">
    <mc:Choice Requires="p14">
      <p:transition spd="slow" p14:dur="1400" advClick="0" advTm="5000">
        <p14:ripple/>
      </p:transition>
    </mc:Choice>
    <mc:Fallback xmlns="">
      <p:transition spd="slow" advClick="0" advTm="5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62000" y="465667"/>
            <a:ext cx="10708741" cy="6197683"/>
          </a:xfrm>
        </p:spPr>
        <p:txBody>
          <a:bodyPr>
            <a:normAutofit/>
          </a:bodyPr>
          <a:lstStyle/>
          <a:p>
            <a:pPr marL="171450" lvl="0" indent="-171450">
              <a:buClr>
                <a:prstClr val="white"/>
              </a:buClr>
              <a:buFont typeface="Wingdings" panose="05000000000000000000" pitchFamily="2" charset="2"/>
              <a:buChar char="Ø"/>
            </a:pPr>
            <a:r>
              <a:rPr lang="hr-HR" sz="1400" noProof="0" dirty="0">
                <a:solidFill>
                  <a:srgbClr val="002060"/>
                </a:solidFill>
              </a:rPr>
              <a:t>Prihodi od  imovine za 2026. godinu planirani su u iznosu od 11.387,00 EUR, a čine ih:</a:t>
            </a:r>
          </a:p>
          <a:p>
            <a:pPr marL="628650" lvl="1" indent="-171450">
              <a:buClr>
                <a:prstClr val="white"/>
              </a:buClr>
              <a:buFont typeface="Wingdings" panose="05000000000000000000" pitchFamily="2" charset="2"/>
              <a:buChar char="ü"/>
            </a:pPr>
            <a:r>
              <a:rPr lang="hr-HR" sz="1200" noProof="0" dirty="0">
                <a:solidFill>
                  <a:srgbClr val="0047D6"/>
                </a:solidFill>
              </a:rPr>
              <a:t>kamate na depozit plan u iznosu od 10,00 EUR,</a:t>
            </a:r>
          </a:p>
          <a:p>
            <a:pPr marL="628650" lvl="1" indent="-171450">
              <a:buClr>
                <a:prstClr val="white"/>
              </a:buClr>
              <a:buFont typeface="Wingdings" panose="05000000000000000000" pitchFamily="2" charset="2"/>
              <a:buChar char="ü"/>
            </a:pPr>
            <a:r>
              <a:rPr lang="hr-HR" sz="1200" noProof="0" dirty="0">
                <a:solidFill>
                  <a:srgbClr val="0047D6"/>
                </a:solidFill>
              </a:rPr>
              <a:t>prihodi od zakupa i iznajmljivanja plan u iznosu od 5.500,00 EUR,</a:t>
            </a:r>
          </a:p>
          <a:p>
            <a:pPr marL="628650" lvl="1" indent="-171450">
              <a:buClr>
                <a:prstClr val="white"/>
              </a:buClr>
              <a:buFont typeface="Wingdings" panose="05000000000000000000" pitchFamily="2" charset="2"/>
              <a:buChar char="ü"/>
            </a:pPr>
            <a:r>
              <a:rPr lang="hr-HR" sz="1200" noProof="0" dirty="0">
                <a:solidFill>
                  <a:srgbClr val="0047D6"/>
                </a:solidFill>
              </a:rPr>
              <a:t>spomenička renta planirana u iznosu od 10,00 EUR, </a:t>
            </a:r>
          </a:p>
          <a:p>
            <a:pPr marL="628650" lvl="1" indent="-171450">
              <a:buClr>
                <a:prstClr val="white"/>
              </a:buClr>
              <a:buFont typeface="Wingdings" panose="05000000000000000000" pitchFamily="2" charset="2"/>
              <a:buChar char="ü"/>
            </a:pPr>
            <a:r>
              <a:rPr lang="hr-HR" sz="1200" noProof="0" dirty="0">
                <a:solidFill>
                  <a:srgbClr val="0047D6"/>
                </a:solidFill>
              </a:rPr>
              <a:t>naknade za ceste planirane u iznosu od 5.867,00 EUR.</a:t>
            </a:r>
          </a:p>
          <a:p>
            <a:pPr marL="628650" lvl="1" indent="-171450">
              <a:buClr>
                <a:prstClr val="white"/>
              </a:buClr>
              <a:buFont typeface="Wingdings" panose="05000000000000000000" pitchFamily="2" charset="2"/>
              <a:buChar char="ü"/>
            </a:pPr>
            <a:endParaRPr lang="hr-HR" sz="1300" noProof="0" dirty="0">
              <a:solidFill>
                <a:srgbClr val="002060"/>
              </a:solidFill>
            </a:endParaRPr>
          </a:p>
          <a:p>
            <a:pPr marL="171450" lvl="0" indent="-171450">
              <a:buClr>
                <a:prstClr val="white"/>
              </a:buClr>
              <a:buFont typeface="Wingdings" panose="05000000000000000000" pitchFamily="2" charset="2"/>
              <a:buChar char="Ø"/>
            </a:pPr>
            <a:r>
              <a:rPr lang="hr-HR" sz="1400" noProof="0" dirty="0">
                <a:solidFill>
                  <a:srgbClr val="002060"/>
                </a:solidFill>
              </a:rPr>
              <a:t>Prihodi od upravnih i administrativni pristojbi planirani su u iznosu od 850.510,00 EUR, a odnose se na:</a:t>
            </a:r>
          </a:p>
          <a:p>
            <a:pPr marL="628650" lvl="1" indent="-171450">
              <a:buClr>
                <a:prstClr val="white"/>
              </a:buClr>
              <a:buFont typeface="Wingdings" panose="05000000000000000000" pitchFamily="2" charset="2"/>
              <a:buChar char="ü"/>
            </a:pPr>
            <a:r>
              <a:rPr lang="hr-HR" sz="1200" noProof="0" dirty="0">
                <a:solidFill>
                  <a:srgbClr val="0047D6"/>
                </a:solidFill>
              </a:rPr>
              <a:t>prihod od upravnih pristojbi u iznosu od 10,00 EUR, </a:t>
            </a:r>
          </a:p>
          <a:p>
            <a:pPr marL="628650" lvl="1" indent="-171450">
              <a:buClr>
                <a:prstClr val="white"/>
              </a:buClr>
              <a:buFont typeface="Wingdings" panose="05000000000000000000" pitchFamily="2" charset="2"/>
              <a:buChar char="ü"/>
            </a:pPr>
            <a:r>
              <a:rPr lang="hr-HR" sz="1200" noProof="0" dirty="0">
                <a:solidFill>
                  <a:srgbClr val="0047D6"/>
                </a:solidFill>
              </a:rPr>
              <a:t>prihodi od vodnog doprinosa u iznosu od 300,00 EUR, </a:t>
            </a:r>
          </a:p>
          <a:p>
            <a:pPr marL="628650" lvl="1" indent="-171450">
              <a:buClr>
                <a:prstClr val="white"/>
              </a:buClr>
              <a:buFont typeface="Wingdings" panose="05000000000000000000" pitchFamily="2" charset="2"/>
              <a:buChar char="ü"/>
            </a:pPr>
            <a:r>
              <a:rPr lang="hr-HR" sz="1200" noProof="0" dirty="0">
                <a:solidFill>
                  <a:srgbClr val="0047D6"/>
                </a:solidFill>
              </a:rPr>
              <a:t>doprinosa od šuma u iznosu od 200,00 EUR, </a:t>
            </a:r>
          </a:p>
          <a:p>
            <a:pPr marL="628650" lvl="1" indent="-171450">
              <a:buClr>
                <a:prstClr val="white"/>
              </a:buClr>
              <a:buFont typeface="Wingdings" panose="05000000000000000000" pitchFamily="2" charset="2"/>
              <a:buChar char="ü"/>
            </a:pPr>
            <a:r>
              <a:rPr lang="hr-HR" sz="1200" noProof="0" dirty="0">
                <a:solidFill>
                  <a:srgbClr val="0047D6"/>
                </a:solidFill>
              </a:rPr>
              <a:t>komunalnog doprinosa u iznosu od 10.000,00 EUR, te </a:t>
            </a:r>
          </a:p>
          <a:p>
            <a:pPr marL="628650" lvl="1" indent="-171450">
              <a:buClr>
                <a:prstClr val="white"/>
              </a:buClr>
              <a:buFont typeface="Wingdings" panose="05000000000000000000" pitchFamily="2" charset="2"/>
              <a:buChar char="ü"/>
            </a:pPr>
            <a:r>
              <a:rPr lang="hr-HR" sz="1200" noProof="0" dirty="0">
                <a:solidFill>
                  <a:srgbClr val="0047D6"/>
                </a:solidFill>
              </a:rPr>
              <a:t>komunalne naknade u iznosu od 840.000,00 EUR.</a:t>
            </a:r>
          </a:p>
          <a:p>
            <a:pPr lvl="1">
              <a:buClr>
                <a:prstClr val="white"/>
              </a:buClr>
            </a:pPr>
            <a:endParaRPr lang="hr-HR" sz="1200" noProof="0" dirty="0">
              <a:solidFill>
                <a:srgbClr val="002060"/>
              </a:solidFill>
            </a:endParaRPr>
          </a:p>
          <a:p>
            <a:pPr marL="171450" lvl="0" indent="-171450">
              <a:buClr>
                <a:prstClr val="white"/>
              </a:buClr>
              <a:buFont typeface="Wingdings" panose="05000000000000000000" pitchFamily="2" charset="2"/>
              <a:buChar char="Ø"/>
            </a:pPr>
            <a:r>
              <a:rPr lang="hr-HR" sz="1400" noProof="0" dirty="0">
                <a:solidFill>
                  <a:srgbClr val="002060"/>
                </a:solidFill>
              </a:rPr>
              <a:t>Ostali prihodi planirani su u iznosu od 18.500,00 EUR (</a:t>
            </a:r>
            <a:r>
              <a:rPr lang="hr-HR" sz="1200" noProof="0" dirty="0">
                <a:solidFill>
                  <a:srgbClr val="0047D6"/>
                </a:solidFill>
              </a:rPr>
              <a:t>prvenstveno se odnose na planiran prihod u iznosu 10.000,00 EUR od građana za asfaltiranje nerazvrstanih cesta</a:t>
            </a:r>
            <a:r>
              <a:rPr lang="hr-HR" sz="1200" noProof="0" dirty="0">
                <a:solidFill>
                  <a:srgbClr val="002060"/>
                </a:solidFill>
              </a:rPr>
              <a:t>).</a:t>
            </a:r>
          </a:p>
          <a:p>
            <a:pPr lvl="0">
              <a:buClr>
                <a:prstClr val="white"/>
              </a:buClr>
            </a:pPr>
            <a:endParaRPr lang="hr-HR" sz="1200" noProof="0" dirty="0">
              <a:solidFill>
                <a:srgbClr val="002060"/>
              </a:solidFill>
            </a:endParaRPr>
          </a:p>
          <a:p>
            <a:pPr lvl="0">
              <a:buClr>
                <a:prstClr val="white"/>
              </a:buClr>
            </a:pPr>
            <a:endParaRPr lang="hr-HR" sz="1200" noProof="0" dirty="0">
              <a:solidFill>
                <a:srgbClr val="002060"/>
              </a:solidFill>
            </a:endParaRPr>
          </a:p>
          <a:p>
            <a:pPr lvl="0">
              <a:buClr>
                <a:prstClr val="white"/>
              </a:buClr>
            </a:pPr>
            <a:r>
              <a:rPr lang="hr-HR" sz="1600" noProof="0" dirty="0">
                <a:solidFill>
                  <a:schemeClr val="tx1"/>
                </a:solidFill>
              </a:rPr>
              <a:t>Prihodi od prodaje nefinancijske imovine planirani su u iznosu od 950,00 EUR, odnose se na:</a:t>
            </a:r>
          </a:p>
          <a:p>
            <a:pPr marL="628650" lvl="1" indent="-171450">
              <a:buClr>
                <a:prstClr val="white"/>
              </a:buClr>
              <a:buFont typeface="Wingdings" panose="05000000000000000000" pitchFamily="2" charset="2"/>
              <a:buChar char="ü"/>
            </a:pPr>
            <a:r>
              <a:rPr lang="hr-HR" sz="1200" noProof="0" dirty="0">
                <a:solidFill>
                  <a:srgbClr val="0047D6"/>
                </a:solidFill>
              </a:rPr>
              <a:t>Prihod od prodaje stanova  na kojima postoji stanarsko pravo u iznosu od 950,00 EUR.</a:t>
            </a:r>
          </a:p>
          <a:p>
            <a:pPr lvl="0">
              <a:buClr>
                <a:prstClr val="white"/>
              </a:buClr>
            </a:pPr>
            <a:endParaRPr lang="hr-HR" sz="1200" noProof="0" dirty="0">
              <a:solidFill>
                <a:srgbClr val="002060"/>
              </a:solidFill>
            </a:endParaRPr>
          </a:p>
          <a:p>
            <a:pPr lvl="1">
              <a:buClr>
                <a:prstClr val="white"/>
              </a:buClr>
            </a:pPr>
            <a:endParaRPr lang="hr-HR" sz="1200" noProof="0" dirty="0">
              <a:solidFill>
                <a:srgbClr val="002060"/>
              </a:solidFill>
            </a:endParaRPr>
          </a:p>
        </p:txBody>
      </p:sp>
    </p:spTree>
    <p:extLst>
      <p:ext uri="{BB962C8B-B14F-4D97-AF65-F5344CB8AC3E}">
        <p14:creationId xmlns:p14="http://schemas.microsoft.com/office/powerpoint/2010/main" val="2649810589"/>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389617" y="543208"/>
            <a:ext cx="10226804" cy="6314793"/>
          </a:xfrm>
        </p:spPr>
        <p:txBody>
          <a:bodyPr>
            <a:noAutofit/>
          </a:bodyPr>
          <a:lstStyle/>
          <a:p>
            <a:r>
              <a:rPr lang="hr-HR" sz="1600" noProof="0" dirty="0">
                <a:solidFill>
                  <a:schemeClr val="tx1"/>
                </a:solidFill>
              </a:rPr>
              <a:t>	U ukupne prihode Plana proračuna općine za 2026. godinu uključeni su i vlastiti prihodi i pomoći proračunskih korisnika što je zakonska obveza i to kako slijedi</a:t>
            </a:r>
            <a:r>
              <a:rPr lang="hr-HR" sz="1400" noProof="0" dirty="0">
                <a:solidFill>
                  <a:schemeClr val="tx1"/>
                </a:solidFill>
              </a:rPr>
              <a:t>:</a:t>
            </a:r>
          </a:p>
          <a:p>
            <a:endParaRPr lang="hr-HR" sz="1400" noProof="0" dirty="0">
              <a:solidFill>
                <a:schemeClr val="tx1"/>
              </a:solidFill>
            </a:endParaRPr>
          </a:p>
          <a:p>
            <a:pPr marL="171450" indent="-171450">
              <a:buFont typeface="Wingdings" panose="05000000000000000000" pitchFamily="2" charset="2"/>
              <a:buChar char="v"/>
            </a:pPr>
            <a:r>
              <a:rPr lang="hr-HR" sz="1400" noProof="0" dirty="0">
                <a:solidFill>
                  <a:schemeClr val="tx1"/>
                </a:solidFill>
              </a:rPr>
              <a:t>Dječji vrtić </a:t>
            </a:r>
            <a:r>
              <a:rPr lang="hr-HR" sz="1400" noProof="0" dirty="0" err="1">
                <a:solidFill>
                  <a:schemeClr val="tx1"/>
                </a:solidFill>
              </a:rPr>
              <a:t>Balončica</a:t>
            </a:r>
            <a:r>
              <a:rPr lang="hr-HR" sz="1400" noProof="0" dirty="0">
                <a:solidFill>
                  <a:schemeClr val="tx1"/>
                </a:solidFill>
              </a:rPr>
              <a:t> </a:t>
            </a:r>
            <a:r>
              <a:rPr lang="hr-HR" sz="1400" noProof="0" dirty="0">
                <a:solidFill>
                  <a:srgbClr val="002060"/>
                </a:solidFill>
              </a:rPr>
              <a:t>u ukupnom iznosu od 278.400,00 EUR:</a:t>
            </a:r>
          </a:p>
          <a:p>
            <a:pPr marL="628650" lvl="1" indent="-171450">
              <a:buFont typeface="Wingdings" panose="05000000000000000000" pitchFamily="2" charset="2"/>
              <a:buChar char="Ø"/>
            </a:pPr>
            <a:r>
              <a:rPr lang="hr-HR" sz="1100" noProof="0" dirty="0">
                <a:solidFill>
                  <a:srgbClr val="0047D6"/>
                </a:solidFill>
              </a:rPr>
              <a:t>Pomoći proračunskim korisnicima iz proračuna koji im nije nadležan u iznosu od 2.400,00 EUR,</a:t>
            </a:r>
          </a:p>
          <a:p>
            <a:pPr marL="628650" lvl="1" indent="-171450">
              <a:buFont typeface="Wingdings" panose="05000000000000000000" pitchFamily="2" charset="2"/>
              <a:buChar char="Ø"/>
            </a:pPr>
            <a:r>
              <a:rPr lang="hr-HR" sz="1100" noProof="0" dirty="0">
                <a:solidFill>
                  <a:srgbClr val="0047D6"/>
                </a:solidFill>
              </a:rPr>
              <a:t>Prihodi od </a:t>
            </a:r>
            <a:r>
              <a:rPr lang="hr-HR" sz="1100" noProof="0" dirty="0" err="1">
                <a:solidFill>
                  <a:srgbClr val="0047D6"/>
                </a:solidFill>
              </a:rPr>
              <a:t>opskrbnina</a:t>
            </a:r>
            <a:r>
              <a:rPr lang="hr-HR" sz="1100" noProof="0" dirty="0">
                <a:solidFill>
                  <a:srgbClr val="0047D6"/>
                </a:solidFill>
              </a:rPr>
              <a:t> Dječji vrtić </a:t>
            </a:r>
            <a:r>
              <a:rPr lang="hr-HR" sz="1100" noProof="0" dirty="0" err="1">
                <a:solidFill>
                  <a:srgbClr val="0047D6"/>
                </a:solidFill>
              </a:rPr>
              <a:t>Balončica</a:t>
            </a:r>
            <a:r>
              <a:rPr lang="hr-HR" sz="1100" noProof="0" dirty="0">
                <a:solidFill>
                  <a:srgbClr val="0047D6"/>
                </a:solidFill>
              </a:rPr>
              <a:t> planirani su iznosu od 275.000,00 EUR,</a:t>
            </a:r>
          </a:p>
          <a:p>
            <a:pPr marL="628650" lvl="1" indent="-171450">
              <a:buFont typeface="Wingdings" panose="05000000000000000000" pitchFamily="2" charset="2"/>
              <a:buChar char="Ø"/>
            </a:pPr>
            <a:r>
              <a:rPr lang="hr-HR" sz="1100" noProof="0" dirty="0">
                <a:solidFill>
                  <a:srgbClr val="0047D6"/>
                </a:solidFill>
              </a:rPr>
              <a:t>Prihodi od donacija u iznosu od 1.000,00 EUR.</a:t>
            </a:r>
          </a:p>
          <a:p>
            <a:pPr lvl="1"/>
            <a:endParaRPr lang="hr-HR" sz="1400" noProof="0" dirty="0">
              <a:solidFill>
                <a:srgbClr val="002060"/>
              </a:solidFill>
            </a:endParaRPr>
          </a:p>
          <a:p>
            <a:pPr marL="171450" indent="-171450">
              <a:buFont typeface="Wingdings" panose="05000000000000000000" pitchFamily="2" charset="2"/>
              <a:buChar char="v"/>
            </a:pPr>
            <a:r>
              <a:rPr lang="hr-HR" sz="1400" noProof="0" dirty="0">
                <a:solidFill>
                  <a:schemeClr val="tx1"/>
                </a:solidFill>
              </a:rPr>
              <a:t>Narodna knjižnica Hum na Sutli </a:t>
            </a:r>
            <a:r>
              <a:rPr lang="hr-HR" sz="1400" noProof="0" dirty="0">
                <a:solidFill>
                  <a:srgbClr val="002060"/>
                </a:solidFill>
              </a:rPr>
              <a:t>u ukupnom iznosu od 33.636,35 EUR:</a:t>
            </a:r>
          </a:p>
          <a:p>
            <a:pPr marL="628650" lvl="1" indent="-171450">
              <a:buFont typeface="Wingdings" panose="05000000000000000000" pitchFamily="2" charset="2"/>
              <a:buChar char="Ø"/>
            </a:pPr>
            <a:r>
              <a:rPr lang="hr-HR" sz="1100" noProof="0" dirty="0">
                <a:solidFill>
                  <a:srgbClr val="0047D6"/>
                </a:solidFill>
              </a:rPr>
              <a:t>Pomoći proračunskim korisnicima iz proračuna koji im nije nadležan u iznosu od 11.600,00 EUR,</a:t>
            </a:r>
          </a:p>
          <a:p>
            <a:pPr marL="628650" lvl="1" indent="-171450">
              <a:buFont typeface="Wingdings" panose="05000000000000000000" pitchFamily="2" charset="2"/>
              <a:buChar char="Ø"/>
            </a:pPr>
            <a:r>
              <a:rPr lang="hr-HR" sz="1100" noProof="0" dirty="0">
                <a:solidFill>
                  <a:srgbClr val="0047D6"/>
                </a:solidFill>
              </a:rPr>
              <a:t>Pomoći proračunskim korisnicima iz proračuna koji im nije nadležan temeljem prijenosa EU sredstava u iznosu od 21.771,35 EUR,</a:t>
            </a:r>
          </a:p>
          <a:p>
            <a:pPr marL="628650" lvl="1" indent="-171450">
              <a:buFont typeface="Wingdings" panose="05000000000000000000" pitchFamily="2" charset="2"/>
              <a:buChar char="Ø"/>
            </a:pPr>
            <a:r>
              <a:rPr lang="hr-HR" sz="1100" noProof="0" dirty="0">
                <a:solidFill>
                  <a:srgbClr val="0047D6"/>
                </a:solidFill>
              </a:rPr>
              <a:t>Prihodi od članarina u iznosu od 265,00 EUR.</a:t>
            </a:r>
          </a:p>
          <a:p>
            <a:pPr lvl="1"/>
            <a:endParaRPr lang="hr-HR" sz="1400" noProof="0" dirty="0">
              <a:solidFill>
                <a:schemeClr val="bg1"/>
              </a:solidFill>
            </a:endParaRPr>
          </a:p>
          <a:p>
            <a:endParaRPr lang="hr-HR" noProof="0" dirty="0"/>
          </a:p>
          <a:p>
            <a:endParaRPr lang="hr-HR" sz="1100" noProof="0" dirty="0"/>
          </a:p>
        </p:txBody>
      </p:sp>
    </p:spTree>
    <p:extLst>
      <p:ext uri="{BB962C8B-B14F-4D97-AF65-F5344CB8AC3E}">
        <p14:creationId xmlns:p14="http://schemas.microsoft.com/office/powerpoint/2010/main" val="320326613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2166768" y="2243499"/>
            <a:ext cx="7134578" cy="2175166"/>
          </a:xfrm>
        </p:spPr>
        <p:txBody>
          <a:bodyPr>
            <a:normAutofit/>
          </a:bodyPr>
          <a:lstStyle/>
          <a:p>
            <a:pPr marL="285750" lvl="0" indent="-285750">
              <a:buClr>
                <a:prstClr val="white"/>
              </a:buClr>
              <a:buFont typeface="Wingdings" panose="05000000000000000000" pitchFamily="2" charset="2"/>
              <a:buChar char="Ø"/>
            </a:pPr>
            <a:r>
              <a:rPr lang="hr-HR" sz="1400" noProof="0" dirty="0">
                <a:solidFill>
                  <a:srgbClr val="002060"/>
                </a:solidFill>
              </a:rPr>
              <a:t>Općina Hum na Sutli                      planirani  Višak     1.150.000,00 EUR</a:t>
            </a:r>
          </a:p>
          <a:p>
            <a:pPr marL="285750" lvl="0" indent="-285750">
              <a:buClr>
                <a:prstClr val="white"/>
              </a:buClr>
              <a:buFont typeface="Wingdings" panose="05000000000000000000" pitchFamily="2" charset="2"/>
              <a:buChar char="Ø"/>
            </a:pPr>
            <a:r>
              <a:rPr lang="hr-HR" sz="1400" noProof="0" dirty="0">
                <a:solidFill>
                  <a:srgbClr val="002060"/>
                </a:solidFill>
              </a:rPr>
              <a:t>Dječji vrtić „</a:t>
            </a:r>
            <a:r>
              <a:rPr lang="hr-HR" sz="1400" noProof="0" dirty="0" err="1">
                <a:solidFill>
                  <a:srgbClr val="002060"/>
                </a:solidFill>
              </a:rPr>
              <a:t>Balončica</a:t>
            </a:r>
            <a:r>
              <a:rPr lang="hr-HR" sz="1400" noProof="0" dirty="0">
                <a:solidFill>
                  <a:srgbClr val="002060"/>
                </a:solidFill>
              </a:rPr>
              <a:t>”                  planirani  Višak               500,00 EUR</a:t>
            </a:r>
          </a:p>
          <a:p>
            <a:pPr marL="285750" lvl="0" indent="-285750">
              <a:buClr>
                <a:prstClr val="white"/>
              </a:buClr>
              <a:buFont typeface="Wingdings" panose="05000000000000000000" pitchFamily="2" charset="2"/>
              <a:buChar char="Ø"/>
            </a:pPr>
            <a:r>
              <a:rPr lang="hr-HR" sz="1400" noProof="0" dirty="0">
                <a:solidFill>
                  <a:srgbClr val="002060"/>
                </a:solidFill>
              </a:rPr>
              <a:t>Narodna knjižnica Hum na Sutli    planirani  Višak                500,00 EUR</a:t>
            </a:r>
          </a:p>
        </p:txBody>
      </p:sp>
      <p:sp>
        <p:nvSpPr>
          <p:cNvPr id="4" name="Pravokutnik 3"/>
          <p:cNvSpPr/>
          <p:nvPr/>
        </p:nvSpPr>
        <p:spPr>
          <a:xfrm>
            <a:off x="778932" y="1334013"/>
            <a:ext cx="10761134" cy="646331"/>
          </a:xfrm>
          <a:prstGeom prst="rect">
            <a:avLst/>
          </a:prstGeom>
        </p:spPr>
        <p:txBody>
          <a:bodyPr wrap="square">
            <a:spAutoFit/>
          </a:bodyPr>
          <a:lstStyle/>
          <a:p>
            <a:r>
              <a:rPr lang="hr-HR" noProof="0" dirty="0">
                <a:ln w="3175" cmpd="sng">
                  <a:noFill/>
                </a:ln>
                <a:solidFill>
                  <a:prstClr val="white"/>
                </a:solidFill>
                <a:ea typeface="+mj-ea"/>
                <a:cs typeface="+mj-cs"/>
              </a:rPr>
              <a:t>Planirano korištenje prenesenog Viška/manjka prihoda iz prethodnih godina </a:t>
            </a:r>
            <a:r>
              <a:rPr lang="hr-HR" noProof="0" dirty="0">
                <a:ln w="3175" cmpd="sng">
                  <a:noFill/>
                </a:ln>
                <a:solidFill>
                  <a:srgbClr val="002060"/>
                </a:solidFill>
                <a:ea typeface="+mj-ea"/>
                <a:cs typeface="+mj-cs"/>
              </a:rPr>
              <a:t>u iznosu od 1.151.000,00 EUR:</a:t>
            </a:r>
            <a:endParaRPr lang="hr-HR" noProof="0" dirty="0">
              <a:solidFill>
                <a:srgbClr val="002060"/>
              </a:solidFill>
            </a:endParaRPr>
          </a:p>
        </p:txBody>
      </p:sp>
    </p:spTree>
    <p:extLst>
      <p:ext uri="{BB962C8B-B14F-4D97-AF65-F5344CB8AC3E}">
        <p14:creationId xmlns:p14="http://schemas.microsoft.com/office/powerpoint/2010/main" val="18151162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25513" y="357369"/>
            <a:ext cx="8488651" cy="485919"/>
          </a:xfrm>
        </p:spPr>
        <p:txBody>
          <a:bodyPr>
            <a:normAutofit fontScale="90000"/>
          </a:bodyPr>
          <a:lstStyle/>
          <a:p>
            <a:pPr algn="ctr"/>
            <a:br>
              <a:rPr lang="hr-HR" sz="2200" noProof="0" dirty="0"/>
            </a:br>
            <a:br>
              <a:rPr lang="hr-HR" sz="2200" noProof="0" dirty="0"/>
            </a:br>
            <a:br>
              <a:rPr lang="hr-HR" sz="2200" noProof="0" dirty="0"/>
            </a:br>
            <a:r>
              <a:rPr lang="hr-HR" sz="2400" noProof="0" dirty="0">
                <a:effectLst>
                  <a:outerShdw blurRad="38100" dist="38100" dir="2700000" algn="tl">
                    <a:srgbClr val="000000">
                      <a:alpha val="43137"/>
                    </a:srgbClr>
                  </a:outerShdw>
                </a:effectLst>
              </a:rPr>
              <a:t>Proračun općine Hum na Sutli za 2026. godinu</a:t>
            </a:r>
            <a:br>
              <a:rPr lang="hr-HR" sz="2400" noProof="0" dirty="0"/>
            </a:br>
            <a:br>
              <a:rPr lang="hr-HR" sz="2400" noProof="0" dirty="0"/>
            </a:br>
            <a:br>
              <a:rPr lang="hr-HR" noProof="0" dirty="0"/>
            </a:br>
            <a:endParaRPr lang="hr-HR" noProof="0" dirty="0"/>
          </a:p>
        </p:txBody>
      </p:sp>
      <p:sp>
        <p:nvSpPr>
          <p:cNvPr id="3" name="Rezervirano mjesto teksta 2"/>
          <p:cNvSpPr>
            <a:spLocks noGrp="1"/>
          </p:cNvSpPr>
          <p:nvPr>
            <p:ph type="body" idx="1"/>
          </p:nvPr>
        </p:nvSpPr>
        <p:spPr>
          <a:xfrm>
            <a:off x="2257602" y="435264"/>
            <a:ext cx="4649787" cy="576262"/>
          </a:xfrm>
        </p:spPr>
        <p:txBody>
          <a:bodyPr/>
          <a:lstStyle/>
          <a:p>
            <a:pPr algn="r"/>
            <a:r>
              <a:rPr lang="hr-HR" sz="1800" noProof="0" dirty="0"/>
              <a:t>Proračunski rashodi i izdaci:</a:t>
            </a:r>
          </a:p>
        </p:txBody>
      </p:sp>
      <p:graphicFrame>
        <p:nvGraphicFramePr>
          <p:cNvPr id="8" name="Rezervirano mjesto sadržaja 7"/>
          <p:cNvGraphicFramePr>
            <a:graphicFrameLocks noGrp="1"/>
          </p:cNvGraphicFramePr>
          <p:nvPr>
            <p:ph sz="half" idx="2"/>
            <p:extLst>
              <p:ext uri="{D42A27DB-BD31-4B8C-83A1-F6EECF244321}">
                <p14:modId xmlns:p14="http://schemas.microsoft.com/office/powerpoint/2010/main" val="1530944523"/>
              </p:ext>
            </p:extLst>
          </p:nvPr>
        </p:nvGraphicFramePr>
        <p:xfrm>
          <a:off x="1330859" y="1032638"/>
          <a:ext cx="8603539" cy="5343212"/>
        </p:xfrm>
        <a:graphic>
          <a:graphicData uri="http://schemas.openxmlformats.org/drawingml/2006/table">
            <a:tbl>
              <a:tblPr firstRow="1" bandRow="1">
                <a:tableStyleId>{5C22544A-7EE6-4342-B048-85BDC9FD1C3A}</a:tableStyleId>
              </a:tblPr>
              <a:tblGrid>
                <a:gridCol w="6790099">
                  <a:extLst>
                    <a:ext uri="{9D8B030D-6E8A-4147-A177-3AD203B41FA5}">
                      <a16:colId xmlns:a16="http://schemas.microsoft.com/office/drawing/2014/main" val="20000"/>
                    </a:ext>
                  </a:extLst>
                </a:gridCol>
                <a:gridCol w="1813440">
                  <a:extLst>
                    <a:ext uri="{9D8B030D-6E8A-4147-A177-3AD203B41FA5}">
                      <a16:colId xmlns:a16="http://schemas.microsoft.com/office/drawing/2014/main" val="20001"/>
                    </a:ext>
                  </a:extLst>
                </a:gridCol>
              </a:tblGrid>
              <a:tr h="332906">
                <a:tc>
                  <a:txBody>
                    <a:bodyPr/>
                    <a:lstStyle/>
                    <a:p>
                      <a:pPr algn="ctr"/>
                      <a:r>
                        <a:rPr lang="hr-HR" sz="1600" b="0" noProof="0" dirty="0"/>
                        <a:t>RASHODI I IZDACI</a:t>
                      </a:r>
                    </a:p>
                  </a:txBody>
                  <a:tcPr/>
                </a:tc>
                <a:tc>
                  <a:txBody>
                    <a:bodyPr/>
                    <a:lstStyle/>
                    <a:p>
                      <a:pPr algn="ctr"/>
                      <a:r>
                        <a:rPr lang="hr-HR" sz="1600" b="0" noProof="0" dirty="0"/>
                        <a:t>IZNOS U EUR</a:t>
                      </a:r>
                    </a:p>
                  </a:txBody>
                  <a:tcPr/>
                </a:tc>
                <a:extLst>
                  <a:ext uri="{0D108BD9-81ED-4DB2-BD59-A6C34878D82A}">
                    <a16:rowId xmlns:a16="http://schemas.microsoft.com/office/drawing/2014/main" val="10000"/>
                  </a:ext>
                </a:extLst>
              </a:tr>
              <a:tr h="396302">
                <a:tc>
                  <a:txBody>
                    <a:bodyPr/>
                    <a:lstStyle/>
                    <a:p>
                      <a:r>
                        <a:rPr lang="hr-HR" sz="1100" b="1" noProof="0" dirty="0">
                          <a:effectLst>
                            <a:outerShdw blurRad="38100" dist="38100" dir="2700000" algn="tl">
                              <a:srgbClr val="000000">
                                <a:alpha val="43137"/>
                              </a:srgbClr>
                            </a:outerShdw>
                          </a:effectLst>
                        </a:rPr>
                        <a:t>Rashodi  poslovanja  </a:t>
                      </a:r>
                      <a:r>
                        <a:rPr lang="hr-HR" sz="1100" b="1" i="1" noProof="0" dirty="0">
                          <a:effectLst>
                            <a:outerShdw blurRad="38100" dist="38100" dir="2700000" algn="tl">
                              <a:srgbClr val="000000">
                                <a:alpha val="43137"/>
                              </a:srgbClr>
                            </a:outerShdw>
                          </a:effectLst>
                        </a:rPr>
                        <a:t>(općine Hum na Sutli i njenih proračunskih korisnika)</a:t>
                      </a:r>
                    </a:p>
                  </a:txBody>
                  <a:tcPr anchor="ctr"/>
                </a:tc>
                <a:tc>
                  <a:txBody>
                    <a:bodyPr/>
                    <a:lstStyle/>
                    <a:p>
                      <a:pPr algn="ctr"/>
                      <a:r>
                        <a:rPr lang="hr-HR" sz="1100" b="1" noProof="0" dirty="0">
                          <a:effectLst>
                            <a:outerShdw blurRad="38100" dist="38100" dir="2700000" algn="tl">
                              <a:srgbClr val="000000">
                                <a:alpha val="43137"/>
                              </a:srgbClr>
                            </a:outerShdw>
                          </a:effectLst>
                        </a:rPr>
                        <a:t> 3.561.894,95</a:t>
                      </a:r>
                    </a:p>
                  </a:txBody>
                  <a:tcPr anchor="ctr"/>
                </a:tc>
                <a:extLst>
                  <a:ext uri="{0D108BD9-81ED-4DB2-BD59-A6C34878D82A}">
                    <a16:rowId xmlns:a16="http://schemas.microsoft.com/office/drawing/2014/main" val="10001"/>
                  </a:ext>
                </a:extLst>
              </a:tr>
              <a:tr h="257246">
                <a:tc>
                  <a:txBody>
                    <a:bodyPr/>
                    <a:lstStyle/>
                    <a:p>
                      <a:r>
                        <a:rPr lang="hr-HR" sz="1100" noProof="0" dirty="0">
                          <a:solidFill>
                            <a:srgbClr val="002060"/>
                          </a:solidFill>
                          <a:effectLst/>
                        </a:rPr>
                        <a:t>&gt; Rashodi za</a:t>
                      </a:r>
                      <a:r>
                        <a:rPr lang="hr-HR" sz="1100" baseline="0" noProof="0" dirty="0">
                          <a:solidFill>
                            <a:srgbClr val="002060"/>
                          </a:solidFill>
                          <a:effectLst/>
                        </a:rPr>
                        <a:t> zaposlene</a:t>
                      </a:r>
                      <a:endParaRPr lang="hr-HR" sz="1100" noProof="0" dirty="0">
                        <a:solidFill>
                          <a:srgbClr val="002060"/>
                        </a:solidFill>
                        <a:effectLst/>
                      </a:endParaRPr>
                    </a:p>
                  </a:txBody>
                  <a:tcPr anchor="ctr"/>
                </a:tc>
                <a:tc>
                  <a:txBody>
                    <a:bodyPr/>
                    <a:lstStyle/>
                    <a:p>
                      <a:pPr algn="ctr"/>
                      <a:r>
                        <a:rPr lang="hr-HR" sz="1100" noProof="0" dirty="0">
                          <a:solidFill>
                            <a:srgbClr val="002060"/>
                          </a:solidFill>
                          <a:effectLst/>
                        </a:rPr>
                        <a:t>1.160.095,54</a:t>
                      </a:r>
                    </a:p>
                  </a:txBody>
                  <a:tcPr anchor="ctr"/>
                </a:tc>
                <a:extLst>
                  <a:ext uri="{0D108BD9-81ED-4DB2-BD59-A6C34878D82A}">
                    <a16:rowId xmlns:a16="http://schemas.microsoft.com/office/drawing/2014/main" val="10002"/>
                  </a:ext>
                </a:extLst>
              </a:tr>
              <a:tr h="257246">
                <a:tc>
                  <a:txBody>
                    <a:bodyPr/>
                    <a:lstStyle/>
                    <a:p>
                      <a:r>
                        <a:rPr lang="hr-HR" sz="1100" noProof="0" dirty="0">
                          <a:solidFill>
                            <a:srgbClr val="002060"/>
                          </a:solidFill>
                          <a:effectLst/>
                        </a:rPr>
                        <a:t>&gt; Materijalni rashodi</a:t>
                      </a:r>
                    </a:p>
                  </a:txBody>
                  <a:tcPr anchor="ctr"/>
                </a:tc>
                <a:tc>
                  <a:txBody>
                    <a:bodyPr/>
                    <a:lstStyle/>
                    <a:p>
                      <a:pPr algn="ctr"/>
                      <a:r>
                        <a:rPr lang="hr-HR" sz="1100" noProof="0" dirty="0">
                          <a:solidFill>
                            <a:srgbClr val="002060"/>
                          </a:solidFill>
                          <a:effectLst/>
                        </a:rPr>
                        <a:t>1.404.118,93</a:t>
                      </a:r>
                    </a:p>
                  </a:txBody>
                  <a:tcPr anchor="ctr"/>
                </a:tc>
                <a:extLst>
                  <a:ext uri="{0D108BD9-81ED-4DB2-BD59-A6C34878D82A}">
                    <a16:rowId xmlns:a16="http://schemas.microsoft.com/office/drawing/2014/main" val="10003"/>
                  </a:ext>
                </a:extLst>
              </a:tr>
              <a:tr h="257246">
                <a:tc>
                  <a:txBody>
                    <a:bodyPr/>
                    <a:lstStyle/>
                    <a:p>
                      <a:r>
                        <a:rPr lang="hr-HR" sz="1100" noProof="0" dirty="0">
                          <a:solidFill>
                            <a:srgbClr val="002060"/>
                          </a:solidFill>
                          <a:effectLst/>
                        </a:rPr>
                        <a:t>&gt; Financijski rashodi</a:t>
                      </a:r>
                    </a:p>
                  </a:txBody>
                  <a:tcPr anchor="ctr"/>
                </a:tc>
                <a:tc>
                  <a:txBody>
                    <a:bodyPr/>
                    <a:lstStyle/>
                    <a:p>
                      <a:pPr algn="ctr"/>
                      <a:r>
                        <a:rPr lang="hr-HR" sz="1100" noProof="0" dirty="0">
                          <a:solidFill>
                            <a:srgbClr val="002060"/>
                          </a:solidFill>
                          <a:effectLst/>
                        </a:rPr>
                        <a:t>7.350,34</a:t>
                      </a:r>
                    </a:p>
                  </a:txBody>
                  <a:tcPr anchor="ctr"/>
                </a:tc>
                <a:extLst>
                  <a:ext uri="{0D108BD9-81ED-4DB2-BD59-A6C34878D82A}">
                    <a16:rowId xmlns:a16="http://schemas.microsoft.com/office/drawing/2014/main" val="10004"/>
                  </a:ext>
                </a:extLst>
              </a:tr>
              <a:tr h="257246">
                <a:tc>
                  <a:txBody>
                    <a:bodyPr/>
                    <a:lstStyle/>
                    <a:p>
                      <a:r>
                        <a:rPr lang="hr-HR" sz="1100" noProof="0" dirty="0">
                          <a:solidFill>
                            <a:srgbClr val="002060"/>
                          </a:solidFill>
                          <a:effectLst/>
                        </a:rPr>
                        <a:t>&gt; Subvencije</a:t>
                      </a:r>
                    </a:p>
                  </a:txBody>
                  <a:tcPr anchor="ctr"/>
                </a:tc>
                <a:tc>
                  <a:txBody>
                    <a:bodyPr/>
                    <a:lstStyle/>
                    <a:p>
                      <a:pPr algn="ctr"/>
                      <a:r>
                        <a:rPr lang="hr-HR" sz="1100" noProof="0" dirty="0">
                          <a:solidFill>
                            <a:srgbClr val="002060"/>
                          </a:solidFill>
                          <a:effectLst/>
                        </a:rPr>
                        <a:t>84.000,00</a:t>
                      </a:r>
                    </a:p>
                  </a:txBody>
                  <a:tcPr anchor="ctr"/>
                </a:tc>
                <a:extLst>
                  <a:ext uri="{0D108BD9-81ED-4DB2-BD59-A6C34878D82A}">
                    <a16:rowId xmlns:a16="http://schemas.microsoft.com/office/drawing/2014/main" val="10005"/>
                  </a:ext>
                </a:extLst>
              </a:tr>
              <a:tr h="296166">
                <a:tc>
                  <a:txBody>
                    <a:bodyPr/>
                    <a:lstStyle/>
                    <a:p>
                      <a:r>
                        <a:rPr lang="hr-HR" sz="1100" noProof="0" dirty="0">
                          <a:solidFill>
                            <a:srgbClr val="002060"/>
                          </a:solidFill>
                          <a:effectLst/>
                        </a:rPr>
                        <a:t>&gt; Pomoći dane u inozemstvo i unutar općeg proračuna</a:t>
                      </a:r>
                    </a:p>
                  </a:txBody>
                  <a:tcPr anchor="ctr"/>
                </a:tc>
                <a:tc>
                  <a:txBody>
                    <a:bodyPr/>
                    <a:lstStyle/>
                    <a:p>
                      <a:pPr algn="ctr"/>
                      <a:r>
                        <a:rPr lang="hr-HR" sz="1100" noProof="0" dirty="0">
                          <a:solidFill>
                            <a:srgbClr val="002060"/>
                          </a:solidFill>
                          <a:effectLst/>
                        </a:rPr>
                        <a:t>119.990,14</a:t>
                      </a:r>
                    </a:p>
                  </a:txBody>
                  <a:tcPr anchor="ctr"/>
                </a:tc>
                <a:extLst>
                  <a:ext uri="{0D108BD9-81ED-4DB2-BD59-A6C34878D82A}">
                    <a16:rowId xmlns:a16="http://schemas.microsoft.com/office/drawing/2014/main" val="10006"/>
                  </a:ext>
                </a:extLst>
              </a:tr>
              <a:tr h="257246">
                <a:tc>
                  <a:txBody>
                    <a:bodyPr/>
                    <a:lstStyle/>
                    <a:p>
                      <a:r>
                        <a:rPr lang="hr-HR" sz="1100" noProof="0" dirty="0">
                          <a:solidFill>
                            <a:srgbClr val="002060"/>
                          </a:solidFill>
                          <a:effectLst/>
                        </a:rPr>
                        <a:t>&gt; Naknade građanima i kućanstvima</a:t>
                      </a:r>
                    </a:p>
                  </a:txBody>
                  <a:tcPr anchor="ctr"/>
                </a:tc>
                <a:tc>
                  <a:txBody>
                    <a:bodyPr/>
                    <a:lstStyle/>
                    <a:p>
                      <a:pPr algn="ctr"/>
                      <a:r>
                        <a:rPr lang="hr-HR" sz="1100" noProof="0" dirty="0">
                          <a:solidFill>
                            <a:srgbClr val="002060"/>
                          </a:solidFill>
                          <a:effectLst/>
                        </a:rPr>
                        <a:t> 392.950,00</a:t>
                      </a:r>
                    </a:p>
                  </a:txBody>
                  <a:tcPr anchor="ctr"/>
                </a:tc>
                <a:extLst>
                  <a:ext uri="{0D108BD9-81ED-4DB2-BD59-A6C34878D82A}">
                    <a16:rowId xmlns:a16="http://schemas.microsoft.com/office/drawing/2014/main" val="10007"/>
                  </a:ext>
                </a:extLst>
              </a:tr>
              <a:tr h="257246">
                <a:tc>
                  <a:txBody>
                    <a:bodyPr/>
                    <a:lstStyle/>
                    <a:p>
                      <a:r>
                        <a:rPr lang="hr-HR" sz="1100" noProof="0" dirty="0">
                          <a:solidFill>
                            <a:srgbClr val="002060"/>
                          </a:solidFill>
                          <a:effectLst/>
                        </a:rPr>
                        <a:t>&gt; Rashodi za donacije, kazne, naknade šteta i kapitalne pomoći</a:t>
                      </a:r>
                    </a:p>
                  </a:txBody>
                  <a:tcPr anchor="ctr"/>
                </a:tc>
                <a:tc>
                  <a:txBody>
                    <a:bodyPr/>
                    <a:lstStyle/>
                    <a:p>
                      <a:pPr algn="ctr"/>
                      <a:r>
                        <a:rPr lang="hr-HR" sz="1100" noProof="0" dirty="0">
                          <a:solidFill>
                            <a:srgbClr val="002060"/>
                          </a:solidFill>
                          <a:effectLst/>
                        </a:rPr>
                        <a:t>313.390,00</a:t>
                      </a:r>
                    </a:p>
                  </a:txBody>
                  <a:tcPr anchor="ctr"/>
                </a:tc>
                <a:extLst>
                  <a:ext uri="{0D108BD9-81ED-4DB2-BD59-A6C34878D82A}">
                    <a16:rowId xmlns:a16="http://schemas.microsoft.com/office/drawing/2014/main" val="10008"/>
                  </a:ext>
                </a:extLst>
              </a:tr>
              <a:tr h="423699">
                <a:tc>
                  <a:txBody>
                    <a:bodyPr/>
                    <a:lstStyle/>
                    <a:p>
                      <a:r>
                        <a:rPr lang="hr-HR" sz="1100" b="1" noProof="0" dirty="0">
                          <a:effectLst>
                            <a:outerShdw blurRad="38100" dist="38100" dir="2700000" algn="tl">
                              <a:srgbClr val="000000">
                                <a:alpha val="43137"/>
                              </a:srgbClr>
                            </a:outerShdw>
                          </a:effectLst>
                        </a:rPr>
                        <a:t>Rashodi za nabavu nefinancijske imovine  </a:t>
                      </a:r>
                      <a:r>
                        <a:rPr lang="hr-HR" sz="1100" b="1" i="1" noProof="0" dirty="0">
                          <a:effectLst>
                            <a:outerShdw blurRad="38100" dist="38100" dir="2700000" algn="tl">
                              <a:srgbClr val="000000">
                                <a:alpha val="43137"/>
                              </a:srgbClr>
                            </a:outerShdw>
                          </a:effectLst>
                        </a:rPr>
                        <a:t>(Općine Hum na Sutli i njenih proračunskih korisnika)</a:t>
                      </a:r>
                    </a:p>
                  </a:txBody>
                  <a:tcPr anchor="ctr"/>
                </a:tc>
                <a:tc>
                  <a:txBody>
                    <a:bodyPr/>
                    <a:lstStyle/>
                    <a:p>
                      <a:pPr algn="ctr"/>
                      <a:r>
                        <a:rPr lang="hr-HR" sz="1100" b="1" noProof="0" dirty="0">
                          <a:effectLst>
                            <a:outerShdw blurRad="38100" dist="38100" dir="2700000" algn="tl">
                              <a:srgbClr val="000000">
                                <a:alpha val="43137"/>
                              </a:srgbClr>
                            </a:outerShdw>
                          </a:effectLst>
                        </a:rPr>
                        <a:t>3.469.748,84</a:t>
                      </a:r>
                    </a:p>
                  </a:txBody>
                  <a:tcPr anchor="ctr"/>
                </a:tc>
                <a:extLst>
                  <a:ext uri="{0D108BD9-81ED-4DB2-BD59-A6C34878D82A}">
                    <a16:rowId xmlns:a16="http://schemas.microsoft.com/office/drawing/2014/main" val="10009"/>
                  </a:ext>
                </a:extLst>
              </a:tr>
              <a:tr h="319483">
                <a:tc>
                  <a:txBody>
                    <a:bodyPr/>
                    <a:lstStyle/>
                    <a:p>
                      <a:r>
                        <a:rPr lang="hr-HR" sz="1100" noProof="0" dirty="0">
                          <a:solidFill>
                            <a:srgbClr val="002060"/>
                          </a:solidFill>
                          <a:effectLst/>
                        </a:rPr>
                        <a:t>&gt; Rashodi za nabavu </a:t>
                      </a:r>
                      <a:r>
                        <a:rPr lang="hr-HR" sz="1100" noProof="0" dirty="0" err="1">
                          <a:solidFill>
                            <a:srgbClr val="002060"/>
                          </a:solidFill>
                          <a:effectLst/>
                        </a:rPr>
                        <a:t>neproizvedene</a:t>
                      </a:r>
                      <a:r>
                        <a:rPr lang="hr-HR" sz="1100" noProof="0" dirty="0">
                          <a:solidFill>
                            <a:srgbClr val="002060"/>
                          </a:solidFill>
                          <a:effectLst/>
                        </a:rPr>
                        <a:t> dugotrajne imovine</a:t>
                      </a:r>
                    </a:p>
                  </a:txBody>
                  <a:tcPr anchor="ctr"/>
                </a:tc>
                <a:tc>
                  <a:txBody>
                    <a:bodyPr/>
                    <a:lstStyle/>
                    <a:p>
                      <a:pPr algn="ctr"/>
                      <a:r>
                        <a:rPr lang="hr-HR" sz="1100" noProof="0" dirty="0">
                          <a:solidFill>
                            <a:srgbClr val="002060"/>
                          </a:solidFill>
                          <a:effectLst/>
                        </a:rPr>
                        <a:t> 91.500,00</a:t>
                      </a:r>
                    </a:p>
                  </a:txBody>
                  <a:tcPr anchor="ctr"/>
                </a:tc>
                <a:extLst>
                  <a:ext uri="{0D108BD9-81ED-4DB2-BD59-A6C34878D82A}">
                    <a16:rowId xmlns:a16="http://schemas.microsoft.com/office/drawing/2014/main" val="10010"/>
                  </a:ext>
                </a:extLst>
              </a:tr>
              <a:tr h="366632">
                <a:tc>
                  <a:txBody>
                    <a:bodyPr/>
                    <a:lstStyle/>
                    <a:p>
                      <a:r>
                        <a:rPr lang="hr-HR" sz="1100" noProof="0" dirty="0">
                          <a:solidFill>
                            <a:srgbClr val="002060"/>
                          </a:solidFill>
                          <a:effectLst/>
                        </a:rPr>
                        <a:t>&gt; Rashodi za nabavu proizvedene dugotrajne imovine</a:t>
                      </a:r>
                    </a:p>
                  </a:txBody>
                  <a:tcPr anchor="ctr"/>
                </a:tc>
                <a:tc>
                  <a:txBody>
                    <a:bodyPr/>
                    <a:lstStyle/>
                    <a:p>
                      <a:pPr algn="ctr"/>
                      <a:r>
                        <a:rPr lang="hr-HR" sz="1100" noProof="0" dirty="0">
                          <a:solidFill>
                            <a:srgbClr val="002060"/>
                          </a:solidFill>
                          <a:effectLst/>
                        </a:rPr>
                        <a:t>1.504.650,67</a:t>
                      </a:r>
                    </a:p>
                  </a:txBody>
                  <a:tcPr anchor="ctr"/>
                </a:tc>
                <a:extLst>
                  <a:ext uri="{0D108BD9-81ED-4DB2-BD59-A6C34878D82A}">
                    <a16:rowId xmlns:a16="http://schemas.microsoft.com/office/drawing/2014/main" val="10011"/>
                  </a:ext>
                </a:extLst>
              </a:tr>
              <a:tr h="257246">
                <a:tc>
                  <a:txBody>
                    <a:bodyPr/>
                    <a:lstStyle/>
                    <a:p>
                      <a:r>
                        <a:rPr lang="hr-HR" sz="1100" noProof="0" dirty="0">
                          <a:solidFill>
                            <a:srgbClr val="002060"/>
                          </a:solidFill>
                          <a:effectLst/>
                        </a:rPr>
                        <a:t>&gt; Dodatna ulaganja na nefinancijsku imovinu</a:t>
                      </a:r>
                    </a:p>
                  </a:txBody>
                  <a:tcPr anchor="ctr"/>
                </a:tc>
                <a:tc>
                  <a:txBody>
                    <a:bodyPr/>
                    <a:lstStyle/>
                    <a:p>
                      <a:pPr algn="ctr"/>
                      <a:r>
                        <a:rPr lang="hr-HR" sz="1100" noProof="0" dirty="0">
                          <a:solidFill>
                            <a:srgbClr val="002060"/>
                          </a:solidFill>
                          <a:effectLst/>
                        </a:rPr>
                        <a:t>1.873.598,17</a:t>
                      </a:r>
                    </a:p>
                  </a:txBody>
                  <a:tcPr anchor="ctr"/>
                </a:tc>
                <a:extLst>
                  <a:ext uri="{0D108BD9-81ED-4DB2-BD59-A6C34878D82A}">
                    <a16:rowId xmlns:a16="http://schemas.microsoft.com/office/drawing/2014/main" val="10012"/>
                  </a:ext>
                </a:extLst>
              </a:tr>
              <a:tr h="397066">
                <a:tc>
                  <a:txBody>
                    <a:bodyPr/>
                    <a:lstStyle/>
                    <a:p>
                      <a:pPr algn="just"/>
                      <a:r>
                        <a:rPr lang="hr-HR" sz="1100" b="1" noProof="0" dirty="0">
                          <a:effectLst>
                            <a:outerShdw blurRad="38100" dist="38100" dir="2700000" algn="tl">
                              <a:srgbClr val="000000">
                                <a:alpha val="43137"/>
                              </a:srgbClr>
                            </a:outerShdw>
                          </a:effectLst>
                        </a:rPr>
                        <a:t>Izdaci za financijsku imovinu i otplate zajmova  </a:t>
                      </a:r>
                      <a:r>
                        <a:rPr lang="hr-HR" sz="1100" b="1" i="1" noProof="0" dirty="0">
                          <a:effectLst>
                            <a:outerShdw blurRad="38100" dist="38100" dir="2700000" algn="tl">
                              <a:srgbClr val="000000">
                                <a:alpha val="43137"/>
                              </a:srgbClr>
                            </a:outerShdw>
                          </a:effectLst>
                        </a:rPr>
                        <a:t>(Općine Hum na Sutli) </a:t>
                      </a:r>
                    </a:p>
                  </a:txBody>
                  <a:tcPr anchor="ctr"/>
                </a:tc>
                <a:tc>
                  <a:txBody>
                    <a:bodyPr/>
                    <a:lstStyle/>
                    <a:p>
                      <a:pPr algn="ctr"/>
                      <a:r>
                        <a:rPr lang="hr-HR" sz="1100" b="1" noProof="0" dirty="0">
                          <a:effectLst>
                            <a:outerShdw blurRad="38100" dist="38100" dir="2700000" algn="tl">
                              <a:srgbClr val="000000">
                                <a:alpha val="43137"/>
                              </a:srgbClr>
                            </a:outerShdw>
                          </a:effectLst>
                        </a:rPr>
                        <a:t>146.200,00</a:t>
                      </a:r>
                    </a:p>
                  </a:txBody>
                  <a:tcPr anchor="ctr"/>
                </a:tc>
                <a:extLst>
                  <a:ext uri="{0D108BD9-81ED-4DB2-BD59-A6C34878D82A}">
                    <a16:rowId xmlns:a16="http://schemas.microsoft.com/office/drawing/2014/main" val="10013"/>
                  </a:ext>
                </a:extLst>
              </a:tr>
              <a:tr h="306809">
                <a:tc>
                  <a:txBody>
                    <a:bodyPr/>
                    <a:lstStyle/>
                    <a:p>
                      <a:pPr algn="just"/>
                      <a:r>
                        <a:rPr lang="hr-HR" sz="1100" b="0" i="0" noProof="0" dirty="0">
                          <a:effectLst/>
                        </a:rPr>
                        <a:t>&gt; Izdaci za ulaganja u dionice i udjeli u glavnici trgovačkih društava u javnom sektoru</a:t>
                      </a:r>
                    </a:p>
                  </a:txBody>
                  <a:tcPr anchor="ctr"/>
                </a:tc>
                <a:tc>
                  <a:txBody>
                    <a:bodyPr/>
                    <a:lstStyle/>
                    <a:p>
                      <a:pPr algn="ctr"/>
                      <a:r>
                        <a:rPr lang="hr-HR" sz="1100" b="0" noProof="0" dirty="0">
                          <a:effectLst/>
                        </a:rPr>
                        <a:t>40.000,00</a:t>
                      </a:r>
                    </a:p>
                  </a:txBody>
                  <a:tcPr anchor="ctr"/>
                </a:tc>
                <a:extLst>
                  <a:ext uri="{0D108BD9-81ED-4DB2-BD59-A6C34878D82A}">
                    <a16:rowId xmlns:a16="http://schemas.microsoft.com/office/drawing/2014/main" val="1908713086"/>
                  </a:ext>
                </a:extLst>
              </a:tr>
              <a:tr h="291913">
                <a:tc>
                  <a:txBody>
                    <a:bodyPr/>
                    <a:lstStyle/>
                    <a:p>
                      <a:r>
                        <a:rPr lang="hr-HR" sz="1100" noProof="0" dirty="0">
                          <a:solidFill>
                            <a:srgbClr val="002060"/>
                          </a:solidFill>
                        </a:rPr>
                        <a:t>&gt; Izdaci za otplatu glavnice primljenih kredita i zajmova</a:t>
                      </a:r>
                    </a:p>
                  </a:txBody>
                  <a:tcPr/>
                </a:tc>
                <a:tc>
                  <a:txBody>
                    <a:bodyPr/>
                    <a:lstStyle/>
                    <a:p>
                      <a:pPr algn="ctr"/>
                      <a:r>
                        <a:rPr lang="hr-HR" sz="1100" noProof="0" dirty="0"/>
                        <a:t>106.200,00</a:t>
                      </a:r>
                    </a:p>
                  </a:txBody>
                  <a:tcPr/>
                </a:tc>
                <a:extLst>
                  <a:ext uri="{0D108BD9-81ED-4DB2-BD59-A6C34878D82A}">
                    <a16:rowId xmlns:a16="http://schemas.microsoft.com/office/drawing/2014/main" val="10014"/>
                  </a:ext>
                </a:extLst>
              </a:tr>
              <a:tr h="396302">
                <a:tc>
                  <a:txBody>
                    <a:bodyPr/>
                    <a:lstStyle/>
                    <a:p>
                      <a:pPr algn="r"/>
                      <a:r>
                        <a:rPr lang="hr-HR" sz="1100" b="1" noProof="0" dirty="0">
                          <a:effectLst>
                            <a:outerShdw blurRad="38100" dist="38100" dir="2700000" algn="tl">
                              <a:srgbClr val="000000">
                                <a:alpha val="43137"/>
                              </a:srgbClr>
                            </a:outerShdw>
                          </a:effectLst>
                        </a:rPr>
                        <a:t>UKUPNO</a:t>
                      </a:r>
                    </a:p>
                  </a:txBody>
                  <a:tcPr anchor="ctr"/>
                </a:tc>
                <a:tc>
                  <a:txBody>
                    <a:bodyPr/>
                    <a:lstStyle/>
                    <a:p>
                      <a:pPr algn="ctr"/>
                      <a:r>
                        <a:rPr lang="hr-HR" sz="1100" b="1" noProof="0" dirty="0">
                          <a:effectLst>
                            <a:outerShdw blurRad="38100" dist="38100" dir="2700000" algn="tl">
                              <a:srgbClr val="000000">
                                <a:alpha val="43137"/>
                              </a:srgbClr>
                            </a:outerShdw>
                          </a:effectLst>
                        </a:rPr>
                        <a:t>7.177.843,79</a:t>
                      </a:r>
                    </a:p>
                  </a:txBody>
                  <a:tcPr anchor="ct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98053065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430867" y="321734"/>
            <a:ext cx="8678333" cy="508000"/>
          </a:xfrm>
        </p:spPr>
        <p:txBody>
          <a:bodyPr>
            <a:noAutofit/>
          </a:bodyPr>
          <a:lstStyle/>
          <a:p>
            <a:pPr algn="ctr"/>
            <a:r>
              <a:rPr lang="hr-HR" sz="2400" noProof="0" dirty="0">
                <a:effectLst>
                  <a:outerShdw blurRad="38100" dist="38100" dir="2700000" algn="tl">
                    <a:srgbClr val="000000">
                      <a:alpha val="43137"/>
                    </a:srgbClr>
                  </a:outerShdw>
                </a:effectLst>
              </a:rPr>
              <a:t>Rashodi i izdaci</a:t>
            </a:r>
            <a:br>
              <a:rPr lang="hr-HR" sz="2400" noProof="0" dirty="0">
                <a:effectLst>
                  <a:outerShdw blurRad="38100" dist="38100" dir="2700000" algn="tl">
                    <a:srgbClr val="000000">
                      <a:alpha val="43137"/>
                    </a:srgbClr>
                  </a:outerShdw>
                </a:effectLst>
              </a:rPr>
            </a:br>
            <a:r>
              <a:rPr lang="hr-HR" sz="2400" noProof="0" dirty="0">
                <a:effectLst>
                  <a:outerShdw blurRad="38100" dist="38100" dir="2700000" algn="tl">
                    <a:srgbClr val="000000">
                      <a:alpha val="43137"/>
                    </a:srgbClr>
                  </a:outerShdw>
                </a:effectLst>
              </a:rPr>
              <a:t>  OPIS POSEBNOG DIJELA PRORAČUNA </a:t>
            </a:r>
          </a:p>
        </p:txBody>
      </p:sp>
      <p:sp>
        <p:nvSpPr>
          <p:cNvPr id="3" name="Rezervirano mjesto sadržaja 2"/>
          <p:cNvSpPr>
            <a:spLocks noGrp="1"/>
          </p:cNvSpPr>
          <p:nvPr>
            <p:ph idx="1"/>
          </p:nvPr>
        </p:nvSpPr>
        <p:spPr>
          <a:xfrm>
            <a:off x="525101" y="941560"/>
            <a:ext cx="10975599" cy="5804277"/>
          </a:xfrm>
        </p:spPr>
        <p:txBody>
          <a:bodyPr>
            <a:normAutofit fontScale="32500" lnSpcReduction="20000"/>
          </a:bodyPr>
          <a:lstStyle/>
          <a:p>
            <a:pPr algn="just">
              <a:buFont typeface="Wingdings" panose="05000000000000000000" pitchFamily="2" charset="2"/>
              <a:buChar char="v"/>
            </a:pPr>
            <a:r>
              <a:rPr lang="hr-HR" sz="3400" noProof="0" dirty="0">
                <a:solidFill>
                  <a:schemeClr val="tx1"/>
                </a:solidFill>
                <a:effectLst>
                  <a:outerShdw blurRad="38100" dist="38100" dir="2700000" algn="tl">
                    <a:srgbClr val="000000">
                      <a:alpha val="43137"/>
                    </a:srgbClr>
                  </a:outerShdw>
                </a:effectLst>
              </a:rPr>
              <a:t>GLAVA: 01 OPĆINA HM NA SUTLI - OPĆE JAVNE USLUGE planirana sredstva iznose 6.091.107,44 EUR</a:t>
            </a:r>
          </a:p>
          <a:p>
            <a:pPr marL="0" indent="0" algn="just">
              <a:buNone/>
            </a:pPr>
            <a:endParaRPr lang="hr-HR" sz="3400" noProof="0" dirty="0">
              <a:solidFill>
                <a:schemeClr val="tx1"/>
              </a:solidFill>
              <a:effectLst>
                <a:outerShdw blurRad="38100" dist="38100" dir="2700000" algn="tl">
                  <a:srgbClr val="000000">
                    <a:alpha val="43137"/>
                  </a:srgbClr>
                </a:outerShdw>
              </a:effectLst>
            </a:endParaRPr>
          </a:p>
          <a:p>
            <a:pPr lvl="1" algn="just">
              <a:buFont typeface="Wingdings" panose="05000000000000000000" pitchFamily="2" charset="2"/>
              <a:buChar char="Ø"/>
            </a:pPr>
            <a:r>
              <a:rPr lang="hr-HR" sz="3400" noProof="0" dirty="0">
                <a:solidFill>
                  <a:srgbClr val="002060"/>
                </a:solidFill>
                <a:effectLst>
                  <a:outerShdw blurRad="38100" dist="38100" dir="2700000" algn="tl">
                    <a:srgbClr val="000000">
                      <a:alpha val="43137"/>
                    </a:srgbClr>
                  </a:outerShdw>
                </a:effectLst>
              </a:rPr>
              <a:t>PROGRAM 1001 JEDINSTVENI UPRAVNI ODJEL - PLAĆE I NAKNADE planirani rashodi u iznosu od  222.320,00 EUR odnose se na:</a:t>
            </a:r>
          </a:p>
          <a:p>
            <a:pPr indent="-172800" algn="just">
              <a:lnSpc>
                <a:spcPct val="108000"/>
              </a:lnSpc>
              <a:buFont typeface="Wingdings" panose="05000000000000000000" pitchFamily="2" charset="2"/>
              <a:buChar char="ü"/>
            </a:pPr>
            <a:r>
              <a:rPr lang="hr-HR" sz="3000" noProof="0" dirty="0">
                <a:solidFill>
                  <a:srgbClr val="0047D6"/>
                </a:solidFill>
              </a:rPr>
              <a:t>Osnovne plaće i naknade službenika Jedinstvenog upravnog odjela Općine Hum na Sutli.</a:t>
            </a:r>
          </a:p>
          <a:p>
            <a:pPr marL="0" indent="0" algn="just">
              <a:buNone/>
            </a:pPr>
            <a:endParaRPr lang="hr-HR" sz="1500" noProof="0" dirty="0">
              <a:solidFill>
                <a:schemeClr val="tx1"/>
              </a:solidFill>
            </a:endParaRPr>
          </a:p>
          <a:p>
            <a:pPr lvl="1" algn="just">
              <a:buFont typeface="Wingdings" panose="05000000000000000000" pitchFamily="2" charset="2"/>
              <a:buChar char="Ø"/>
            </a:pPr>
            <a:r>
              <a:rPr lang="hr-HR" sz="3400" noProof="0" dirty="0">
                <a:solidFill>
                  <a:srgbClr val="002060"/>
                </a:solidFill>
                <a:effectLst>
                  <a:outerShdw blurRad="38100" dist="38100" dir="2700000" algn="tl">
                    <a:srgbClr val="000000">
                      <a:alpha val="43137"/>
                    </a:srgbClr>
                  </a:outerShdw>
                </a:effectLst>
              </a:rPr>
              <a:t>PROGRAM 1002 PREDSTAVNIČKA I IZVRŠNA TIJELA, TEKUĆE AKTIVNOSTI I REDOVNO POSLOVANJE OPĆINE planirani rashodi u iznosu od 415.989,20 EUR  odnose se na:</a:t>
            </a:r>
          </a:p>
          <a:p>
            <a:pPr indent="-172800" algn="just">
              <a:lnSpc>
                <a:spcPct val="108000"/>
              </a:lnSpc>
              <a:buFont typeface="Wingdings" panose="05000000000000000000" pitchFamily="2" charset="2"/>
              <a:buChar char="ü"/>
            </a:pPr>
            <a:r>
              <a:rPr lang="hr-HR" sz="3000" noProof="0" dirty="0">
                <a:solidFill>
                  <a:srgbClr val="0047D6"/>
                </a:solidFill>
              </a:rPr>
              <a:t>Rashodi za redovnu djelatnost Općinskog vijeća, izvršnog tijela, radnih tijela plan od 43.502,20 EUR,</a:t>
            </a:r>
          </a:p>
          <a:p>
            <a:pPr indent="-172800" algn="just">
              <a:lnSpc>
                <a:spcPct val="108000"/>
              </a:lnSpc>
              <a:buFont typeface="Wingdings" panose="05000000000000000000" pitchFamily="2" charset="2"/>
              <a:buChar char="ü"/>
            </a:pPr>
            <a:r>
              <a:rPr lang="hr-HR" sz="3200" noProof="0" dirty="0">
                <a:solidFill>
                  <a:srgbClr val="0047D6"/>
                </a:solidFill>
              </a:rPr>
              <a:t>Donacije za političke stranke plan iznosi 2.790,00 EUR,</a:t>
            </a:r>
          </a:p>
          <a:p>
            <a:pPr indent="-172800" algn="just">
              <a:lnSpc>
                <a:spcPct val="108000"/>
              </a:lnSpc>
              <a:buFont typeface="Wingdings" panose="05000000000000000000" pitchFamily="2" charset="2"/>
              <a:buChar char="ü"/>
            </a:pPr>
            <a:r>
              <a:rPr lang="hr-HR" sz="3200" noProof="0" dirty="0">
                <a:solidFill>
                  <a:srgbClr val="0047D6"/>
                </a:solidFill>
              </a:rPr>
              <a:t>Materijalni rashodi planirani u iznosu od 136.620,00 EUR, a čine ih rashodi za računalne usluge, premije osiguranja, troškovi telefona i poštarina, usluge promidžbe i informiranja, rashode za energiju svih objekata,  bankarske usluge, članarine, pristojbe i naknade,…</a:t>
            </a:r>
          </a:p>
          <a:p>
            <a:pPr indent="-172800" algn="just">
              <a:lnSpc>
                <a:spcPct val="108000"/>
              </a:lnSpc>
              <a:buFont typeface="Wingdings" panose="05000000000000000000" pitchFamily="2" charset="2"/>
              <a:buChar char="ü"/>
            </a:pPr>
            <a:r>
              <a:rPr lang="hr-HR" sz="3200" noProof="0" dirty="0">
                <a:solidFill>
                  <a:srgbClr val="0047D6"/>
                </a:solidFill>
              </a:rPr>
              <a:t>Rashodi za nabavu uredske opreme plan od 14.000,00 EUR,</a:t>
            </a:r>
          </a:p>
          <a:p>
            <a:pPr marL="179388" indent="-65088" algn="just">
              <a:lnSpc>
                <a:spcPct val="108000"/>
              </a:lnSpc>
              <a:buFont typeface="Wingdings" panose="05000000000000000000" pitchFamily="2" charset="2"/>
              <a:buChar char="ü"/>
            </a:pPr>
            <a:r>
              <a:rPr lang="hr-HR" sz="3200" noProof="0" dirty="0">
                <a:solidFill>
                  <a:srgbClr val="0047D6"/>
                </a:solidFill>
              </a:rPr>
              <a:t>  Rashodi za intelektualne usluge planirani su u iznosu od 26.777,00 EUR odnose se na odvjetničke usluge, projekte koji nisu drugdje svrstani, geodetsko- katastarske usluge.</a:t>
            </a:r>
          </a:p>
          <a:p>
            <a:pPr indent="-172800" algn="just">
              <a:lnSpc>
                <a:spcPct val="108000"/>
              </a:lnSpc>
              <a:buFont typeface="Wingdings" panose="05000000000000000000" pitchFamily="2" charset="2"/>
              <a:buChar char="ü"/>
            </a:pPr>
            <a:r>
              <a:rPr lang="hr-HR" sz="3200" noProof="0" dirty="0">
                <a:solidFill>
                  <a:srgbClr val="0047D6"/>
                </a:solidFill>
              </a:rPr>
              <a:t>Sredstva planirana za obilježavanje Dana općine (rashodi protokola i donacije udrugama) planirana su u iznosu od 37.000,00 EUR,</a:t>
            </a:r>
          </a:p>
          <a:p>
            <a:pPr indent="-172800" algn="just">
              <a:lnSpc>
                <a:spcPct val="108000"/>
              </a:lnSpc>
              <a:buFont typeface="Wingdings" panose="05000000000000000000" pitchFamily="2" charset="2"/>
              <a:buChar char="ü"/>
            </a:pPr>
            <a:r>
              <a:rPr lang="hr-HR" sz="3200" noProof="0" dirty="0">
                <a:solidFill>
                  <a:srgbClr val="0047D6"/>
                </a:solidFill>
              </a:rPr>
              <a:t>Obveza uplate 1% prihoda od poreza na dohodak u iznosu od  32.000,00 EUR,</a:t>
            </a:r>
          </a:p>
          <a:p>
            <a:pPr indent="-172800" algn="just">
              <a:lnSpc>
                <a:spcPct val="108000"/>
              </a:lnSpc>
              <a:buFont typeface="Wingdings" panose="05000000000000000000" pitchFamily="2" charset="2"/>
              <a:buChar char="ü"/>
            </a:pPr>
            <a:r>
              <a:rPr lang="hr-HR" sz="3200" noProof="0" dirty="0">
                <a:solidFill>
                  <a:srgbClr val="0047D6"/>
                </a:solidFill>
              </a:rPr>
              <a:t>Proračunska rezerva planirana je u iznosu od 5.000,00 EUR,</a:t>
            </a:r>
          </a:p>
          <a:p>
            <a:pPr indent="-172800" algn="just">
              <a:lnSpc>
                <a:spcPct val="108000"/>
              </a:lnSpc>
              <a:buFont typeface="Wingdings" panose="05000000000000000000" pitchFamily="2" charset="2"/>
              <a:buChar char="ü"/>
            </a:pPr>
            <a:r>
              <a:rPr lang="hr-HR" sz="3200" noProof="0" dirty="0">
                <a:solidFill>
                  <a:srgbClr val="0047D6"/>
                </a:solidFill>
              </a:rPr>
              <a:t>Za djelovanje aktivnosti Savjeta mladih planirana su sredstva u iznosu od 15.000,00 EUR,</a:t>
            </a:r>
          </a:p>
          <a:p>
            <a:pPr indent="-172800" algn="just">
              <a:lnSpc>
                <a:spcPct val="108000"/>
              </a:lnSpc>
              <a:buFont typeface="Wingdings" panose="05000000000000000000" pitchFamily="2" charset="2"/>
              <a:buChar char="ü"/>
            </a:pPr>
            <a:r>
              <a:rPr lang="hr-HR" sz="3200" noProof="0" dirty="0">
                <a:solidFill>
                  <a:srgbClr val="0047D6"/>
                </a:solidFill>
              </a:rPr>
              <a:t>Participativni proračun za mlade  planira se u iznosu od 4.000,00 EUR,</a:t>
            </a:r>
          </a:p>
          <a:p>
            <a:pPr indent="-172800" algn="just">
              <a:lnSpc>
                <a:spcPct val="108000"/>
              </a:lnSpc>
              <a:buFont typeface="Wingdings" panose="05000000000000000000" pitchFamily="2" charset="2"/>
              <a:buChar char="ü"/>
            </a:pPr>
            <a:r>
              <a:rPr lang="hr-HR" sz="3200" noProof="0" dirty="0">
                <a:solidFill>
                  <a:srgbClr val="0047D6"/>
                </a:solidFill>
              </a:rPr>
              <a:t>Izrada </a:t>
            </a:r>
            <a:r>
              <a:rPr lang="hr-HR" sz="3200" dirty="0">
                <a:solidFill>
                  <a:srgbClr val="0047D6"/>
                </a:solidFill>
              </a:rPr>
              <a:t>P</a:t>
            </a:r>
            <a:r>
              <a:rPr lang="hr-HR" sz="3200" noProof="0" dirty="0" err="1">
                <a:solidFill>
                  <a:srgbClr val="0047D6"/>
                </a:solidFill>
              </a:rPr>
              <a:t>rostornog</a:t>
            </a:r>
            <a:r>
              <a:rPr lang="hr-HR" sz="3200" noProof="0" dirty="0">
                <a:solidFill>
                  <a:srgbClr val="0047D6"/>
                </a:solidFill>
              </a:rPr>
              <a:t> plana u iznosu od 19.800,00 EUR,</a:t>
            </a:r>
          </a:p>
          <a:p>
            <a:pPr indent="-172800" algn="just">
              <a:lnSpc>
                <a:spcPct val="108000"/>
              </a:lnSpc>
              <a:buFont typeface="Wingdings" panose="05000000000000000000" pitchFamily="2" charset="2"/>
              <a:buChar char="ü"/>
            </a:pPr>
            <a:r>
              <a:rPr lang="hr-HR" sz="3200" noProof="0" dirty="0">
                <a:solidFill>
                  <a:srgbClr val="0047D6"/>
                </a:solidFill>
              </a:rPr>
              <a:t>Obilježavanje </a:t>
            </a:r>
            <a:r>
              <a:rPr lang="hr-HR" sz="3200" dirty="0">
                <a:solidFill>
                  <a:srgbClr val="0047D6"/>
                </a:solidFill>
              </a:rPr>
              <a:t>D</a:t>
            </a:r>
            <a:r>
              <a:rPr lang="hr-HR" sz="3200" noProof="0" dirty="0" err="1">
                <a:solidFill>
                  <a:srgbClr val="0047D6"/>
                </a:solidFill>
              </a:rPr>
              <a:t>očeka</a:t>
            </a:r>
            <a:r>
              <a:rPr lang="hr-HR" sz="3200" noProof="0" dirty="0">
                <a:solidFill>
                  <a:srgbClr val="0047D6"/>
                </a:solidFill>
              </a:rPr>
              <a:t> nove godine planira se u iznosu od 31.500,00 EUR,</a:t>
            </a:r>
          </a:p>
          <a:p>
            <a:pPr indent="-172800" algn="just">
              <a:lnSpc>
                <a:spcPct val="108000"/>
              </a:lnSpc>
              <a:buFont typeface="Wingdings" panose="05000000000000000000" pitchFamily="2" charset="2"/>
              <a:buChar char="ü"/>
            </a:pPr>
            <a:r>
              <a:rPr lang="hr-HR" sz="3200" noProof="0" dirty="0">
                <a:solidFill>
                  <a:srgbClr val="0047D6"/>
                </a:solidFill>
              </a:rPr>
              <a:t>Aktivnosti Povjerenstva za ravnopravnost spolova u iznosu od 4.000,00 EUR,</a:t>
            </a:r>
          </a:p>
          <a:p>
            <a:pPr indent="-172800" algn="just">
              <a:lnSpc>
                <a:spcPct val="108000"/>
              </a:lnSpc>
              <a:buFont typeface="Wingdings" panose="05000000000000000000" pitchFamily="2" charset="2"/>
              <a:buChar char="ü"/>
            </a:pPr>
            <a:r>
              <a:rPr lang="hr-HR" sz="3200" noProof="0" dirty="0">
                <a:solidFill>
                  <a:srgbClr val="0047D6"/>
                </a:solidFill>
              </a:rPr>
              <a:t>Veleučilište Krapina – sudska nagodba plan u iznosu od 6.000,00 EUR,</a:t>
            </a:r>
          </a:p>
          <a:p>
            <a:pPr indent="-172800" algn="just">
              <a:lnSpc>
                <a:spcPct val="108000"/>
              </a:lnSpc>
              <a:buFont typeface="Wingdings" panose="05000000000000000000" pitchFamily="2" charset="2"/>
              <a:buChar char="ü"/>
            </a:pPr>
            <a:r>
              <a:rPr lang="hr-HR" sz="3200" noProof="0" dirty="0">
                <a:solidFill>
                  <a:srgbClr val="0047D6"/>
                </a:solidFill>
              </a:rPr>
              <a:t>Digitalizacija usluga Općine planiran iznos  38.000,00 EUR.</a:t>
            </a:r>
            <a:endParaRPr lang="hr-HR" sz="2500" noProof="0" dirty="0">
              <a:solidFill>
                <a:srgbClr val="0047D6"/>
              </a:solidFill>
            </a:endParaRPr>
          </a:p>
          <a:p>
            <a:pPr indent="-172800" algn="just">
              <a:lnSpc>
                <a:spcPct val="108000"/>
              </a:lnSpc>
              <a:buFont typeface="Wingdings" panose="05000000000000000000" pitchFamily="2" charset="2"/>
              <a:buChar char="ü"/>
            </a:pPr>
            <a:endParaRPr lang="hr-HR" sz="1500" noProof="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68360445"/>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389299" y="488372"/>
            <a:ext cx="11030310" cy="5735783"/>
          </a:xfrm>
        </p:spPr>
        <p:txBody>
          <a:bodyPr>
            <a:normAutofit/>
          </a:bodyPr>
          <a:lstStyle/>
          <a:p>
            <a:pPr lvl="1" algn="just">
              <a:buFont typeface="Wingdings" panose="05000000000000000000" pitchFamily="2" charset="2"/>
              <a:buChar char="Ø"/>
            </a:pPr>
            <a:r>
              <a:rPr lang="hr-HR" sz="1100" noProof="0" dirty="0">
                <a:solidFill>
                  <a:srgbClr val="002060"/>
                </a:solidFill>
                <a:effectLst>
                  <a:outerShdw blurRad="38100" dist="38100" dir="2700000" algn="tl">
                    <a:srgbClr val="000000">
                      <a:alpha val="43137"/>
                    </a:srgbClr>
                  </a:outerShdw>
                </a:effectLst>
              </a:rPr>
              <a:t>PROGRAM 1003 KOMUNALNO GOSPODARSTVO ukupno planirana sredstva za 2026. godinu iznose 691.750,00 EUR, a odnose se na godišnje programe kojima je obuhvaćeno:</a:t>
            </a:r>
          </a:p>
          <a:p>
            <a:pPr marL="358775" lvl="1" indent="-179388" algn="just">
              <a:buFont typeface="Wingdings" panose="05000000000000000000" pitchFamily="2" charset="2"/>
              <a:buChar char="ü"/>
            </a:pPr>
            <a:r>
              <a:rPr lang="hr-HR" sz="1100" noProof="0" dirty="0">
                <a:solidFill>
                  <a:srgbClr val="0047D6"/>
                </a:solidFill>
              </a:rPr>
              <a:t>Rashodi za tekuće i investicijsko održavanje nerazvrstanih cesta, košnja trave i korova uz prometnice, kameni materijal, prometna signalizacija plan u iznosu 317.450,00 EUR,</a:t>
            </a:r>
          </a:p>
          <a:p>
            <a:pPr marL="179388" lvl="1" indent="0" algn="just">
              <a:buFont typeface="Wingdings" panose="05000000000000000000" pitchFamily="2" charset="2"/>
              <a:buChar char="ü"/>
            </a:pPr>
            <a:r>
              <a:rPr lang="hr-HR" sz="1100" noProof="0" dirty="0">
                <a:solidFill>
                  <a:srgbClr val="0047D6"/>
                </a:solidFill>
              </a:rPr>
              <a:t> Troškovi zimske službe planirani su iznosu od 70.000,00 EUR,</a:t>
            </a:r>
          </a:p>
          <a:p>
            <a:pPr marL="179388" lvl="1" indent="0" algn="just">
              <a:buFont typeface="Wingdings" panose="05000000000000000000" pitchFamily="2" charset="2"/>
              <a:buChar char="ü"/>
            </a:pPr>
            <a:r>
              <a:rPr lang="hr-HR" sz="1100" noProof="0" dirty="0">
                <a:solidFill>
                  <a:srgbClr val="0047D6"/>
                </a:solidFill>
              </a:rPr>
              <a:t> Za održavanje i uređenje javnih površina na području općine predviđeno je 75.000,00 EUR, </a:t>
            </a:r>
          </a:p>
          <a:p>
            <a:pPr marL="179388" lvl="1" indent="0" algn="just">
              <a:buFont typeface="Wingdings" panose="05000000000000000000" pitchFamily="2" charset="2"/>
              <a:buChar char="ü"/>
            </a:pPr>
            <a:r>
              <a:rPr lang="hr-HR" sz="1100" noProof="0" dirty="0">
                <a:solidFill>
                  <a:srgbClr val="0047D6"/>
                </a:solidFill>
              </a:rPr>
              <a:t> Za troškove utroška električne energije javne rasvjete, investicijsko i redovno održavanje javne rasvjete planirana su sredstva u iznosu od 70.000,00 EUR,</a:t>
            </a:r>
          </a:p>
          <a:p>
            <a:pPr marL="179388" lvl="1" indent="0" algn="just">
              <a:buFont typeface="Wingdings" panose="05000000000000000000" pitchFamily="2" charset="2"/>
              <a:buChar char="ü"/>
            </a:pPr>
            <a:r>
              <a:rPr lang="hr-HR" sz="1100" noProof="0" dirty="0">
                <a:solidFill>
                  <a:srgbClr val="0047D6"/>
                </a:solidFill>
              </a:rPr>
              <a:t> Za zakup snage za elektro punionicu planiran je iznos od 3.000,00 EUR,</a:t>
            </a:r>
          </a:p>
          <a:p>
            <a:pPr marL="179388" lvl="1" indent="0" algn="just">
              <a:buFont typeface="Wingdings" panose="05000000000000000000" pitchFamily="2" charset="2"/>
              <a:buChar char="ü"/>
            </a:pPr>
            <a:r>
              <a:rPr lang="hr-HR" sz="1100" noProof="0" dirty="0">
                <a:solidFill>
                  <a:srgbClr val="0047D6"/>
                </a:solidFill>
              </a:rPr>
              <a:t> Za provođenje deratizacije, troškove skloništa životinja te veterinarsko - higijeničarsku službu planirano je 25.300,00 EUR,</a:t>
            </a:r>
          </a:p>
          <a:p>
            <a:pPr marL="179388" lvl="1" indent="0" algn="just">
              <a:buFont typeface="Wingdings" panose="05000000000000000000" pitchFamily="2" charset="2"/>
              <a:buChar char="ü"/>
            </a:pPr>
            <a:r>
              <a:rPr lang="hr-HR" sz="1100" noProof="0" dirty="0">
                <a:solidFill>
                  <a:srgbClr val="0047D6"/>
                </a:solidFill>
              </a:rPr>
              <a:t> Za redovno i investicijsko održavanje groblja i mrtvačnica planira se iznos od 50.000,00 EUR,</a:t>
            </a:r>
          </a:p>
          <a:p>
            <a:pPr marL="179388" lvl="1" indent="0" algn="just">
              <a:buFont typeface="Wingdings" panose="05000000000000000000" pitchFamily="2" charset="2"/>
              <a:buChar char="ü"/>
            </a:pPr>
            <a:r>
              <a:rPr lang="hr-HR" sz="1100" noProof="0" dirty="0">
                <a:solidFill>
                  <a:srgbClr val="0047D6"/>
                </a:solidFill>
              </a:rPr>
              <a:t> Za sufinanciranje održavanja županijskih cesta planiran je iznos od 50.000,00 EUR, </a:t>
            </a:r>
          </a:p>
          <a:p>
            <a:pPr marL="179388" lvl="1" indent="0" algn="just">
              <a:buFont typeface="Wingdings" panose="05000000000000000000" pitchFamily="2" charset="2"/>
              <a:buChar char="ü"/>
            </a:pPr>
            <a:r>
              <a:rPr lang="hr-HR" sz="1100" noProof="0" dirty="0">
                <a:solidFill>
                  <a:srgbClr val="0047D6"/>
                </a:solidFill>
              </a:rPr>
              <a:t> Za sanaciju oštećenja  pogodovanih prirodnim nepogodama planiran je iznos od 25.000,00 EUR,</a:t>
            </a:r>
          </a:p>
          <a:p>
            <a:pPr marL="179388" lvl="1" indent="0" algn="just">
              <a:buFont typeface="Wingdings" panose="05000000000000000000" pitchFamily="2" charset="2"/>
              <a:buChar char="ü"/>
            </a:pPr>
            <a:r>
              <a:rPr lang="hr-HR" sz="1100" noProof="0" dirty="0">
                <a:solidFill>
                  <a:srgbClr val="0047D6"/>
                </a:solidFill>
              </a:rPr>
              <a:t> Za naknade za smanjenje količine miješanog nesortiranog otpada  planiran je iznos od 6.000,00 EUR.</a:t>
            </a:r>
          </a:p>
          <a:p>
            <a:pPr marL="457200" lvl="1" indent="0">
              <a:buNone/>
            </a:pPr>
            <a:endParaRPr lang="hr-HR" sz="2200" noProof="0" dirty="0"/>
          </a:p>
        </p:txBody>
      </p:sp>
    </p:spTree>
    <p:extLst>
      <p:ext uri="{BB962C8B-B14F-4D97-AF65-F5344CB8AC3E}">
        <p14:creationId xmlns:p14="http://schemas.microsoft.com/office/powerpoint/2010/main" val="252715380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05788" y="490766"/>
            <a:ext cx="10780424" cy="5910034"/>
          </a:xfrm>
        </p:spPr>
        <p:txBody>
          <a:bodyPr>
            <a:normAutofit/>
          </a:bodyPr>
          <a:lstStyle/>
          <a:p>
            <a:pPr marL="811213" lvl="3" indent="-354013" algn="just">
              <a:spcBef>
                <a:spcPts val="288"/>
              </a:spcBef>
              <a:buClr>
                <a:prstClr val="white"/>
              </a:buClr>
              <a:buFont typeface="Wingdings" panose="05000000000000000000" pitchFamily="2" charset="2"/>
              <a:buChar char="Ø"/>
            </a:pPr>
            <a:r>
              <a:rPr lang="hr-HR" sz="1200" cap="all" noProof="0" dirty="0">
                <a:ln w="3175" cmpd="sng">
                  <a:noFill/>
                </a:ln>
                <a:solidFill>
                  <a:srgbClr val="146194">
                    <a:lumMod val="50000"/>
                  </a:srgbClr>
                </a:solidFill>
                <a:effectLst>
                  <a:outerShdw blurRad="38100" dist="38100" dir="2700000" algn="tl">
                    <a:srgbClr val="000000">
                      <a:alpha val="43137"/>
                    </a:srgbClr>
                  </a:outerShdw>
                </a:effectLst>
              </a:rPr>
              <a:t>PROGRAM 1004 IZGRADNJA KOMUNALNE INFRASTRUKTURE I GRAĐEVINSKIH OBJEKATA </a:t>
            </a:r>
            <a:r>
              <a:rPr lang="hr-HR" sz="1200" noProof="0" dirty="0">
                <a:solidFill>
                  <a:srgbClr val="146194">
                    <a:lumMod val="75000"/>
                  </a:srgbClr>
                </a:solidFill>
                <a:effectLst>
                  <a:outerShdw blurRad="38100" dist="38100" dir="2700000" algn="tl">
                    <a:srgbClr val="000000">
                      <a:alpha val="43137"/>
                    </a:srgbClr>
                  </a:outerShdw>
                </a:effectLst>
              </a:rPr>
              <a:t>ukupno planirana sredstva za 2026. godinu iznose 2.522.120,34 EUR, a odnose se na tekuće aktivnosti  i kapitalne projekte:</a:t>
            </a:r>
          </a:p>
          <a:p>
            <a:pPr marL="179388" lvl="2" indent="179388" algn="just">
              <a:spcBef>
                <a:spcPts val="288"/>
              </a:spcBef>
              <a:buClr>
                <a:prstClr val="white"/>
              </a:buClr>
              <a:buFont typeface="Wingdings" panose="05000000000000000000" pitchFamily="2" charset="2"/>
              <a:buChar char="ü"/>
            </a:pPr>
            <a:r>
              <a:rPr lang="hr-HR" sz="1100" noProof="0" dirty="0">
                <a:solidFill>
                  <a:srgbClr val="0047D6"/>
                </a:solidFill>
              </a:rPr>
              <a:t>Rashodi za tekuće održavanje objekata u vlasništvu Općine - planiran iznos od 34.000,00 EUR,</a:t>
            </a:r>
          </a:p>
          <a:p>
            <a:pPr marL="179388" lvl="2" indent="179388" algn="just">
              <a:spcBef>
                <a:spcPts val="288"/>
              </a:spcBef>
              <a:buClr>
                <a:prstClr val="white"/>
              </a:buClr>
              <a:buFont typeface="Wingdings" panose="05000000000000000000" pitchFamily="2" charset="2"/>
              <a:buChar char="ü"/>
            </a:pPr>
            <a:r>
              <a:rPr lang="hr-HR" sz="1100" noProof="0" dirty="0">
                <a:solidFill>
                  <a:srgbClr val="0047D6"/>
                </a:solidFill>
              </a:rPr>
              <a:t>Izdaci za otplatu glavnice i kamata po kreditima (pomoćni prostori uz nogometno igralište Lastine) planiran iznos od 108.620,34 EUR,</a:t>
            </a:r>
          </a:p>
          <a:p>
            <a:pPr marL="179388" lvl="2" indent="179388" algn="just">
              <a:spcBef>
                <a:spcPts val="288"/>
              </a:spcBef>
              <a:buClr>
                <a:prstClr val="white"/>
              </a:buClr>
              <a:buFont typeface="Wingdings" panose="05000000000000000000" pitchFamily="2" charset="2"/>
              <a:buChar char="ü"/>
            </a:pPr>
            <a:r>
              <a:rPr lang="hr-HR" sz="1100" noProof="0" dirty="0">
                <a:solidFill>
                  <a:srgbClr val="0047D6"/>
                </a:solidFill>
              </a:rPr>
              <a:t>Uređenje prilaza knjižnici i stepeništa prema Ambulanti plan u iznosu od 20.000,00 EUR, </a:t>
            </a:r>
          </a:p>
          <a:p>
            <a:pPr marL="179388" lvl="2" indent="179388" algn="just">
              <a:spcBef>
                <a:spcPts val="288"/>
              </a:spcBef>
              <a:buClr>
                <a:prstClr val="white"/>
              </a:buClr>
              <a:buFont typeface="Wingdings" panose="05000000000000000000" pitchFamily="2" charset="2"/>
              <a:buChar char="ü"/>
            </a:pPr>
            <a:r>
              <a:rPr lang="hr-HR" sz="1100" noProof="0" dirty="0">
                <a:solidFill>
                  <a:srgbClr val="0047D6"/>
                </a:solidFill>
              </a:rPr>
              <a:t>Provedba natječaja za gradnju objekata i komunalne infrastrukture planirani iznos 4.500,00 EUR,</a:t>
            </a:r>
          </a:p>
          <a:p>
            <a:pPr marL="179388" lvl="2" indent="179388" algn="just">
              <a:spcBef>
                <a:spcPts val="288"/>
              </a:spcBef>
              <a:buClr>
                <a:prstClr val="white"/>
              </a:buClr>
              <a:buFont typeface="Wingdings" panose="05000000000000000000" pitchFamily="2" charset="2"/>
              <a:buChar char="ü"/>
            </a:pPr>
            <a:r>
              <a:rPr lang="hr-HR" sz="1100" noProof="0" dirty="0">
                <a:solidFill>
                  <a:srgbClr val="0047D6"/>
                </a:solidFill>
              </a:rPr>
              <a:t>Održavanje objekta  Škole Taborsko, planirana su sredstva u iznosu od 5.000,00 EUR,</a:t>
            </a:r>
          </a:p>
          <a:p>
            <a:pPr marL="179388" lvl="2" indent="179388" algn="just">
              <a:spcBef>
                <a:spcPts val="288"/>
              </a:spcBef>
              <a:buClr>
                <a:prstClr val="white"/>
              </a:buClr>
              <a:buFont typeface="Wingdings" panose="05000000000000000000" pitchFamily="2" charset="2"/>
              <a:buChar char="ü"/>
            </a:pPr>
            <a:r>
              <a:rPr lang="hr-HR" sz="1100" noProof="0" dirty="0">
                <a:solidFill>
                  <a:srgbClr val="0047D6"/>
                </a:solidFill>
              </a:rPr>
              <a:t>Održavanje i adaptacija stanova u vlasništvu Općine, plan u iznosu od 25.000,00 EUR,</a:t>
            </a:r>
          </a:p>
          <a:p>
            <a:pPr marL="179388" lvl="2" indent="179388" algn="just">
              <a:spcBef>
                <a:spcPts val="288"/>
              </a:spcBef>
              <a:buClr>
                <a:prstClr val="white"/>
              </a:buClr>
              <a:buFont typeface="Wingdings" panose="05000000000000000000" pitchFamily="2" charset="2"/>
              <a:buChar char="ü"/>
            </a:pPr>
            <a:r>
              <a:rPr lang="hr-HR" sz="1100" noProof="0" dirty="0">
                <a:solidFill>
                  <a:srgbClr val="0047D6"/>
                </a:solidFill>
              </a:rPr>
              <a:t>Održavanje i adaptacija objekata uz </a:t>
            </a:r>
            <a:r>
              <a:rPr lang="hr-HR" sz="1100" noProof="0" dirty="0" err="1">
                <a:solidFill>
                  <a:srgbClr val="0047D6"/>
                </a:solidFill>
              </a:rPr>
              <a:t>reciklažno</a:t>
            </a:r>
            <a:r>
              <a:rPr lang="hr-HR" sz="1100" noProof="0" dirty="0">
                <a:solidFill>
                  <a:srgbClr val="0047D6"/>
                </a:solidFill>
              </a:rPr>
              <a:t> dvorište planira se iznos od 20.000,00 EUR,</a:t>
            </a:r>
          </a:p>
          <a:p>
            <a:pPr marL="179388" lvl="2" indent="179388" algn="just">
              <a:spcBef>
                <a:spcPts val="288"/>
              </a:spcBef>
              <a:buClr>
                <a:prstClr val="white"/>
              </a:buClr>
              <a:buFont typeface="Wingdings" panose="05000000000000000000" pitchFamily="2" charset="2"/>
              <a:buChar char="ü"/>
            </a:pPr>
            <a:r>
              <a:rPr lang="hr-HR" sz="1100" noProof="0" dirty="0">
                <a:solidFill>
                  <a:srgbClr val="0047D6"/>
                </a:solidFill>
              </a:rPr>
              <a:t>Dokapitalizacija komunalnog poduzeća Humkom d.o.o. plan iznosi 40.000,00 EUR,</a:t>
            </a:r>
          </a:p>
          <a:p>
            <a:pPr marL="179388" lvl="2" indent="179388" algn="just">
              <a:spcBef>
                <a:spcPts val="288"/>
              </a:spcBef>
              <a:buClr>
                <a:prstClr val="white"/>
              </a:buClr>
              <a:buFont typeface="Wingdings" panose="05000000000000000000" pitchFamily="2" charset="2"/>
              <a:buChar char="ü"/>
            </a:pPr>
            <a:r>
              <a:rPr lang="hr-HR" sz="1100" noProof="0" dirty="0">
                <a:solidFill>
                  <a:srgbClr val="0047D6"/>
                </a:solidFill>
              </a:rPr>
              <a:t>Za izgradnju nogostupa plan iznosi 70.000,00 EUR,</a:t>
            </a:r>
          </a:p>
          <a:p>
            <a:pPr marL="179388" lvl="2" indent="179388" algn="just">
              <a:spcBef>
                <a:spcPts val="288"/>
              </a:spcBef>
              <a:buClr>
                <a:prstClr val="white"/>
              </a:buClr>
              <a:buFont typeface="Wingdings" panose="05000000000000000000" pitchFamily="2" charset="2"/>
              <a:buChar char="ü"/>
            </a:pPr>
            <a:r>
              <a:rPr lang="hr-HR" sz="1100" noProof="0" dirty="0">
                <a:solidFill>
                  <a:srgbClr val="0047D6"/>
                </a:solidFill>
              </a:rPr>
              <a:t>Sanacija klizišta planirani iznos, 100.000,00 EUR,</a:t>
            </a:r>
          </a:p>
          <a:p>
            <a:pPr marL="179388" lvl="1" indent="179388">
              <a:lnSpc>
                <a:spcPct val="108000"/>
              </a:lnSpc>
              <a:spcBef>
                <a:spcPts val="288"/>
              </a:spcBef>
              <a:buClr>
                <a:prstClr val="white"/>
              </a:buClr>
              <a:buFont typeface="Wingdings" panose="05000000000000000000" pitchFamily="2" charset="2"/>
              <a:buChar char="ü"/>
            </a:pPr>
            <a:r>
              <a:rPr lang="hr-HR" sz="1100" noProof="0" dirty="0">
                <a:solidFill>
                  <a:srgbClr val="0047D6"/>
                </a:solidFill>
              </a:rPr>
              <a:t>Za rekonstrukciju, racionalizaciju potrošnje i proširenje javne rasvjete planiran je iznos od 60.000,00 EUR,</a:t>
            </a:r>
          </a:p>
          <a:p>
            <a:pPr marL="179388" lvl="1" indent="179388">
              <a:lnSpc>
                <a:spcPct val="108000"/>
              </a:lnSpc>
              <a:spcBef>
                <a:spcPts val="288"/>
              </a:spcBef>
              <a:buClr>
                <a:prstClr val="white"/>
              </a:buClr>
              <a:buFont typeface="Wingdings" panose="05000000000000000000" pitchFamily="2" charset="2"/>
              <a:buChar char="ü"/>
            </a:pPr>
            <a:r>
              <a:rPr lang="hr-HR" sz="1100" noProof="0" dirty="0">
                <a:solidFill>
                  <a:srgbClr val="0047D6"/>
                </a:solidFill>
              </a:rPr>
              <a:t>Aktivnost za početak provedbe izgradnje pomoćnog igrališta u </a:t>
            </a:r>
            <a:r>
              <a:rPr lang="hr-HR" sz="1100" noProof="0" dirty="0" err="1">
                <a:solidFill>
                  <a:srgbClr val="0047D6"/>
                </a:solidFill>
              </a:rPr>
              <a:t>Lastinama</a:t>
            </a:r>
            <a:r>
              <a:rPr lang="hr-HR" sz="1100" noProof="0" dirty="0">
                <a:solidFill>
                  <a:srgbClr val="0047D6"/>
                </a:solidFill>
              </a:rPr>
              <a:t> iznosi 40.000,00 EUR,</a:t>
            </a:r>
          </a:p>
          <a:p>
            <a:pPr marL="179388" lvl="1" indent="179388">
              <a:lnSpc>
                <a:spcPct val="108000"/>
              </a:lnSpc>
              <a:spcBef>
                <a:spcPts val="288"/>
              </a:spcBef>
              <a:buClr>
                <a:prstClr val="white"/>
              </a:buClr>
              <a:buFont typeface="Wingdings" panose="05000000000000000000" pitchFamily="2" charset="2"/>
              <a:buChar char="ü"/>
            </a:pPr>
            <a:r>
              <a:rPr lang="hr-HR" sz="1100" noProof="0" dirty="0">
                <a:solidFill>
                  <a:srgbClr val="0047D6"/>
                </a:solidFill>
              </a:rPr>
              <a:t>Prema Programu asfaltiranja planiran je iznos od 150.000,00 EUR,</a:t>
            </a:r>
          </a:p>
          <a:p>
            <a:pPr marL="179388" lvl="1" indent="179388">
              <a:lnSpc>
                <a:spcPct val="108000"/>
              </a:lnSpc>
              <a:spcBef>
                <a:spcPts val="288"/>
              </a:spcBef>
              <a:buClr>
                <a:prstClr val="white"/>
              </a:buClr>
              <a:buFont typeface="Wingdings" panose="05000000000000000000" pitchFamily="2" charset="2"/>
              <a:buChar char="ü"/>
            </a:pPr>
            <a:r>
              <a:rPr lang="hr-HR" sz="1100" noProof="0" dirty="0">
                <a:solidFill>
                  <a:srgbClr val="0047D6"/>
                </a:solidFill>
              </a:rPr>
              <a:t>Projektna dokumentacija za rekonstrukciju kinodvorane planira se u iznosu od 25.000,00 EUR,</a:t>
            </a:r>
          </a:p>
          <a:p>
            <a:pPr marL="358775" lvl="1" indent="-179388">
              <a:lnSpc>
                <a:spcPct val="108000"/>
              </a:lnSpc>
              <a:spcBef>
                <a:spcPts val="288"/>
              </a:spcBef>
              <a:buClr>
                <a:prstClr val="white"/>
              </a:buClr>
              <a:buFont typeface="Wingdings" panose="05000000000000000000" pitchFamily="2" charset="2"/>
              <a:buChar char="ü"/>
            </a:pPr>
            <a:r>
              <a:rPr lang="hr-HR" sz="1100" noProof="0" dirty="0">
                <a:solidFill>
                  <a:srgbClr val="0047D6"/>
                </a:solidFill>
              </a:rPr>
              <a:t>Rekonstrukcija Narodne knjižnice planirana je u iznosu od 1.660.000,00 EUR – projekt se financira iz EU fondova (1.417.865,23 €), državnog proračuna (130.214,21 €) te vlastitih sredstava,</a:t>
            </a:r>
          </a:p>
          <a:p>
            <a:pPr marL="358775" lvl="1" indent="-179388">
              <a:lnSpc>
                <a:spcPct val="108000"/>
              </a:lnSpc>
              <a:spcBef>
                <a:spcPts val="288"/>
              </a:spcBef>
              <a:buClr>
                <a:prstClr val="white"/>
              </a:buClr>
              <a:buFont typeface="Wingdings" panose="05000000000000000000" pitchFamily="2" charset="2"/>
              <a:buChar char="ü"/>
            </a:pPr>
            <a:r>
              <a:rPr lang="hr-HR" sz="1100" noProof="0" dirty="0">
                <a:solidFill>
                  <a:srgbClr val="0047D6"/>
                </a:solidFill>
              </a:rPr>
              <a:t>Izrada projektne dokumentacije biciklističko – pješačke staze uz Sutlu, plan predviđa 10.000,00 EUR,</a:t>
            </a:r>
          </a:p>
          <a:p>
            <a:pPr marL="358775" lvl="1" indent="-179388">
              <a:lnSpc>
                <a:spcPct val="108000"/>
              </a:lnSpc>
              <a:spcBef>
                <a:spcPts val="288"/>
              </a:spcBef>
              <a:buClr>
                <a:prstClr val="white"/>
              </a:buClr>
              <a:buFont typeface="Wingdings" panose="05000000000000000000" pitchFamily="2" charset="2"/>
              <a:buChar char="ü"/>
            </a:pPr>
            <a:r>
              <a:rPr lang="hr-HR" sz="1100" noProof="0" dirty="0">
                <a:solidFill>
                  <a:srgbClr val="0047D6"/>
                </a:solidFill>
              </a:rPr>
              <a:t>Nabava profesionalne čistilice - plan u iznosu 140.000,00 EUR od toga projekt se sufinancira iz APPR-a u iznosu od 106.044,26 €,</a:t>
            </a:r>
          </a:p>
          <a:p>
            <a:pPr marL="179388" lvl="1" indent="179388">
              <a:lnSpc>
                <a:spcPct val="108000"/>
              </a:lnSpc>
              <a:spcBef>
                <a:spcPts val="288"/>
              </a:spcBef>
              <a:buClr>
                <a:prstClr val="white"/>
              </a:buClr>
              <a:buFont typeface="Wingdings" panose="05000000000000000000" pitchFamily="2" charset="2"/>
              <a:buChar char="ü"/>
            </a:pPr>
            <a:r>
              <a:rPr lang="hr-HR" sz="1100" noProof="0" dirty="0">
                <a:solidFill>
                  <a:srgbClr val="0047D6"/>
                </a:solidFill>
              </a:rPr>
              <a:t>Prometno rješenje cestovne infrastrukture - planira se 10.000,00 EUR za troškove projektne dokumentacije.</a:t>
            </a:r>
          </a:p>
          <a:p>
            <a:pPr marL="568800" lvl="1">
              <a:lnSpc>
                <a:spcPct val="108000"/>
              </a:lnSpc>
              <a:spcBef>
                <a:spcPts val="288"/>
              </a:spcBef>
              <a:buClr>
                <a:prstClr val="white"/>
              </a:buClr>
            </a:pPr>
            <a:endParaRPr lang="hr-HR" sz="1100" noProof="0" dirty="0">
              <a:solidFill>
                <a:srgbClr val="002060"/>
              </a:solidFill>
            </a:endParaRPr>
          </a:p>
          <a:p>
            <a:pPr marL="570150" lvl="2" algn="just">
              <a:spcBef>
                <a:spcPts val="288"/>
              </a:spcBef>
              <a:buClr>
                <a:prstClr val="white"/>
              </a:buClr>
            </a:pPr>
            <a:endParaRPr lang="hr-HR" sz="1200" noProof="0" dirty="0">
              <a:solidFill>
                <a:srgbClr val="002060"/>
              </a:solidFill>
            </a:endParaRPr>
          </a:p>
          <a:p>
            <a:endParaRPr lang="hr-HR" noProof="0" dirty="0"/>
          </a:p>
        </p:txBody>
      </p:sp>
    </p:spTree>
    <p:extLst>
      <p:ext uri="{BB962C8B-B14F-4D97-AF65-F5344CB8AC3E}">
        <p14:creationId xmlns:p14="http://schemas.microsoft.com/office/powerpoint/2010/main" val="3664265267"/>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1" y="540327"/>
            <a:ext cx="10646807" cy="5943600"/>
          </a:xfrm>
        </p:spPr>
        <p:txBody>
          <a:bodyPr>
            <a:normAutofit/>
          </a:bodyPr>
          <a:lstStyle/>
          <a:p>
            <a:pPr marL="819150" lvl="2" indent="-361950" algn="just">
              <a:buFont typeface="Wingdings" panose="05000000000000000000" pitchFamily="2" charset="2"/>
              <a:buChar char="Ø"/>
            </a:pPr>
            <a:r>
              <a:rPr lang="hr-HR" sz="1100" noProof="0" dirty="0">
                <a:solidFill>
                  <a:schemeClr val="bg2">
                    <a:lumMod val="50000"/>
                  </a:schemeClr>
                </a:solidFill>
                <a:effectLst>
                  <a:outerShdw blurRad="38100" dist="38100" dir="2700000" algn="tl">
                    <a:srgbClr val="000000">
                      <a:alpha val="43137"/>
                    </a:srgbClr>
                  </a:outerShdw>
                </a:effectLst>
              </a:rPr>
              <a:t>PROGRAM 1005 SUFINANCIRANJE PREDŠKOLSKOG ODGOJA I OSNOVNO ŠKOLSTVO ukupno planirana sredstva za navedeni program iznose 1.098.877,90 EUR odnose se na:</a:t>
            </a:r>
          </a:p>
          <a:p>
            <a:pPr marL="179388" lvl="2" algn="just">
              <a:buFont typeface="Wingdings" panose="05000000000000000000" pitchFamily="2" charset="2"/>
              <a:buChar char="ü"/>
            </a:pPr>
            <a:r>
              <a:rPr lang="hr-HR" sz="1100" noProof="0" dirty="0">
                <a:solidFill>
                  <a:srgbClr val="0047D6"/>
                </a:solidFill>
              </a:rPr>
              <a:t> Planira se iznos od 76.000,00 EUR za sufinanciranje Osnovne škole Viktora Kovačića:</a:t>
            </a:r>
          </a:p>
          <a:p>
            <a:pPr marL="179388" lvl="2" algn="just"/>
            <a:r>
              <a:rPr lang="hr-HR" sz="1100" noProof="0" dirty="0">
                <a:solidFill>
                  <a:srgbClr val="0047D6"/>
                </a:solidFill>
              </a:rPr>
              <a:t>    izdvajanje za troškove Osnovnoj školi iznad standarda, sufinanciranje izleta, rad djelatnika </a:t>
            </a:r>
            <a:r>
              <a:rPr lang="hr-HR" sz="1100" dirty="0">
                <a:solidFill>
                  <a:srgbClr val="0047D6"/>
                </a:solidFill>
              </a:rPr>
              <a:t>za </a:t>
            </a:r>
            <a:r>
              <a:rPr lang="hr-HR" sz="1100" noProof="0" dirty="0">
                <a:solidFill>
                  <a:srgbClr val="0047D6"/>
                </a:solidFill>
              </a:rPr>
              <a:t>dnevni boravak, održavanje matične i područnih škola, </a:t>
            </a:r>
          </a:p>
          <a:p>
            <a:pPr marL="179388" lvl="2" algn="just">
              <a:buFont typeface="Wingdings" panose="05000000000000000000" pitchFamily="2" charset="2"/>
              <a:buChar char="ü"/>
            </a:pPr>
            <a:r>
              <a:rPr lang="hr-HR" sz="1100" noProof="0" dirty="0">
                <a:solidFill>
                  <a:srgbClr val="0047D6"/>
                </a:solidFill>
              </a:rPr>
              <a:t> Sufinanciranje boravka djece s područja općine Hum na Sutli u drugim vrtićima planira se u iznosu od 16.000,00 EUR,</a:t>
            </a:r>
          </a:p>
          <a:p>
            <a:pPr marL="179388" lvl="2" algn="just">
              <a:buFont typeface="Wingdings" panose="05000000000000000000" pitchFamily="2" charset="2"/>
              <a:buChar char="ü"/>
            </a:pPr>
            <a:r>
              <a:rPr lang="hr-HR" sz="1100" noProof="0" dirty="0">
                <a:solidFill>
                  <a:srgbClr val="0047D6"/>
                </a:solidFill>
              </a:rPr>
              <a:t> Provedba edukativnih, kulturnih i sportskih aktivnosti za predškolsku djecu u iznosu od 45.377,90 EUR,</a:t>
            </a:r>
          </a:p>
          <a:p>
            <a:pPr marL="179388" lvl="2" algn="just">
              <a:buFont typeface="Wingdings" panose="05000000000000000000" pitchFamily="2" charset="2"/>
              <a:buChar char="ü"/>
            </a:pPr>
            <a:r>
              <a:rPr lang="hr-HR" sz="1100" noProof="0" dirty="0">
                <a:solidFill>
                  <a:srgbClr val="0047D6"/>
                </a:solidFill>
              </a:rPr>
              <a:t> Najamnina za izdvojenu vrtićku skupinu u </a:t>
            </a:r>
            <a:r>
              <a:rPr lang="hr-HR" sz="1100" noProof="0" dirty="0" err="1">
                <a:solidFill>
                  <a:srgbClr val="0047D6"/>
                </a:solidFill>
              </a:rPr>
              <a:t>Prišlinu</a:t>
            </a:r>
            <a:r>
              <a:rPr lang="hr-HR" sz="1100" noProof="0" dirty="0">
                <a:solidFill>
                  <a:srgbClr val="0047D6"/>
                </a:solidFill>
              </a:rPr>
              <a:t> u iznosu od 1.500,00 EUR,</a:t>
            </a:r>
          </a:p>
          <a:p>
            <a:pPr marL="179388" lvl="2" algn="just">
              <a:buFont typeface="Wingdings" panose="05000000000000000000" pitchFamily="2" charset="2"/>
              <a:buChar char="ü"/>
            </a:pPr>
            <a:r>
              <a:rPr lang="hr-HR" sz="1100" noProof="0" dirty="0">
                <a:solidFill>
                  <a:srgbClr val="0047D6"/>
                </a:solidFill>
              </a:rPr>
              <a:t> Uređenje stepenica - prilaza OŠ Viktora Kovačića u iznosu od 10.000,00 EUR,</a:t>
            </a:r>
          </a:p>
          <a:p>
            <a:pPr marL="179388" lvl="2" algn="just">
              <a:buFont typeface="Wingdings" panose="05000000000000000000" pitchFamily="2" charset="2"/>
              <a:buChar char="ü"/>
            </a:pPr>
            <a:r>
              <a:rPr lang="hr-HR" sz="1100" noProof="0" dirty="0">
                <a:solidFill>
                  <a:srgbClr val="0047D6"/>
                </a:solidFill>
              </a:rPr>
              <a:t> Završetak projekta „Dogradnja i opremanje prostorija Dječjeg vrtića </a:t>
            </a:r>
            <a:r>
              <a:rPr lang="hr-HR" sz="1100" noProof="0" dirty="0" err="1">
                <a:solidFill>
                  <a:srgbClr val="0047D6"/>
                </a:solidFill>
              </a:rPr>
              <a:t>Balončica</a:t>
            </a:r>
            <a:r>
              <a:rPr lang="hr-HR" sz="1100" noProof="0" dirty="0">
                <a:solidFill>
                  <a:srgbClr val="0047D6"/>
                </a:solidFill>
              </a:rPr>
              <a:t>” - planiran je iznos od 950.000,00  EUR.</a:t>
            </a:r>
            <a:endParaRPr lang="hr-HR" sz="1300" noProof="0" dirty="0">
              <a:solidFill>
                <a:srgbClr val="002060"/>
              </a:solidFill>
            </a:endParaRPr>
          </a:p>
          <a:p>
            <a:pPr marL="741600" lvl="2" indent="-171450" algn="just">
              <a:buFont typeface="Wingdings" panose="05000000000000000000" pitchFamily="2" charset="2"/>
              <a:buChar char="ü"/>
            </a:pPr>
            <a:endParaRPr lang="hr-HR" sz="1300" noProof="0" dirty="0">
              <a:solidFill>
                <a:srgbClr val="002060"/>
              </a:solidFill>
            </a:endParaRPr>
          </a:p>
          <a:p>
            <a:pPr marL="570150" lvl="2" algn="just"/>
            <a:endParaRPr lang="hr-HR" sz="1200" noProof="0" dirty="0">
              <a:solidFill>
                <a:srgbClr val="002060"/>
              </a:solidFill>
            </a:endParaRPr>
          </a:p>
        </p:txBody>
      </p:sp>
    </p:spTree>
    <p:extLst>
      <p:ext uri="{BB962C8B-B14F-4D97-AF65-F5344CB8AC3E}">
        <p14:creationId xmlns:p14="http://schemas.microsoft.com/office/powerpoint/2010/main" val="3465021563"/>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63429" y="522514"/>
            <a:ext cx="10620456" cy="6086104"/>
          </a:xfrm>
        </p:spPr>
        <p:txBody>
          <a:bodyPr>
            <a:normAutofit/>
          </a:bodyPr>
          <a:lstStyle/>
          <a:p>
            <a:pPr marL="819150" lvl="2" indent="-361950" algn="just">
              <a:buClr>
                <a:prstClr val="white"/>
              </a:buClr>
              <a:buFont typeface="Wingdings" panose="05000000000000000000" pitchFamily="2" charset="2"/>
              <a:buChar char="Ø"/>
              <a:tabLst>
                <a:tab pos="361950" algn="l"/>
              </a:tabLst>
            </a:pPr>
            <a:r>
              <a:rPr lang="hr-HR" sz="1100" noProof="0" dirty="0">
                <a:solidFill>
                  <a:srgbClr val="002060"/>
                </a:solidFill>
                <a:effectLst>
                  <a:outerShdw blurRad="38100" dist="38100" dir="2700000" algn="tl">
                    <a:srgbClr val="000000">
                      <a:alpha val="43137"/>
                    </a:srgbClr>
                  </a:outerShdw>
                </a:effectLst>
              </a:rPr>
              <a:t>PROGRAM 1006 DONACIJE KULTURNE DJELATNOSTI sufinanciranje udruga i programa u kulturi planirano u iznosu od 47.500,00 EUR    		</a:t>
            </a:r>
            <a:r>
              <a:rPr lang="hr-HR" sz="1100" noProof="0" dirty="0">
                <a:solidFill>
                  <a:schemeClr val="tx1"/>
                </a:solidFill>
                <a:effectLst>
                  <a:outerShdw blurRad="38100" dist="38100" dir="2700000" algn="tl">
                    <a:srgbClr val="000000">
                      <a:alpha val="43137"/>
                    </a:srgbClr>
                  </a:outerShdw>
                </a:effectLst>
              </a:rPr>
              <a:t>-</a:t>
            </a:r>
            <a:r>
              <a:rPr lang="hr-HR" sz="1100" noProof="0" dirty="0">
                <a:solidFill>
                  <a:srgbClr val="002060"/>
                </a:solidFill>
                <a:effectLst>
                  <a:outerShdw blurRad="38100" dist="38100" dir="2700000" algn="tl">
                    <a:srgbClr val="000000">
                      <a:alpha val="43137"/>
                    </a:srgbClr>
                  </a:outerShdw>
                </a:effectLst>
              </a:rPr>
              <a:t> </a:t>
            </a:r>
            <a:r>
              <a:rPr lang="hr-HR" sz="1100" noProof="0" dirty="0">
                <a:solidFill>
                  <a:srgbClr val="0047D6"/>
                </a:solidFill>
              </a:rPr>
              <a:t>donacije: Limenoj glazbi Straža, KUD-u Rikard </a:t>
            </a:r>
            <a:r>
              <a:rPr lang="hr-HR" sz="1100" noProof="0" dirty="0" err="1">
                <a:solidFill>
                  <a:srgbClr val="0047D6"/>
                </a:solidFill>
              </a:rPr>
              <a:t>Jorgovanić</a:t>
            </a:r>
            <a:r>
              <a:rPr lang="hr-HR" sz="1100" noProof="0" dirty="0">
                <a:solidFill>
                  <a:srgbClr val="0047D6"/>
                </a:solidFill>
              </a:rPr>
              <a:t>, za održavanje </a:t>
            </a:r>
            <a:r>
              <a:rPr lang="hr-HR" sz="1100" noProof="0" dirty="0" err="1">
                <a:solidFill>
                  <a:srgbClr val="0047D6"/>
                </a:solidFill>
              </a:rPr>
              <a:t>Hoomstocka</a:t>
            </a:r>
            <a:r>
              <a:rPr lang="hr-HR" sz="1100" noProof="0" dirty="0">
                <a:solidFill>
                  <a:srgbClr val="0047D6"/>
                </a:solidFill>
              </a:rPr>
              <a:t>, ostale priredbe kulturnih sadržaja</a:t>
            </a:r>
            <a:r>
              <a:rPr lang="hr-HR" sz="1100" noProof="0" dirty="0">
                <a:solidFill>
                  <a:srgbClr val="002060"/>
                </a:solidFill>
                <a:effectLst>
                  <a:outerShdw blurRad="38100" dist="38100" dir="2700000" algn="tl">
                    <a:srgbClr val="000000">
                      <a:alpha val="43137"/>
                    </a:srgbClr>
                  </a:outerShdw>
                </a:effectLst>
              </a:rPr>
              <a:t>).</a:t>
            </a:r>
          </a:p>
          <a:p>
            <a:pPr marL="112950" lvl="1" algn="just">
              <a:buClr>
                <a:prstClr val="white"/>
              </a:buClr>
            </a:pPr>
            <a:endParaRPr lang="hr-HR" sz="1100" noProof="0" dirty="0">
              <a:solidFill>
                <a:srgbClr val="0D5EFF"/>
              </a:solidFill>
              <a:effectLst>
                <a:outerShdw blurRad="38100" dist="38100" dir="2700000" algn="tl">
                  <a:srgbClr val="000000">
                    <a:alpha val="43137"/>
                  </a:srgbClr>
                </a:outerShdw>
              </a:effectLst>
            </a:endParaRPr>
          </a:p>
          <a:p>
            <a:pPr marL="819150" lvl="2" indent="-361950" algn="just">
              <a:buClr>
                <a:prstClr val="white"/>
              </a:buClr>
              <a:buFont typeface="Wingdings" panose="05000000000000000000" pitchFamily="2" charset="2"/>
              <a:buChar char="Ø"/>
            </a:pPr>
            <a:r>
              <a:rPr lang="hr-HR" sz="1100" noProof="0" dirty="0">
                <a:solidFill>
                  <a:srgbClr val="002060"/>
                </a:solidFill>
                <a:effectLst>
                  <a:outerShdw blurRad="38100" dist="38100" dir="2700000" algn="tl">
                    <a:srgbClr val="000000">
                      <a:alpha val="43137"/>
                    </a:srgbClr>
                  </a:outerShdw>
                </a:effectLst>
              </a:rPr>
              <a:t>PROGRAM 1007 DONACIJE ŠPORTSKE DJELATNOSTI sufinanciranje udruga i programa u športu planirano u iznosu od 57.500,00 EUR 		</a:t>
            </a:r>
            <a:r>
              <a:rPr lang="hr-HR" sz="1100" noProof="0" dirty="0">
                <a:solidFill>
                  <a:schemeClr val="tx1"/>
                </a:solidFill>
                <a:effectLst>
                  <a:outerShdw blurRad="38100" dist="38100" dir="2700000" algn="tl">
                    <a:srgbClr val="000000">
                      <a:alpha val="43137"/>
                    </a:srgbClr>
                  </a:outerShdw>
                </a:effectLst>
              </a:rPr>
              <a:t>	-</a:t>
            </a:r>
            <a:r>
              <a:rPr lang="hr-HR" sz="1100" noProof="0" dirty="0">
                <a:solidFill>
                  <a:srgbClr val="002060"/>
                </a:solidFill>
                <a:effectLst>
                  <a:outerShdw blurRad="38100" dist="38100" dir="2700000" algn="tl">
                    <a:srgbClr val="000000">
                      <a:alpha val="43137"/>
                    </a:srgbClr>
                  </a:outerShdw>
                </a:effectLst>
              </a:rPr>
              <a:t> </a:t>
            </a:r>
            <a:r>
              <a:rPr lang="hr-HR" sz="1100" noProof="0" dirty="0">
                <a:solidFill>
                  <a:srgbClr val="0047D6"/>
                </a:solidFill>
              </a:rPr>
              <a:t>donacije NK Straža, Šahovski klub Straža, Tenis klubu, ostale športske priredbe</a:t>
            </a:r>
            <a:r>
              <a:rPr lang="hr-HR" sz="1100" noProof="0" dirty="0">
                <a:solidFill>
                  <a:srgbClr val="002060"/>
                </a:solidFill>
              </a:rPr>
              <a:t>.</a:t>
            </a:r>
            <a:endParaRPr lang="hr-HR" sz="1100" noProof="0" dirty="0">
              <a:solidFill>
                <a:srgbClr val="002060"/>
              </a:solidFill>
              <a:effectLst>
                <a:outerShdw blurRad="38100" dist="38100" dir="2700000" algn="tl">
                  <a:srgbClr val="000000">
                    <a:alpha val="43137"/>
                  </a:srgbClr>
                </a:outerShdw>
              </a:effectLst>
            </a:endParaRPr>
          </a:p>
          <a:p>
            <a:pPr marL="0" lvl="1" algn="just">
              <a:buClr>
                <a:prstClr val="white"/>
              </a:buClr>
            </a:pPr>
            <a:endParaRPr lang="hr-HR" sz="1400" noProof="0" dirty="0">
              <a:solidFill>
                <a:srgbClr val="002060"/>
              </a:solidFill>
              <a:effectLst>
                <a:outerShdw blurRad="38100" dist="38100" dir="2700000" algn="tl">
                  <a:srgbClr val="000000">
                    <a:alpha val="43137"/>
                  </a:srgbClr>
                </a:outerShdw>
              </a:effectLst>
            </a:endParaRPr>
          </a:p>
          <a:p>
            <a:pPr marL="819150" lvl="1" indent="-361950" algn="just">
              <a:buFont typeface="Wingdings" panose="05000000000000000000" pitchFamily="2" charset="2"/>
              <a:buChar char="Ø"/>
            </a:pPr>
            <a:r>
              <a:rPr lang="hr-HR" sz="1100" noProof="0" dirty="0">
                <a:solidFill>
                  <a:srgbClr val="002060"/>
                </a:solidFill>
                <a:effectLst>
                  <a:outerShdw blurRad="38100" dist="38100" dir="2700000" algn="tl">
                    <a:srgbClr val="000000">
                      <a:alpha val="43137"/>
                    </a:srgbClr>
                  </a:outerShdw>
                </a:effectLst>
              </a:rPr>
              <a:t>PROGRAM 1008 DONACIJE OSTALA DRUŠTVA I ORGANIZACIJE sufinanciranje udruga i programa planirano je u iznosu od 75.300,00 EUR, od toga:</a:t>
            </a:r>
          </a:p>
          <a:p>
            <a:pPr marL="263525" indent="-84138" algn="just">
              <a:lnSpc>
                <a:spcPct val="128000"/>
              </a:lnSpc>
              <a:spcBef>
                <a:spcPts val="288"/>
              </a:spcBef>
              <a:buFont typeface="Wingdings" panose="05000000000000000000" pitchFamily="2" charset="2"/>
              <a:buChar char="ü"/>
              <a:tabLst>
                <a:tab pos="179388" algn="l"/>
                <a:tab pos="358775" algn="l"/>
              </a:tabLst>
            </a:pPr>
            <a:r>
              <a:rPr lang="hr-HR" sz="1100" noProof="0" dirty="0">
                <a:solidFill>
                  <a:srgbClr val="1563FF"/>
                </a:solidFill>
              </a:rPr>
              <a:t> Planiraju se sredstva u iznosu od 65.000,00 EUR za rad udruga građana na području općine Hum na Sutli (</a:t>
            </a:r>
            <a:r>
              <a:rPr lang="hr-HR" sz="1100" noProof="0" dirty="0" err="1">
                <a:solidFill>
                  <a:srgbClr val="1563FF"/>
                </a:solidFill>
              </a:rPr>
              <a:t>kuburaška</a:t>
            </a:r>
            <a:r>
              <a:rPr lang="hr-HR" sz="1100" noProof="0" dirty="0">
                <a:solidFill>
                  <a:srgbClr val="1563FF"/>
                </a:solidFill>
              </a:rPr>
              <a:t> društva, </a:t>
            </a:r>
            <a:r>
              <a:rPr lang="hr-HR" sz="1100" dirty="0">
                <a:solidFill>
                  <a:srgbClr val="1563FF"/>
                </a:solidFill>
              </a:rPr>
              <a:t>g</a:t>
            </a:r>
            <a:r>
              <a:rPr lang="hr-HR" sz="1100" noProof="0" dirty="0" err="1">
                <a:solidFill>
                  <a:srgbClr val="1563FF"/>
                </a:solidFill>
              </a:rPr>
              <a:t>lazbene</a:t>
            </a:r>
            <a:r>
              <a:rPr lang="hr-HR" sz="1100" noProof="0" dirty="0">
                <a:solidFill>
                  <a:srgbClr val="1563FF"/>
                </a:solidFill>
              </a:rPr>
              <a:t> udruge, udruge umirovljenika, Udruga vinogradara i podrumara, Lovačka udruga, Udruga mladih, Udruga žena, Udruga liječenih alkoholičara, ŠRU Klen, ŠRC </a:t>
            </a:r>
            <a:r>
              <a:rPr lang="hr-HR" sz="1100" noProof="0" dirty="0" err="1">
                <a:solidFill>
                  <a:srgbClr val="1563FF"/>
                </a:solidFill>
              </a:rPr>
              <a:t>Sv.Vid</a:t>
            </a:r>
            <a:r>
              <a:rPr lang="hr-HR" sz="1100" noProof="0" dirty="0">
                <a:solidFill>
                  <a:srgbClr val="1563FF"/>
                </a:solidFill>
              </a:rPr>
              <a:t>…), </a:t>
            </a:r>
          </a:p>
          <a:p>
            <a:pPr marL="263525" indent="-84138" algn="just">
              <a:lnSpc>
                <a:spcPct val="128000"/>
              </a:lnSpc>
              <a:spcBef>
                <a:spcPts val="288"/>
              </a:spcBef>
              <a:buFont typeface="Wingdings" panose="05000000000000000000" pitchFamily="2" charset="2"/>
              <a:buChar char="ü"/>
              <a:tabLst>
                <a:tab pos="179388" algn="l"/>
                <a:tab pos="358775" algn="l"/>
              </a:tabLst>
            </a:pPr>
            <a:r>
              <a:rPr lang="hr-HR" sz="1100" noProof="0" dirty="0">
                <a:solidFill>
                  <a:srgbClr val="1563FF"/>
                </a:solidFill>
              </a:rPr>
              <a:t> Za donacije vjerskim zajednicama plan  iznosi 4.000,00 EUR,</a:t>
            </a:r>
          </a:p>
          <a:p>
            <a:pPr marL="263525" indent="-84138" algn="just">
              <a:lnSpc>
                <a:spcPct val="128000"/>
              </a:lnSpc>
              <a:spcBef>
                <a:spcPts val="288"/>
              </a:spcBef>
              <a:buFont typeface="Wingdings" panose="05000000000000000000" pitchFamily="2" charset="2"/>
              <a:buChar char="ü"/>
              <a:tabLst>
                <a:tab pos="179388" algn="l"/>
                <a:tab pos="358775" algn="l"/>
              </a:tabLst>
            </a:pPr>
            <a:r>
              <a:rPr lang="hr-HR" sz="1100" noProof="0" dirty="0">
                <a:solidFill>
                  <a:srgbClr val="1563FF"/>
                </a:solidFill>
              </a:rPr>
              <a:t> Opremanje dječjih igrališta plan u iznosu od 2.000,00 EUR,</a:t>
            </a:r>
          </a:p>
          <a:p>
            <a:pPr marL="263525" indent="-84138" algn="just">
              <a:lnSpc>
                <a:spcPct val="128000"/>
              </a:lnSpc>
              <a:spcBef>
                <a:spcPts val="288"/>
              </a:spcBef>
              <a:buFont typeface="Wingdings" panose="05000000000000000000" pitchFamily="2" charset="2"/>
              <a:buChar char="ü"/>
              <a:tabLst>
                <a:tab pos="179388" algn="l"/>
                <a:tab pos="358775" algn="l"/>
              </a:tabLst>
            </a:pPr>
            <a:r>
              <a:rPr lang="hr-HR" sz="1100" noProof="0" dirty="0">
                <a:solidFill>
                  <a:srgbClr val="1563FF"/>
                </a:solidFill>
              </a:rPr>
              <a:t> Donacije županijskim udrugama plan u iznosu od 2.000,00 EUR,</a:t>
            </a:r>
          </a:p>
          <a:p>
            <a:pPr marL="263525" indent="-84138" algn="just">
              <a:lnSpc>
                <a:spcPct val="128000"/>
              </a:lnSpc>
              <a:spcBef>
                <a:spcPts val="288"/>
              </a:spcBef>
              <a:buFont typeface="Wingdings" panose="05000000000000000000" pitchFamily="2" charset="2"/>
              <a:buChar char="ü"/>
              <a:tabLst>
                <a:tab pos="179388" algn="l"/>
                <a:tab pos="358775" algn="l"/>
              </a:tabLst>
            </a:pPr>
            <a:r>
              <a:rPr lang="hr-HR" sz="1100" noProof="0" dirty="0">
                <a:solidFill>
                  <a:srgbClr val="1563FF"/>
                </a:solidFill>
              </a:rPr>
              <a:t> Za HGSS – Stanica Zlatar Bistrica planirana su sredstva u iznosu od 2.300,00 EUR,</a:t>
            </a:r>
          </a:p>
          <a:p>
            <a:pPr marL="263525" indent="-84138" algn="just">
              <a:lnSpc>
                <a:spcPct val="128000"/>
              </a:lnSpc>
              <a:spcBef>
                <a:spcPts val="288"/>
              </a:spcBef>
              <a:tabLst>
                <a:tab pos="179388" algn="l"/>
                <a:tab pos="358775" algn="l"/>
              </a:tabLst>
            </a:pPr>
            <a:endParaRPr lang="hr-HR" sz="1200" noProof="0" dirty="0"/>
          </a:p>
          <a:p>
            <a:pPr marL="263525" indent="-84138" algn="just">
              <a:lnSpc>
                <a:spcPct val="128000"/>
              </a:lnSpc>
              <a:spcBef>
                <a:spcPts val="288"/>
              </a:spcBef>
              <a:tabLst>
                <a:tab pos="179388" algn="l"/>
                <a:tab pos="358775" algn="l"/>
              </a:tabLst>
            </a:pPr>
            <a:endParaRPr lang="hr-HR" sz="1200" noProof="0" dirty="0"/>
          </a:p>
          <a:p>
            <a:pPr algn="just"/>
            <a:endParaRPr lang="hr-HR" noProof="0" dirty="0"/>
          </a:p>
        </p:txBody>
      </p:sp>
    </p:spTree>
    <p:extLst>
      <p:ext uri="{BB962C8B-B14F-4D97-AF65-F5344CB8AC3E}">
        <p14:creationId xmlns:p14="http://schemas.microsoft.com/office/powerpoint/2010/main" val="2231582159"/>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a:extLst>
              <a:ext uri="{FF2B5EF4-FFF2-40B4-BE49-F238E27FC236}">
                <a16:creationId xmlns:a16="http://schemas.microsoft.com/office/drawing/2014/main" id="{BAEB0A77-DCB1-172B-E1E7-19778BE39E91}"/>
              </a:ext>
            </a:extLst>
          </p:cNvPr>
          <p:cNvSpPr txBox="1"/>
          <p:nvPr/>
        </p:nvSpPr>
        <p:spPr>
          <a:xfrm>
            <a:off x="680300" y="2003974"/>
            <a:ext cx="11084351" cy="1759200"/>
          </a:xfrm>
          <a:prstGeom prst="rect">
            <a:avLst/>
          </a:prstGeom>
          <a:noFill/>
        </p:spPr>
        <p:txBody>
          <a:bodyPr wrap="square">
            <a:spAutoFit/>
          </a:bodyPr>
          <a:lstStyle/>
          <a:p>
            <a:pPr marL="631825" lvl="1" indent="-174625" algn="just">
              <a:buFont typeface="Wingdings" panose="05000000000000000000" pitchFamily="2" charset="2"/>
              <a:buChar char="Ø"/>
            </a:pPr>
            <a:r>
              <a:rPr lang="hr-HR" sz="1100" noProof="0" dirty="0">
                <a:solidFill>
                  <a:srgbClr val="002060"/>
                </a:solidFill>
                <a:effectLst>
                  <a:outerShdw blurRad="38100" dist="38100" dir="2700000" algn="tl">
                    <a:srgbClr val="000000">
                      <a:alpha val="43137"/>
                    </a:srgbClr>
                  </a:outerShdw>
                </a:effectLst>
              </a:rPr>
              <a:t>PROGRAM 1009 OBRT I POLJOPRIVREDA  za subvencije poljoprivrednicima i poticanje razvoja obrta i poduzetništva planirano je ukupno 84.000,00 EUR </a:t>
            </a:r>
          </a:p>
          <a:p>
            <a:pPr marL="263525" marR="0" lvl="0" indent="-84138" algn="just" defTabSz="457200" rtl="0" eaLnBrk="1" fontAlgn="auto" latinLnBrk="0" hangingPunct="1">
              <a:lnSpc>
                <a:spcPct val="128000"/>
              </a:lnSpc>
              <a:spcBef>
                <a:spcPts val="288"/>
              </a:spcBef>
              <a:spcAft>
                <a:spcPts val="600"/>
              </a:spcAft>
              <a:buClr>
                <a:prstClr val="white"/>
              </a:buClr>
              <a:buSzPct val="80000"/>
              <a:buFont typeface="Wingdings" panose="05000000000000000000" pitchFamily="2" charset="2"/>
              <a:buChar char="ü"/>
              <a:tabLst>
                <a:tab pos="179388" algn="l"/>
                <a:tab pos="358775" algn="l"/>
              </a:tabLst>
              <a:defRPr/>
            </a:pPr>
            <a:r>
              <a:rPr kumimoji="0" lang="hr-HR" sz="1100" b="0" i="0" u="none" strike="noStrike" kern="1200" cap="none" spc="0" normalizeH="0" baseline="0" noProof="0" dirty="0">
                <a:ln>
                  <a:noFill/>
                </a:ln>
                <a:solidFill>
                  <a:srgbClr val="1563FF"/>
                </a:solidFill>
                <a:effectLst/>
                <a:uLnTx/>
                <a:uFillTx/>
                <a:latin typeface="Century Gothic" panose="020B0502020202020204"/>
                <a:ea typeface="+mn-ea"/>
                <a:cs typeface="+mn-cs"/>
              </a:rPr>
              <a:t> subvencije poljoprivrednicima  </a:t>
            </a:r>
            <a:r>
              <a:rPr lang="hr-HR" sz="1100" noProof="0" dirty="0">
                <a:solidFill>
                  <a:srgbClr val="1563FF"/>
                </a:solidFill>
                <a:latin typeface="Century Gothic" panose="020B0502020202020204"/>
              </a:rPr>
              <a:t>n</a:t>
            </a:r>
            <a:r>
              <a:rPr kumimoji="0" lang="hr-HR" sz="1100" b="0" i="0" u="none" strike="noStrike" kern="1200" cap="none" spc="0" normalizeH="0" baseline="0" noProof="0" dirty="0">
                <a:ln>
                  <a:noFill/>
                </a:ln>
                <a:solidFill>
                  <a:srgbClr val="1563FF"/>
                </a:solidFill>
                <a:effectLst/>
                <a:uLnTx/>
                <a:uFillTx/>
                <a:latin typeface="Century Gothic" panose="020B0502020202020204"/>
                <a:ea typeface="+mn-ea"/>
                <a:cs typeface="+mn-cs"/>
              </a:rPr>
              <a:t>a temelju Programa potpore u poljoprivredi na području općine Hum na Sutli iznosu 35.000,00 EUR,</a:t>
            </a:r>
          </a:p>
          <a:p>
            <a:pPr marL="263525" lvl="0" indent="-84138" algn="just">
              <a:lnSpc>
                <a:spcPct val="128000"/>
              </a:lnSpc>
              <a:spcBef>
                <a:spcPts val="288"/>
              </a:spcBef>
              <a:spcAft>
                <a:spcPts val="600"/>
              </a:spcAft>
              <a:buClr>
                <a:prstClr val="white"/>
              </a:buClr>
              <a:buSzPct val="80000"/>
              <a:buFont typeface="Wingdings" panose="05000000000000000000" pitchFamily="2" charset="2"/>
              <a:buChar char="ü"/>
              <a:tabLst>
                <a:tab pos="179388" algn="l"/>
                <a:tab pos="358775" algn="l"/>
              </a:tabLst>
              <a:defRPr/>
            </a:pPr>
            <a:r>
              <a:rPr kumimoji="0" lang="hr-HR" sz="1100" b="0" i="0" u="none" strike="noStrike" kern="1200" cap="none" spc="0" normalizeH="0" baseline="0" noProof="0" dirty="0">
                <a:ln>
                  <a:noFill/>
                </a:ln>
                <a:solidFill>
                  <a:srgbClr val="1563FF"/>
                </a:solidFill>
                <a:effectLst/>
                <a:uLnTx/>
                <a:uFillTx/>
                <a:latin typeface="Century Gothic" panose="020B0502020202020204"/>
                <a:ea typeface="+mn-ea"/>
                <a:cs typeface="+mn-cs"/>
              </a:rPr>
              <a:t> </a:t>
            </a:r>
            <a:r>
              <a:rPr lang="hr-HR" sz="1100" noProof="0" dirty="0">
                <a:solidFill>
                  <a:srgbClr val="1563FF"/>
                </a:solidFill>
              </a:rPr>
              <a:t>subvencije obrtnicima u iznosu 14.000,00 EUR, </a:t>
            </a:r>
          </a:p>
          <a:p>
            <a:pPr marL="263525" lvl="0" indent="-84138" algn="just">
              <a:lnSpc>
                <a:spcPct val="128000"/>
              </a:lnSpc>
              <a:spcBef>
                <a:spcPts val="288"/>
              </a:spcBef>
              <a:spcAft>
                <a:spcPts val="600"/>
              </a:spcAft>
              <a:buClr>
                <a:prstClr val="white"/>
              </a:buClr>
              <a:buSzPct val="80000"/>
              <a:buFont typeface="Wingdings" panose="05000000000000000000" pitchFamily="2" charset="2"/>
              <a:buChar char="ü"/>
              <a:tabLst>
                <a:tab pos="179388" algn="l"/>
                <a:tab pos="358775" algn="l"/>
              </a:tabLst>
              <a:defRPr/>
            </a:pPr>
            <a:r>
              <a:rPr lang="hr-HR" sz="1100" noProof="0" dirty="0">
                <a:solidFill>
                  <a:srgbClr val="1563FF"/>
                </a:solidFill>
              </a:rPr>
              <a:t> subvencija za održavanje linijskog prijevoza u iznosu 35.000,00 EUR.</a:t>
            </a:r>
          </a:p>
          <a:p>
            <a:pPr marL="263525" lvl="0" indent="-84138" algn="just">
              <a:lnSpc>
                <a:spcPct val="128000"/>
              </a:lnSpc>
              <a:spcBef>
                <a:spcPts val="288"/>
              </a:spcBef>
              <a:spcAft>
                <a:spcPts val="600"/>
              </a:spcAft>
              <a:buClr>
                <a:prstClr val="white"/>
              </a:buClr>
              <a:buSzPct val="80000"/>
              <a:buFont typeface="Wingdings" panose="05000000000000000000" pitchFamily="2" charset="2"/>
              <a:buChar char="ü"/>
              <a:tabLst>
                <a:tab pos="179388" algn="l"/>
                <a:tab pos="358775" algn="l"/>
              </a:tabLst>
              <a:defRPr/>
            </a:pPr>
            <a:endParaRPr kumimoji="0" lang="hr-HR" sz="1100" b="0" i="0" u="none" strike="noStrike" kern="1200" cap="none" spc="0" normalizeH="0" baseline="0" noProof="0" dirty="0">
              <a:ln>
                <a:noFill/>
              </a:ln>
              <a:solidFill>
                <a:srgbClr val="1563FF"/>
              </a:solidFill>
              <a:effectLst/>
              <a:uLnTx/>
              <a:uFillTx/>
              <a:latin typeface="Century Gothic" panose="020B0502020202020204"/>
              <a:ea typeface="+mn-ea"/>
              <a:cs typeface="+mn-cs"/>
            </a:endParaRPr>
          </a:p>
          <a:p>
            <a:pPr algn="just"/>
            <a:endParaRPr lang="hr-HR" sz="1100" noProof="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98080717"/>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19475" y="1204109"/>
            <a:ext cx="10896601" cy="4906979"/>
          </a:xfrm>
        </p:spPr>
        <p:txBody>
          <a:bodyPr>
            <a:normAutofit/>
          </a:bodyPr>
          <a:lstStyle/>
          <a:p>
            <a:r>
              <a:rPr lang="hr-HR" sz="1600" cap="none" noProof="0" dirty="0">
                <a:solidFill>
                  <a:srgbClr val="002060"/>
                </a:solidFill>
              </a:rPr>
              <a:t>	</a:t>
            </a:r>
            <a:r>
              <a:rPr lang="hr-HR" sz="1400" cap="none" noProof="0" dirty="0">
                <a:solidFill>
                  <a:srgbClr val="002060"/>
                </a:solidFill>
              </a:rPr>
              <a:t>Proračun je akt kojim se procjenjuju prihodi i primici te utvrđuju rashodi i izdaci Općine Hum na Sutli za proračunsku godinu, a sadrži i projekciju prihoda i primitaka te rashoda i izdataka za sljedeće dvije godine.</a:t>
            </a:r>
            <a:br>
              <a:rPr lang="hr-HR" sz="1400" cap="none" noProof="0" dirty="0">
                <a:solidFill>
                  <a:srgbClr val="002060"/>
                </a:solidFill>
              </a:rPr>
            </a:br>
            <a:br>
              <a:rPr lang="hr-HR" sz="1400" cap="none" noProof="0" dirty="0">
                <a:solidFill>
                  <a:srgbClr val="002060"/>
                </a:solidFill>
              </a:rPr>
            </a:br>
            <a:r>
              <a:rPr lang="hr-HR" sz="1400" cap="none" noProof="0" dirty="0">
                <a:solidFill>
                  <a:srgbClr val="002060"/>
                </a:solidFill>
              </a:rPr>
              <a:t>	Proračun se odnosi na fiskalnu godinu i traje od 01. siječnja do 31. prosinca. Zakonodavni akt kojim su regulirana sva pitanja vezana uz proračun je Zakon o proračunu („Narodne novine” br.144/2021</a:t>
            </a:r>
            <a:r>
              <a:rPr lang="hr-HR" sz="1400" noProof="0" dirty="0">
                <a:solidFill>
                  <a:srgbClr val="002060"/>
                </a:solidFill>
              </a:rPr>
              <a:t>).</a:t>
            </a:r>
            <a:br>
              <a:rPr lang="hr-HR" sz="1400" cap="none" noProof="0" dirty="0">
                <a:solidFill>
                  <a:srgbClr val="002060"/>
                </a:solidFill>
              </a:rPr>
            </a:br>
            <a:r>
              <a:rPr lang="hr-HR" sz="1400" cap="none" noProof="0" dirty="0">
                <a:solidFill>
                  <a:srgbClr val="002060"/>
                </a:solidFill>
              </a:rPr>
              <a:t> </a:t>
            </a:r>
            <a:br>
              <a:rPr lang="hr-HR" sz="1400" cap="none" noProof="0" dirty="0">
                <a:solidFill>
                  <a:srgbClr val="002060"/>
                </a:solidFill>
              </a:rPr>
            </a:br>
            <a:r>
              <a:rPr lang="hr-HR" sz="1400" cap="none" noProof="0" dirty="0">
                <a:solidFill>
                  <a:srgbClr val="002060"/>
                </a:solidFill>
              </a:rPr>
              <a:t>	Jedini ovlašteni predlagatelj Proračuna Općine je općinski načelnik. Općinski načelnik Općine Hum na Sutli odgovoran je za zakonito planiranje i izvršavanje proračuna, za svrhovito, učinkovito i ekonomično raspolaganje proračunskim sredstvima. </a:t>
            </a:r>
            <a:br>
              <a:rPr lang="hr-HR" sz="1400" cap="none" noProof="0" dirty="0">
                <a:solidFill>
                  <a:srgbClr val="002060"/>
                </a:solidFill>
              </a:rPr>
            </a:br>
            <a:r>
              <a:rPr lang="hr-HR" sz="1400" cap="none" noProof="0" dirty="0">
                <a:solidFill>
                  <a:srgbClr val="002060"/>
                </a:solidFill>
              </a:rPr>
              <a:t>Proračun donosi (izglasava) Općinsko vijeće do kraja godine za iduću godinu.</a:t>
            </a:r>
            <a:br>
              <a:rPr lang="hr-HR" sz="1400" cap="none" noProof="0" dirty="0">
                <a:solidFill>
                  <a:srgbClr val="002060"/>
                </a:solidFill>
              </a:rPr>
            </a:br>
            <a:br>
              <a:rPr lang="hr-HR" sz="1400" cap="none" noProof="0" dirty="0">
                <a:solidFill>
                  <a:srgbClr val="002060"/>
                </a:solidFill>
              </a:rPr>
            </a:br>
            <a:r>
              <a:rPr lang="hr-HR" sz="1400" cap="none" noProof="0" dirty="0">
                <a:solidFill>
                  <a:srgbClr val="002060"/>
                </a:solidFill>
              </a:rPr>
              <a:t>Treba napomenuti da proračun nije statičan akt već se sukladno zakonu može mijenjati tijekom proračunske godine.</a:t>
            </a:r>
            <a:br>
              <a:rPr lang="hr-HR" sz="1400" cap="none" noProof="0" dirty="0">
                <a:solidFill>
                  <a:srgbClr val="002060"/>
                </a:solidFill>
              </a:rPr>
            </a:br>
            <a:r>
              <a:rPr lang="hr-HR" sz="1400" cap="none" noProof="0" dirty="0">
                <a:solidFill>
                  <a:srgbClr val="002060"/>
                </a:solidFill>
              </a:rPr>
              <a:t>Ta izmjena se naziva Rebalans proračuna.</a:t>
            </a:r>
            <a:br>
              <a:rPr lang="hr-HR" sz="1400" cap="none" noProof="0" dirty="0">
                <a:solidFill>
                  <a:srgbClr val="002060"/>
                </a:solidFill>
              </a:rPr>
            </a:br>
            <a:r>
              <a:rPr lang="hr-HR" sz="1400" cap="none" noProof="0" dirty="0">
                <a:solidFill>
                  <a:srgbClr val="002060"/>
                </a:solidFill>
              </a:rPr>
              <a:t>	</a:t>
            </a:r>
            <a:br>
              <a:rPr lang="hr-HR" sz="1400" cap="none" noProof="0" dirty="0">
                <a:solidFill>
                  <a:srgbClr val="002060"/>
                </a:solidFill>
              </a:rPr>
            </a:br>
            <a:r>
              <a:rPr lang="hr-HR" sz="1400" cap="none" noProof="0" dirty="0">
                <a:solidFill>
                  <a:srgbClr val="002060"/>
                </a:solidFill>
              </a:rPr>
              <a:t>Procedura izmjena/rebalansa proračuna identična je proceduri njegova donošenja.</a:t>
            </a:r>
            <a:br>
              <a:rPr lang="hr-HR" sz="1400" cap="none" noProof="0" dirty="0">
                <a:solidFill>
                  <a:srgbClr val="002060"/>
                </a:solidFill>
              </a:rPr>
            </a:br>
            <a:br>
              <a:rPr lang="hr-HR" sz="1400" cap="none" noProof="0" dirty="0">
                <a:solidFill>
                  <a:srgbClr val="002060"/>
                </a:solidFill>
              </a:rPr>
            </a:br>
            <a:br>
              <a:rPr lang="hr-HR" sz="1400" cap="none" noProof="0" dirty="0">
                <a:solidFill>
                  <a:srgbClr val="002060"/>
                </a:solidFill>
              </a:rPr>
            </a:br>
            <a:r>
              <a:rPr lang="hr-HR" sz="1400" cap="none" noProof="0" dirty="0">
                <a:solidFill>
                  <a:srgbClr val="002060"/>
                </a:solidFill>
              </a:rPr>
              <a:t>						                </a:t>
            </a:r>
            <a:r>
              <a:rPr lang="hr-HR" sz="1600" cap="none" noProof="0" dirty="0"/>
              <a:t>Jedno od najvažnijih načela proračuna je</a:t>
            </a:r>
            <a:br>
              <a:rPr lang="hr-HR" sz="1600" cap="none" noProof="0" dirty="0"/>
            </a:br>
            <a:r>
              <a:rPr lang="hr-HR" sz="1600" cap="none" noProof="0" dirty="0"/>
              <a:t>						                      da on mora biti </a:t>
            </a:r>
            <a:r>
              <a:rPr lang="hr-HR" sz="1600" cap="none" noProof="0" dirty="0">
                <a:effectLst>
                  <a:outerShdw blurRad="38100" dist="38100" dir="2700000" algn="tl">
                    <a:srgbClr val="000000">
                      <a:alpha val="43137"/>
                    </a:srgbClr>
                  </a:outerShdw>
                </a:effectLst>
              </a:rPr>
              <a:t>URAVNOTEŽEN</a:t>
            </a:r>
            <a:r>
              <a:rPr lang="hr-HR" sz="1600" cap="none" noProof="0" dirty="0"/>
              <a:t>, </a:t>
            </a:r>
            <a:br>
              <a:rPr lang="hr-HR" sz="1600" cap="none" noProof="0" dirty="0"/>
            </a:br>
            <a:r>
              <a:rPr lang="hr-HR" sz="1600" cap="none" noProof="0" dirty="0"/>
              <a:t>		odnosno ukupna visina planiranih prihoda mora biti istovjetna ukupnoj visini planiranih rashoda!</a:t>
            </a:r>
            <a:br>
              <a:rPr lang="hr-HR" sz="1600" cap="none" noProof="0" dirty="0"/>
            </a:br>
            <a:endParaRPr lang="hr-HR" sz="1600" i="1" cap="none" noProof="0" dirty="0">
              <a:effectLst>
                <a:outerShdw blurRad="38100" dist="38100" dir="2700000" algn="tl">
                  <a:srgbClr val="000000">
                    <a:alpha val="43137"/>
                  </a:srgbClr>
                </a:outerShdw>
              </a:effectLst>
              <a:latin typeface="+mn-lt"/>
            </a:endParaRPr>
          </a:p>
        </p:txBody>
      </p:sp>
      <p:sp>
        <p:nvSpPr>
          <p:cNvPr id="3" name="Rezervirano mjesto sadržaja 2"/>
          <p:cNvSpPr>
            <a:spLocks noGrp="1"/>
          </p:cNvSpPr>
          <p:nvPr>
            <p:ph idx="1"/>
          </p:nvPr>
        </p:nvSpPr>
        <p:spPr>
          <a:xfrm>
            <a:off x="685801" y="316149"/>
            <a:ext cx="4095606" cy="1184564"/>
          </a:xfrm>
        </p:spPr>
        <p:txBody>
          <a:bodyPr>
            <a:normAutofit/>
          </a:bodyPr>
          <a:lstStyle/>
          <a:p>
            <a:pPr>
              <a:buFont typeface="Wingdings" panose="05000000000000000000" pitchFamily="2" charset="2"/>
              <a:buChar char="Ø"/>
            </a:pPr>
            <a:r>
              <a:rPr lang="hr-HR" sz="3200" noProof="0" dirty="0">
                <a:solidFill>
                  <a:schemeClr val="tx1"/>
                </a:solidFill>
                <a:effectLst>
                  <a:outerShdw blurRad="38100" dist="38100" dir="2700000" algn="tl">
                    <a:srgbClr val="000000">
                      <a:alpha val="43137"/>
                    </a:srgbClr>
                  </a:outerShdw>
                </a:effectLst>
                <a:latin typeface="+mj-lt"/>
              </a:rPr>
              <a:t>Što je proračun?</a:t>
            </a:r>
          </a:p>
        </p:txBody>
      </p:sp>
    </p:spTree>
    <p:extLst>
      <p:ext uri="{BB962C8B-B14F-4D97-AF65-F5344CB8AC3E}">
        <p14:creationId xmlns:p14="http://schemas.microsoft.com/office/powerpoint/2010/main" val="3424051374"/>
      </p:ext>
    </p:extLst>
  </p:cSld>
  <p:clrMapOvr>
    <a:masterClrMapping/>
  </p:clrMapOvr>
  <mc:AlternateContent xmlns:mc="http://schemas.openxmlformats.org/markup-compatibility/2006" xmlns:p14="http://schemas.microsoft.com/office/powerpoint/2010/main">
    <mc:Choice Requires="p14">
      <p:transition spd="slow" p14:dur="1400" advClick="0" advTm="15000">
        <p14:ripple/>
      </p:transition>
    </mc:Choice>
    <mc:Fallback xmlns="">
      <p:transition spd="slow" advClick="0" advTm="15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44236" y="1111827"/>
            <a:ext cx="10848109" cy="5444837"/>
          </a:xfrm>
        </p:spPr>
        <p:txBody>
          <a:bodyPr>
            <a:normAutofit fontScale="92500"/>
          </a:bodyPr>
          <a:lstStyle/>
          <a:p>
            <a:pPr marL="536575" lvl="1" indent="-177800" algn="just">
              <a:buFont typeface="Wingdings" panose="05000000000000000000" pitchFamily="2" charset="2"/>
              <a:buChar char="Ø"/>
            </a:pPr>
            <a:r>
              <a:rPr lang="hr-HR" sz="1200" noProof="0" dirty="0">
                <a:solidFill>
                  <a:srgbClr val="002060"/>
                </a:solidFill>
                <a:effectLst>
                  <a:outerShdw blurRad="38100" dist="38100" dir="2700000" algn="tl">
                    <a:srgbClr val="000000">
                      <a:alpha val="43137"/>
                    </a:srgbClr>
                  </a:outerShdw>
                </a:effectLst>
              </a:rPr>
              <a:t>PROGRAM 1010 SOCIJALNA ZAŠTITA za financiranje navedenog programa planiraju se sredstva u ukupnom iznosu od 399.950,00 EUR, a raspodijeljena kako slijedi :</a:t>
            </a:r>
          </a:p>
          <a:p>
            <a:pPr marL="179388" indent="-95250" algn="just">
              <a:lnSpc>
                <a:spcPct val="138000"/>
              </a:lnSpc>
              <a:spcBef>
                <a:spcPts val="288"/>
              </a:spcBef>
              <a:buFont typeface="Wingdings" panose="05000000000000000000" pitchFamily="2" charset="2"/>
              <a:buChar char="ü"/>
            </a:pPr>
            <a:r>
              <a:rPr lang="hr-HR" sz="1100" noProof="0" dirty="0">
                <a:solidFill>
                  <a:srgbClr val="0047D6"/>
                </a:solidFill>
              </a:rPr>
              <a:t> Planirana sredstva u iznosu od 24.950,00 EUR odnose se na pomoći socijalno ugroženim pojedincima i obiteljima u cilju poboljšanja standarda socijalno najugroženijeg dijela stanovništva.</a:t>
            </a:r>
          </a:p>
          <a:p>
            <a:pPr marL="84138" algn="just">
              <a:lnSpc>
                <a:spcPct val="138000"/>
              </a:lnSpc>
              <a:spcBef>
                <a:spcPts val="288"/>
              </a:spcBef>
              <a:buFont typeface="Wingdings" panose="05000000000000000000" pitchFamily="2" charset="2"/>
              <a:buChar char="ü"/>
            </a:pPr>
            <a:r>
              <a:rPr lang="hr-HR" sz="1100" noProof="0" dirty="0">
                <a:solidFill>
                  <a:srgbClr val="0047D6"/>
                </a:solidFill>
              </a:rPr>
              <a:t> Planiraju se sredstva u ukupnom iznosu od 29.000,00 EUR za potpore novorođenim </a:t>
            </a:r>
            <a:r>
              <a:rPr lang="hr-HR" sz="1100" noProof="0" dirty="0" err="1">
                <a:solidFill>
                  <a:srgbClr val="0047D6"/>
                </a:solidFill>
              </a:rPr>
              <a:t>Humčanima</a:t>
            </a:r>
            <a:r>
              <a:rPr lang="hr-HR" sz="1100" noProof="0" dirty="0">
                <a:solidFill>
                  <a:srgbClr val="0047D6"/>
                </a:solidFill>
              </a:rPr>
              <a:t>/</a:t>
            </a:r>
            <a:r>
              <a:rPr lang="hr-HR" sz="1100" noProof="0" dirty="0" err="1">
                <a:solidFill>
                  <a:srgbClr val="0047D6"/>
                </a:solidFill>
              </a:rPr>
              <a:t>Humčankama</a:t>
            </a:r>
            <a:r>
              <a:rPr lang="hr-HR" sz="1100" noProof="0" dirty="0">
                <a:solidFill>
                  <a:srgbClr val="0047D6"/>
                </a:solidFill>
              </a:rPr>
              <a:t> te jubilarcima zlatni/dijamantni pir,</a:t>
            </a:r>
          </a:p>
          <a:p>
            <a:pPr marL="179388" indent="-95250" algn="just">
              <a:lnSpc>
                <a:spcPct val="138000"/>
              </a:lnSpc>
              <a:spcBef>
                <a:spcPts val="288"/>
              </a:spcBef>
              <a:buFont typeface="Wingdings" panose="05000000000000000000" pitchFamily="2" charset="2"/>
              <a:buChar char="ü"/>
            </a:pPr>
            <a:r>
              <a:rPr lang="hr-HR" sz="1100" noProof="0" dirty="0">
                <a:solidFill>
                  <a:srgbClr val="0047D6"/>
                </a:solidFill>
              </a:rPr>
              <a:t> Ukupno planirana sredstva za stipendije srednjoškolaca i studenata po socijalnom statusu, nadarenosti, po osnovi deficitarnih zanimanja, te nagrade učenicima i studentima za posebna postignuća u iznosu od 62.000,00 EUR, također je  planiran iznos od 28.000,00 EUR za sufinanciranje prijevoza učenika srednjih škola.</a:t>
            </a:r>
          </a:p>
          <a:p>
            <a:pPr marL="84138" algn="just">
              <a:lnSpc>
                <a:spcPct val="138000"/>
              </a:lnSpc>
              <a:spcBef>
                <a:spcPts val="288"/>
              </a:spcBef>
              <a:buFont typeface="Wingdings" panose="05000000000000000000" pitchFamily="2" charset="2"/>
              <a:buChar char="ü"/>
            </a:pPr>
            <a:r>
              <a:rPr lang="hr-HR" sz="1100" noProof="0" dirty="0">
                <a:solidFill>
                  <a:srgbClr val="0047D6"/>
                </a:solidFill>
              </a:rPr>
              <a:t> Planiraju se sredstva u iznosu od 12.000,00 EUR za poklone djeci za Božić.</a:t>
            </a:r>
          </a:p>
          <a:p>
            <a:pPr marL="84138" algn="just">
              <a:lnSpc>
                <a:spcPct val="138000"/>
              </a:lnSpc>
              <a:spcBef>
                <a:spcPts val="288"/>
              </a:spcBef>
              <a:buFont typeface="Wingdings" panose="05000000000000000000" pitchFamily="2" charset="2"/>
              <a:buChar char="ü"/>
            </a:pPr>
            <a:r>
              <a:rPr lang="hr-HR" sz="1100" noProof="0" dirty="0">
                <a:solidFill>
                  <a:srgbClr val="0047D6"/>
                </a:solidFill>
              </a:rPr>
              <a:t> Jednokratne pomoći umirovljenicima za podjelu božićnica umirovljenicima s područja općine Hum na Sutli  plan iznosi 50.000,00 EUR.</a:t>
            </a:r>
          </a:p>
          <a:p>
            <a:pPr marL="179388" indent="-95250" algn="just">
              <a:lnSpc>
                <a:spcPct val="138000"/>
              </a:lnSpc>
              <a:spcBef>
                <a:spcPts val="288"/>
              </a:spcBef>
              <a:buFont typeface="Wingdings" panose="05000000000000000000" pitchFamily="2" charset="2"/>
              <a:buChar char="ü"/>
            </a:pPr>
            <a:r>
              <a:rPr lang="hr-HR" sz="1100" noProof="0" dirty="0">
                <a:solidFill>
                  <a:srgbClr val="0047D6"/>
                </a:solidFill>
              </a:rPr>
              <a:t> Sukladno odredbama Zakona o Hrvatskom Crvenom križu općina Hum na Sutli osigurava sredstva za rad i djelovanje Gradskog društva Crvenog križa Pregrada u iznosu od 18.000,00 EUR.</a:t>
            </a:r>
          </a:p>
          <a:p>
            <a:pPr marL="179388" indent="-95250" algn="just">
              <a:lnSpc>
                <a:spcPct val="138000"/>
              </a:lnSpc>
              <a:spcBef>
                <a:spcPts val="288"/>
              </a:spcBef>
              <a:buFont typeface="Wingdings" panose="05000000000000000000" pitchFamily="2" charset="2"/>
              <a:buChar char="ü"/>
            </a:pPr>
            <a:r>
              <a:rPr lang="hr-HR" sz="1100" noProof="0" dirty="0">
                <a:solidFill>
                  <a:srgbClr val="0047D6"/>
                </a:solidFill>
              </a:rPr>
              <a:t> Plan za naknade doktorima Ambulante Hum na Sutli iznosi 19.000,00 EUR.</a:t>
            </a:r>
          </a:p>
          <a:p>
            <a:pPr marL="84138" lvl="0" algn="just">
              <a:lnSpc>
                <a:spcPct val="138000"/>
              </a:lnSpc>
              <a:spcBef>
                <a:spcPts val="288"/>
              </a:spcBef>
              <a:buClr>
                <a:prstClr val="white"/>
              </a:buClr>
              <a:buFont typeface="Wingdings" panose="05000000000000000000" pitchFamily="2" charset="2"/>
              <a:buChar char="ü"/>
            </a:pPr>
            <a:r>
              <a:rPr lang="hr-HR" sz="1100" noProof="0" dirty="0">
                <a:solidFill>
                  <a:srgbClr val="0047D6"/>
                </a:solidFill>
              </a:rPr>
              <a:t> Predviđa se sufinanciranje nabavke radnih bilježnica za učenike osnovne škole u iznosu od 24.000,00 EUR.</a:t>
            </a:r>
          </a:p>
          <a:p>
            <a:pPr marL="84138" lvl="0" algn="just">
              <a:lnSpc>
                <a:spcPct val="138000"/>
              </a:lnSpc>
              <a:spcBef>
                <a:spcPts val="288"/>
              </a:spcBef>
              <a:buClr>
                <a:prstClr val="white"/>
              </a:buClr>
              <a:buFont typeface="Wingdings" panose="05000000000000000000" pitchFamily="2" charset="2"/>
              <a:buChar char="ü"/>
            </a:pPr>
            <a:r>
              <a:rPr lang="hr-HR" sz="1100" noProof="0" dirty="0">
                <a:solidFill>
                  <a:srgbClr val="0047D6"/>
                </a:solidFill>
              </a:rPr>
              <a:t> Za mjeru pomoći pri rješavanju stambenog pitanja – kupnja ili izgradnja nove nekretnine planirana su sredstva u iznosu od  80.000,00 EUR.</a:t>
            </a:r>
          </a:p>
          <a:p>
            <a:pPr marL="84138" lvl="0" algn="just">
              <a:lnSpc>
                <a:spcPct val="138000"/>
              </a:lnSpc>
              <a:spcBef>
                <a:spcPts val="288"/>
              </a:spcBef>
              <a:buClr>
                <a:prstClr val="white"/>
              </a:buClr>
              <a:buFont typeface="Wingdings" panose="05000000000000000000" pitchFamily="2" charset="2"/>
              <a:buChar char="ü"/>
            </a:pPr>
            <a:r>
              <a:rPr lang="hr-HR" sz="1100" noProof="0" dirty="0">
                <a:solidFill>
                  <a:srgbClr val="0047D6"/>
                </a:solidFill>
              </a:rPr>
              <a:t> Za mjeru pomoći pri rješavanju stambenog pitanja – adaptacija stambenog prostora planirana su sredstva u iznosu od  32.000,00 EUR.</a:t>
            </a:r>
          </a:p>
          <a:p>
            <a:pPr marL="84138" lvl="0" algn="just">
              <a:lnSpc>
                <a:spcPct val="138000"/>
              </a:lnSpc>
              <a:spcBef>
                <a:spcPts val="288"/>
              </a:spcBef>
              <a:buClr>
                <a:prstClr val="white"/>
              </a:buClr>
              <a:buFont typeface="Wingdings" panose="05000000000000000000" pitchFamily="2" charset="2"/>
              <a:buChar char="ü"/>
            </a:pPr>
            <a:r>
              <a:rPr lang="hr-HR" sz="1100" noProof="0" dirty="0">
                <a:solidFill>
                  <a:srgbClr val="0047D6"/>
                </a:solidFill>
              </a:rPr>
              <a:t> Jednokratni prigodni darovi onkološkim pacijentima, invalidima i roditeljima njegovateljima planirani su u iznosu od 15.000,00 EUR.</a:t>
            </a:r>
          </a:p>
          <a:p>
            <a:pPr marL="84138" lvl="0" algn="just">
              <a:lnSpc>
                <a:spcPct val="138000"/>
              </a:lnSpc>
              <a:spcBef>
                <a:spcPts val="288"/>
              </a:spcBef>
              <a:buClr>
                <a:prstClr val="white"/>
              </a:buClr>
              <a:buFont typeface="Wingdings" panose="05000000000000000000" pitchFamily="2" charset="2"/>
              <a:buChar char="ü"/>
            </a:pPr>
            <a:r>
              <a:rPr lang="hr-HR" sz="1100" noProof="0" dirty="0">
                <a:solidFill>
                  <a:srgbClr val="0047D6"/>
                </a:solidFill>
              </a:rPr>
              <a:t> Planira se iznos od 4.000,00 EUR za prijevoz starijih i nemoćnih.</a:t>
            </a:r>
          </a:p>
          <a:p>
            <a:pPr marL="84138" lvl="0" algn="just">
              <a:lnSpc>
                <a:spcPct val="138000"/>
              </a:lnSpc>
              <a:spcBef>
                <a:spcPts val="288"/>
              </a:spcBef>
              <a:buClr>
                <a:prstClr val="white"/>
              </a:buClr>
              <a:buFont typeface="Wingdings" panose="05000000000000000000" pitchFamily="2" charset="2"/>
              <a:buChar char="ü"/>
            </a:pPr>
            <a:r>
              <a:rPr lang="hr-HR" sz="1100" noProof="0" dirty="0">
                <a:solidFill>
                  <a:srgbClr val="0047D6"/>
                </a:solidFill>
              </a:rPr>
              <a:t> Sufinanciranje djelovanja ustanove socijalne skrbi Dom za žrtve nasilja u obitelji NOVI POČETAK u iznosu od 2.000,00 EUR.</a:t>
            </a:r>
          </a:p>
          <a:p>
            <a:pPr marL="84138" lvl="0" algn="just">
              <a:lnSpc>
                <a:spcPct val="138000"/>
              </a:lnSpc>
              <a:spcBef>
                <a:spcPts val="288"/>
              </a:spcBef>
              <a:buClr>
                <a:prstClr val="white"/>
              </a:buClr>
              <a:buFont typeface="Wingdings" panose="05000000000000000000" pitchFamily="2" charset="2"/>
              <a:buChar char="ü"/>
            </a:pPr>
            <a:endParaRPr lang="hr-HR" sz="1100" noProof="0" dirty="0">
              <a:solidFill>
                <a:srgbClr val="0047D6"/>
              </a:solidFill>
            </a:endParaRPr>
          </a:p>
          <a:p>
            <a:pPr marL="741600" indent="-172800" algn="just">
              <a:lnSpc>
                <a:spcPct val="138000"/>
              </a:lnSpc>
              <a:spcBef>
                <a:spcPts val="288"/>
              </a:spcBef>
              <a:buFont typeface="Wingdings" panose="05000000000000000000" pitchFamily="2" charset="2"/>
              <a:buChar char="ü"/>
            </a:pPr>
            <a:endParaRPr lang="hr-HR" sz="1400" noProof="0" dirty="0">
              <a:solidFill>
                <a:srgbClr val="002060"/>
              </a:solidFill>
            </a:endParaRPr>
          </a:p>
          <a:p>
            <a:pPr marL="568800" algn="just">
              <a:lnSpc>
                <a:spcPct val="138000"/>
              </a:lnSpc>
              <a:spcBef>
                <a:spcPts val="288"/>
              </a:spcBef>
            </a:pPr>
            <a:endParaRPr lang="hr-HR" sz="1300" noProof="0" dirty="0">
              <a:solidFill>
                <a:srgbClr val="002060"/>
              </a:solidFill>
            </a:endParaRPr>
          </a:p>
          <a:p>
            <a:pPr marL="342900" indent="-342900">
              <a:buFont typeface="Wingdings" panose="05000000000000000000" pitchFamily="2" charset="2"/>
              <a:buChar char="Ø"/>
            </a:pPr>
            <a:endParaRPr lang="hr-HR" sz="1200" noProof="0" dirty="0"/>
          </a:p>
          <a:p>
            <a:pPr marL="342900" indent="-342900">
              <a:buFont typeface="Wingdings" panose="05000000000000000000" pitchFamily="2" charset="2"/>
              <a:buChar char="Ø"/>
            </a:pPr>
            <a:endParaRPr lang="hr-HR" sz="1200" noProof="0" dirty="0"/>
          </a:p>
        </p:txBody>
      </p:sp>
    </p:spTree>
    <p:extLst>
      <p:ext uri="{BB962C8B-B14F-4D97-AF65-F5344CB8AC3E}">
        <p14:creationId xmlns:p14="http://schemas.microsoft.com/office/powerpoint/2010/main" val="1972315994"/>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706019" y="1563448"/>
            <a:ext cx="10402890" cy="4745867"/>
          </a:xfrm>
        </p:spPr>
        <p:txBody>
          <a:bodyPr/>
          <a:lstStyle/>
          <a:p>
            <a:pPr marL="800100" lvl="1" indent="-342900">
              <a:buClr>
                <a:prstClr val="white"/>
              </a:buClr>
              <a:buFont typeface="Wingdings" panose="05000000000000000000" pitchFamily="2" charset="2"/>
              <a:buChar char="Ø"/>
            </a:pPr>
            <a:r>
              <a:rPr lang="hr-HR" sz="1100" noProof="0" dirty="0">
                <a:solidFill>
                  <a:srgbClr val="002060"/>
                </a:solidFill>
                <a:effectLst>
                  <a:outerShdw blurRad="38100" dist="38100" dir="2700000" algn="tl">
                    <a:srgbClr val="000000">
                      <a:alpha val="43137"/>
                    </a:srgbClr>
                  </a:outerShdw>
                </a:effectLst>
              </a:rPr>
              <a:t>PROGRAM 1011 ZAŠTITA OD POŽARA I CIVILNA ZAŠTITA ukupno planirana sredstva  iznose  103.300,00 EUR, a odnose se na:</a:t>
            </a:r>
          </a:p>
          <a:p>
            <a:pPr marL="179388" lvl="0" indent="-179388">
              <a:lnSpc>
                <a:spcPct val="138000"/>
              </a:lnSpc>
              <a:buClr>
                <a:prstClr val="white"/>
              </a:buClr>
              <a:buFont typeface="Wingdings" panose="05000000000000000000" pitchFamily="2" charset="2"/>
              <a:buChar char="ü"/>
            </a:pPr>
            <a:r>
              <a:rPr lang="hr-HR" sz="1100" noProof="0" dirty="0">
                <a:solidFill>
                  <a:srgbClr val="0047D6"/>
                </a:solidFill>
              </a:rPr>
              <a:t>Za financiranje Vatrogasne zajednice Općine Hum na Sutli  sukladno Zakonu o vatrogastvu u iznosu od 92.000,00 EUR.</a:t>
            </a:r>
          </a:p>
          <a:p>
            <a:pPr marL="179388" lvl="0" indent="-179388">
              <a:lnSpc>
                <a:spcPct val="138000"/>
              </a:lnSpc>
              <a:buClr>
                <a:prstClr val="white"/>
              </a:buClr>
              <a:buFont typeface="Wingdings" panose="05000000000000000000" pitchFamily="2" charset="2"/>
              <a:buChar char="ü"/>
            </a:pPr>
            <a:r>
              <a:rPr lang="hr-HR" sz="1100" noProof="0" dirty="0">
                <a:solidFill>
                  <a:srgbClr val="0047D6"/>
                </a:solidFill>
              </a:rPr>
              <a:t>Za nabavku opreme za civilnu zaštitu planira se iznos od 4.000,00 EUR.</a:t>
            </a:r>
          </a:p>
          <a:p>
            <a:pPr marL="179388" lvl="0" indent="-179388">
              <a:lnSpc>
                <a:spcPct val="138000"/>
              </a:lnSpc>
              <a:buClr>
                <a:prstClr val="white"/>
              </a:buClr>
              <a:buFont typeface="Wingdings" panose="05000000000000000000" pitchFamily="2" charset="2"/>
              <a:buChar char="ü"/>
            </a:pPr>
            <a:r>
              <a:rPr lang="hr-HR" sz="1100" noProof="0" dirty="0">
                <a:solidFill>
                  <a:srgbClr val="0047D6"/>
                </a:solidFill>
              </a:rPr>
              <a:t>Za financiranje Javne vatrogasne postrojbe Grada Krapine plan u iznosu od 7.300,00 EUR.</a:t>
            </a:r>
          </a:p>
          <a:p>
            <a:pPr marL="0" lvl="0" indent="0">
              <a:buClr>
                <a:prstClr val="white"/>
              </a:buClr>
              <a:buNone/>
            </a:pPr>
            <a:endParaRPr lang="hr-HR" sz="1100" noProof="0" dirty="0">
              <a:solidFill>
                <a:srgbClr val="002060"/>
              </a:solidFill>
            </a:endParaRPr>
          </a:p>
          <a:p>
            <a:pPr marL="0" lvl="0" indent="0">
              <a:buClr>
                <a:prstClr val="white"/>
              </a:buClr>
              <a:buNone/>
            </a:pPr>
            <a:endParaRPr lang="hr-HR" sz="1100" noProof="0" dirty="0">
              <a:solidFill>
                <a:srgbClr val="002060"/>
              </a:solidFill>
            </a:endParaRPr>
          </a:p>
          <a:p>
            <a:pPr marL="800100" lvl="1" indent="-342900">
              <a:buClr>
                <a:prstClr val="white"/>
              </a:buClr>
              <a:buFont typeface="Wingdings" panose="05000000000000000000" pitchFamily="2" charset="2"/>
              <a:buChar char="Ø"/>
            </a:pPr>
            <a:r>
              <a:rPr lang="hr-HR" sz="1100" noProof="0" dirty="0">
                <a:solidFill>
                  <a:srgbClr val="002060"/>
                </a:solidFill>
                <a:effectLst>
                  <a:outerShdw blurRad="38100" dist="38100" dir="2700000" algn="tl">
                    <a:srgbClr val="000000">
                      <a:alpha val="43137"/>
                    </a:srgbClr>
                  </a:outerShdw>
                </a:effectLst>
              </a:rPr>
              <a:t>PROGRAM 1012  RAZVOJ ZAJEDNICE  I UPRAVLJANJE IMOVINOM planirana sredstva iznose 370.000,00 EUR, a odnosi se na projekte:</a:t>
            </a:r>
          </a:p>
          <a:p>
            <a:pPr marL="179388" lvl="1" indent="-179388">
              <a:buClr>
                <a:prstClr val="white"/>
              </a:buClr>
              <a:buFont typeface="Wingdings" panose="05000000000000000000" pitchFamily="2" charset="2"/>
              <a:buChar char="ü"/>
            </a:pPr>
            <a:r>
              <a:rPr lang="hr-HR" sz="1100" noProof="0" dirty="0">
                <a:solidFill>
                  <a:srgbClr val="0047D6"/>
                </a:solidFill>
              </a:rPr>
              <a:t>Informiranje i izdavanje  glasila općine Hum na Sutli plan iznosi 7.000,00 EUR.</a:t>
            </a:r>
          </a:p>
          <a:p>
            <a:pPr marL="179388" lvl="1" indent="-179388">
              <a:buClr>
                <a:prstClr val="white"/>
              </a:buClr>
              <a:buFont typeface="Wingdings" panose="05000000000000000000" pitchFamily="2" charset="2"/>
              <a:buChar char="ü"/>
            </a:pPr>
            <a:r>
              <a:rPr lang="hr-HR" sz="1100" noProof="0" dirty="0">
                <a:solidFill>
                  <a:srgbClr val="0047D6"/>
                </a:solidFill>
              </a:rPr>
              <a:t>Hortikulturne aktivnosti i uređenje okoliša centra Huma na Sutli plan iznosi 15.000,00 EUR.</a:t>
            </a:r>
          </a:p>
          <a:p>
            <a:pPr marL="179388" lvl="1" indent="-179388">
              <a:buClr>
                <a:prstClr val="white"/>
              </a:buClr>
              <a:buFont typeface="Wingdings" panose="05000000000000000000" pitchFamily="2" charset="2"/>
              <a:buChar char="ü"/>
            </a:pPr>
            <a:r>
              <a:rPr lang="hr-HR" sz="1100" noProof="0" dirty="0">
                <a:solidFill>
                  <a:srgbClr val="0047D6"/>
                </a:solidFill>
              </a:rPr>
              <a:t>Provođenje ekološko- edukativnih radionica  u iznosu 2.500,00 EUR.</a:t>
            </a:r>
          </a:p>
          <a:p>
            <a:pPr marL="179388" lvl="1" indent="-179388">
              <a:buClr>
                <a:prstClr val="white"/>
              </a:buClr>
              <a:buFont typeface="Wingdings" panose="05000000000000000000" pitchFamily="2" charset="2"/>
              <a:buChar char="ü"/>
            </a:pPr>
            <a:r>
              <a:rPr lang="hr-HR" sz="1100" noProof="0" dirty="0">
                <a:solidFill>
                  <a:srgbClr val="0047D6"/>
                </a:solidFill>
              </a:rPr>
              <a:t>Ulaganja u objekte i zemljišta </a:t>
            </a:r>
            <a:r>
              <a:rPr lang="hr-HR" sz="1100" dirty="0">
                <a:solidFill>
                  <a:srgbClr val="0047D6"/>
                </a:solidFill>
              </a:rPr>
              <a:t>radi poboljšanja kvalitete života lokalnog stanovništva u iznosu 300.000,00 EUR.</a:t>
            </a:r>
          </a:p>
          <a:p>
            <a:pPr marL="179388" lvl="1" indent="-179388">
              <a:buClr>
                <a:prstClr val="white"/>
              </a:buClr>
              <a:buFont typeface="Wingdings" panose="05000000000000000000" pitchFamily="2" charset="2"/>
              <a:buChar char="ü"/>
            </a:pPr>
            <a:r>
              <a:rPr lang="hr-HR" sz="1100" dirty="0">
                <a:solidFill>
                  <a:srgbClr val="0047D6"/>
                </a:solidFill>
              </a:rPr>
              <a:t>Planiran je iznos od 40.000,00 EUR </a:t>
            </a:r>
            <a:r>
              <a:rPr lang="pl-PL" sz="1100" dirty="0">
                <a:solidFill>
                  <a:srgbClr val="0047D6"/>
                </a:solidFill>
              </a:rPr>
              <a:t>za izradu projektne dokumentacije, rekonstrukcija i obnova objekta Spomen doma Orešje.</a:t>
            </a:r>
          </a:p>
          <a:p>
            <a:pPr marL="179388" lvl="1" indent="-179388">
              <a:buClr>
                <a:prstClr val="white"/>
              </a:buClr>
              <a:buFont typeface="Wingdings" panose="05000000000000000000" pitchFamily="2" charset="2"/>
              <a:buChar char="ü"/>
            </a:pPr>
            <a:r>
              <a:rPr lang="pl-PL" sz="1100" dirty="0">
                <a:solidFill>
                  <a:srgbClr val="0047D6"/>
                </a:solidFill>
              </a:rPr>
              <a:t>Aktivnost uz izradu projketne dokumentacije Poučna staza - Videž plan iznosi 5.000,00 EUR.</a:t>
            </a:r>
          </a:p>
          <a:p>
            <a:pPr marL="179388" lvl="1" indent="-179388">
              <a:buClr>
                <a:prstClr val="white"/>
              </a:buClr>
              <a:buFont typeface="Wingdings" panose="05000000000000000000" pitchFamily="2" charset="2"/>
              <a:buChar char="ü"/>
            </a:pPr>
            <a:endParaRPr lang="hr-HR" sz="1100" noProof="0" dirty="0">
              <a:solidFill>
                <a:srgbClr val="0047D6"/>
              </a:solidFill>
            </a:endParaRPr>
          </a:p>
          <a:p>
            <a:pPr marL="179388" lvl="1" indent="-179388">
              <a:buClr>
                <a:prstClr val="white"/>
              </a:buClr>
              <a:buFont typeface="Wingdings" panose="05000000000000000000" pitchFamily="2" charset="2"/>
              <a:buChar char="ü"/>
            </a:pPr>
            <a:endParaRPr lang="hr-HR" sz="1100" noProof="0" dirty="0">
              <a:solidFill>
                <a:srgbClr val="0047D6"/>
              </a:solidFill>
            </a:endParaRPr>
          </a:p>
          <a:p>
            <a:pPr marL="179388" lvl="1" indent="-179388">
              <a:buClr>
                <a:prstClr val="white"/>
              </a:buClr>
              <a:buFont typeface="Wingdings" panose="05000000000000000000" pitchFamily="2" charset="2"/>
              <a:buChar char="ü"/>
            </a:pPr>
            <a:endParaRPr lang="hr-HR" sz="1100" noProof="0" dirty="0">
              <a:solidFill>
                <a:srgbClr val="0047D6"/>
              </a:solidFill>
            </a:endParaRPr>
          </a:p>
          <a:p>
            <a:pPr marL="533400" lvl="1" indent="0">
              <a:buClr>
                <a:prstClr val="white"/>
              </a:buClr>
              <a:buNone/>
            </a:pPr>
            <a:endParaRPr lang="hr-HR" sz="1100" noProof="0" dirty="0">
              <a:solidFill>
                <a:srgbClr val="0047D6"/>
              </a:solidFill>
            </a:endParaRPr>
          </a:p>
          <a:p>
            <a:pPr marL="0" indent="0">
              <a:buNone/>
            </a:pPr>
            <a:endParaRPr lang="hr-HR" noProof="0" dirty="0"/>
          </a:p>
        </p:txBody>
      </p:sp>
    </p:spTree>
    <p:extLst>
      <p:ext uri="{BB962C8B-B14F-4D97-AF65-F5344CB8AC3E}">
        <p14:creationId xmlns:p14="http://schemas.microsoft.com/office/powerpoint/2010/main" val="1486046526"/>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1" y="581891"/>
            <a:ext cx="10434061" cy="5412509"/>
          </a:xfrm>
        </p:spPr>
        <p:txBody>
          <a:bodyPr/>
          <a:lstStyle/>
          <a:p>
            <a:pPr marL="342900" indent="-342900" algn="just">
              <a:buFont typeface="Wingdings" panose="05000000000000000000" pitchFamily="2" charset="2"/>
              <a:buChar char="v"/>
            </a:pPr>
            <a:r>
              <a:rPr lang="hr-HR" sz="1600" noProof="0" dirty="0">
                <a:solidFill>
                  <a:schemeClr val="tx1"/>
                </a:solidFill>
              </a:rPr>
              <a:t>GLAVA: 002  PREDŠKOLSKI ODGOJ - PRORAČUNSKI KORISNIK DJEČJI VRTIĆ „BALONČICA” planirana sredstva u iznosu od 970.100,00 EUR</a:t>
            </a:r>
          </a:p>
          <a:p>
            <a:endParaRPr lang="hr-HR" noProof="0" dirty="0">
              <a:solidFill>
                <a:schemeClr val="tx1"/>
              </a:solidFill>
            </a:endParaRPr>
          </a:p>
          <a:p>
            <a:pPr marL="342900" lvl="2" indent="-342900" algn="just">
              <a:buFont typeface="Wingdings" panose="05000000000000000000" pitchFamily="2" charset="2"/>
              <a:buChar char="Ø"/>
            </a:pPr>
            <a:r>
              <a:rPr lang="hr-HR" sz="1200" noProof="0" dirty="0">
                <a:solidFill>
                  <a:srgbClr val="002060"/>
                </a:solidFill>
                <a:effectLst>
                  <a:outerShdw blurRad="38100" dist="38100" dir="2700000" algn="tl">
                    <a:srgbClr val="000000">
                      <a:alpha val="43137"/>
                    </a:srgbClr>
                  </a:outerShdw>
                </a:effectLst>
              </a:rPr>
              <a:t>Program  1013 PREDŠKOLSKI ODGOJ - DJEČJI VRTIĆ BALONČICA / Planirana sredstva za provođenje predškolskog programa do polaska djece u osnovnu školu iznose 970.100,00  EUR prema dostavljenom Financijskom planu proračunskog korisnika:  </a:t>
            </a:r>
          </a:p>
          <a:p>
            <a:pPr marL="1257300" lvl="4" indent="-342900" algn="just">
              <a:buFont typeface="Wingdings" panose="05000000000000000000" pitchFamily="2" charset="2"/>
              <a:buChar char="ü"/>
            </a:pPr>
            <a:r>
              <a:rPr lang="hr-HR" sz="1100" noProof="0" dirty="0">
                <a:solidFill>
                  <a:srgbClr val="0047D6"/>
                </a:solidFill>
              </a:rPr>
              <a:t>Rashodi za zaposlene - plaće i naknade planiraju se u iznosu od 862.880,00 EUR,</a:t>
            </a:r>
          </a:p>
          <a:p>
            <a:pPr marL="1257300" lvl="2" indent="-342900">
              <a:buFont typeface="Wingdings" panose="05000000000000000000" pitchFamily="2" charset="2"/>
              <a:buChar char="ü"/>
            </a:pPr>
            <a:r>
              <a:rPr lang="hr-HR" sz="1100" noProof="0" dirty="0">
                <a:solidFill>
                  <a:srgbClr val="0047D6"/>
                </a:solidFill>
              </a:rPr>
              <a:t>Planirana sredstva za tekuće rashode iznose 103.140,00 EUR,</a:t>
            </a:r>
          </a:p>
          <a:p>
            <a:pPr marL="1257300" lvl="2" indent="-342900">
              <a:buFont typeface="Wingdings" panose="05000000000000000000" pitchFamily="2" charset="2"/>
              <a:buChar char="ü"/>
            </a:pPr>
            <a:r>
              <a:rPr lang="hr-HR" sz="1100" noProof="0" dirty="0">
                <a:solidFill>
                  <a:srgbClr val="0047D6"/>
                </a:solidFill>
              </a:rPr>
              <a:t>Za  financiranje </a:t>
            </a:r>
            <a:r>
              <a:rPr lang="hr-HR" sz="1100" noProof="0" dirty="0" err="1">
                <a:solidFill>
                  <a:srgbClr val="0047D6"/>
                </a:solidFill>
              </a:rPr>
              <a:t>predškole</a:t>
            </a:r>
            <a:r>
              <a:rPr lang="hr-HR" sz="1100" noProof="0" dirty="0">
                <a:solidFill>
                  <a:srgbClr val="0047D6"/>
                </a:solidFill>
              </a:rPr>
              <a:t> planira se iznos od 1.980,00 EUR,</a:t>
            </a:r>
          </a:p>
          <a:p>
            <a:pPr marL="1257300" lvl="2" indent="-342900">
              <a:buFont typeface="Wingdings" panose="05000000000000000000" pitchFamily="2" charset="2"/>
              <a:buChar char="ü"/>
            </a:pPr>
            <a:r>
              <a:rPr lang="hr-HR" sz="1100" noProof="0" dirty="0">
                <a:solidFill>
                  <a:srgbClr val="0047D6"/>
                </a:solidFill>
              </a:rPr>
              <a:t>Rashodi za nabavu opreme planiraju se u iznosu od 2.100,00 EUR.</a:t>
            </a:r>
          </a:p>
          <a:p>
            <a:pPr lvl="2"/>
            <a:endParaRPr lang="hr-HR" sz="1100" noProof="0" dirty="0">
              <a:solidFill>
                <a:srgbClr val="0047D6"/>
              </a:solidFill>
            </a:endParaRPr>
          </a:p>
          <a:p>
            <a:r>
              <a:rPr lang="hr-HR" sz="1200" noProof="0" dirty="0">
                <a:solidFill>
                  <a:srgbClr val="002060"/>
                </a:solidFill>
              </a:rPr>
              <a:t>	</a:t>
            </a:r>
            <a:r>
              <a:rPr lang="hr-HR" sz="1100" i="1" noProof="0" dirty="0">
                <a:solidFill>
                  <a:srgbClr val="0047D6"/>
                </a:solidFill>
              </a:rPr>
              <a:t>Sredstva su planirana iz slijedećih izvora financiranja:</a:t>
            </a:r>
          </a:p>
          <a:p>
            <a:pPr marL="263525" indent="-84138">
              <a:buFont typeface="Wingdings" panose="05000000000000000000" pitchFamily="2" charset="2"/>
              <a:buChar char="ü"/>
            </a:pPr>
            <a:r>
              <a:rPr lang="hr-HR" sz="1100" i="1" noProof="0" dirty="0">
                <a:solidFill>
                  <a:srgbClr val="0047D6"/>
                </a:solidFill>
              </a:rPr>
              <a:t> Općina Hum na Sutli - plan 691.200,00 € </a:t>
            </a:r>
          </a:p>
          <a:p>
            <a:pPr marL="263525" indent="-84138">
              <a:buFont typeface="Wingdings" panose="05000000000000000000" pitchFamily="2" charset="2"/>
              <a:buChar char="ü"/>
            </a:pPr>
            <a:r>
              <a:rPr lang="hr-HR" sz="1100" i="1" noProof="0" dirty="0">
                <a:solidFill>
                  <a:srgbClr val="0047D6"/>
                </a:solidFill>
              </a:rPr>
              <a:t> Prihodi od </a:t>
            </a:r>
            <a:r>
              <a:rPr lang="hr-HR" sz="1100" i="1" noProof="0" dirty="0" err="1">
                <a:solidFill>
                  <a:srgbClr val="0047D6"/>
                </a:solidFill>
              </a:rPr>
              <a:t>opskrbnina</a:t>
            </a:r>
            <a:r>
              <a:rPr lang="hr-HR" sz="1100" i="1" noProof="0" dirty="0">
                <a:solidFill>
                  <a:srgbClr val="0047D6"/>
                </a:solidFill>
              </a:rPr>
              <a:t> - 275.000,00 €</a:t>
            </a:r>
          </a:p>
          <a:p>
            <a:pPr marL="263525" indent="-84138">
              <a:buFont typeface="Wingdings" panose="05000000000000000000" pitchFamily="2" charset="2"/>
              <a:buChar char="ü"/>
            </a:pPr>
            <a:r>
              <a:rPr lang="hr-HR" sz="1100" i="1" noProof="0" dirty="0">
                <a:solidFill>
                  <a:srgbClr val="0047D6"/>
                </a:solidFill>
              </a:rPr>
              <a:t> Prihodi iz drugih proračuna - 2.400,00 €</a:t>
            </a:r>
          </a:p>
          <a:p>
            <a:pPr marL="263525" indent="-84138">
              <a:buFont typeface="Wingdings" panose="05000000000000000000" pitchFamily="2" charset="2"/>
              <a:buChar char="ü"/>
            </a:pPr>
            <a:r>
              <a:rPr lang="hr-HR" sz="1100" i="1" noProof="0" dirty="0">
                <a:solidFill>
                  <a:srgbClr val="0047D6"/>
                </a:solidFill>
              </a:rPr>
              <a:t> Ostali prihodi - 1.000,00 €</a:t>
            </a:r>
          </a:p>
          <a:p>
            <a:pPr marL="263525" indent="-84138">
              <a:buFont typeface="Wingdings" panose="05000000000000000000" pitchFamily="2" charset="2"/>
              <a:buChar char="ü"/>
            </a:pPr>
            <a:r>
              <a:rPr lang="hr-HR" sz="1100" i="1" noProof="0" dirty="0">
                <a:solidFill>
                  <a:srgbClr val="0047D6"/>
                </a:solidFill>
              </a:rPr>
              <a:t> Planirani prijenos Višak prihoda iz prethodnih godina u iznosu od 500,00 €.</a:t>
            </a:r>
          </a:p>
          <a:p>
            <a:endParaRPr lang="hr-HR" sz="1200" noProof="0" dirty="0">
              <a:solidFill>
                <a:srgbClr val="002060"/>
              </a:solidFill>
            </a:endParaRPr>
          </a:p>
          <a:p>
            <a:endParaRPr lang="hr-HR" sz="1400" noProof="0" dirty="0">
              <a:effectLst>
                <a:outerShdw blurRad="38100" dist="38100" dir="2700000" algn="tl">
                  <a:srgbClr val="000000">
                    <a:alpha val="43137"/>
                  </a:srgbClr>
                </a:outerShdw>
              </a:effectLst>
            </a:endParaRPr>
          </a:p>
          <a:p>
            <a:endParaRPr lang="hr-HR" noProof="0" dirty="0"/>
          </a:p>
        </p:txBody>
      </p:sp>
    </p:spTree>
    <p:extLst>
      <p:ext uri="{BB962C8B-B14F-4D97-AF65-F5344CB8AC3E}">
        <p14:creationId xmlns:p14="http://schemas.microsoft.com/office/powerpoint/2010/main" val="1713867717"/>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384464"/>
            <a:ext cx="10818524" cy="6157738"/>
          </a:xfrm>
        </p:spPr>
        <p:txBody>
          <a:bodyPr>
            <a:normAutofit lnSpcReduction="10000"/>
          </a:bodyPr>
          <a:lstStyle/>
          <a:p>
            <a:pPr marL="342900" indent="-342900" algn="just">
              <a:buFont typeface="Wingdings" panose="05000000000000000000" pitchFamily="2" charset="2"/>
              <a:buChar char="v"/>
            </a:pPr>
            <a:r>
              <a:rPr lang="hr-HR" sz="1600" noProof="0" dirty="0">
                <a:solidFill>
                  <a:schemeClr val="tx1"/>
                </a:solidFill>
                <a:effectLst>
                  <a:outerShdw blurRad="38100" dist="38100" dir="2700000" algn="tl">
                    <a:srgbClr val="000000">
                      <a:alpha val="43137"/>
                    </a:srgbClr>
                  </a:outerShdw>
                </a:effectLst>
              </a:rPr>
              <a:t>GLAVA: 003  KULTURNE USTANOVE - PRORAČUNSKI KORISNIK NARODNA KNJIŽNICA HUM NA SUTLI planirana sredstva u iznosu od 116.636,35 EUR </a:t>
            </a:r>
          </a:p>
          <a:p>
            <a:pPr marL="342900" indent="-342900">
              <a:buFont typeface="Wingdings" panose="05000000000000000000" pitchFamily="2" charset="2"/>
              <a:buChar char="Ø"/>
            </a:pPr>
            <a:endParaRPr lang="hr-HR" sz="1200" noProof="0" dirty="0">
              <a:solidFill>
                <a:srgbClr val="002060"/>
              </a:solidFill>
              <a:effectLst>
                <a:outerShdw blurRad="38100" dist="38100" dir="2700000" algn="tl">
                  <a:srgbClr val="000000">
                    <a:alpha val="43137"/>
                  </a:srgbClr>
                </a:outerShdw>
              </a:effectLst>
            </a:endParaRPr>
          </a:p>
          <a:p>
            <a:pPr marL="342900" indent="-342900">
              <a:buFont typeface="Wingdings" panose="05000000000000000000" pitchFamily="2" charset="2"/>
              <a:buChar char="Ø"/>
            </a:pPr>
            <a:r>
              <a:rPr lang="hr-HR" sz="1200" noProof="0" dirty="0">
                <a:solidFill>
                  <a:srgbClr val="002060"/>
                </a:solidFill>
                <a:effectLst>
                  <a:outerShdw blurRad="38100" dist="38100" dir="2700000" algn="tl">
                    <a:srgbClr val="000000">
                      <a:alpha val="43137"/>
                    </a:srgbClr>
                  </a:outerShdw>
                </a:effectLst>
              </a:rPr>
              <a:t>PROGRAM 1014 NARODNA KNJIŽNICA HUM NA SUTLI / Planirana sredstva za rad knjižnice iznose 116.636,35 EUR prema dostavljenom Financijskom planu proračunskog korisnika:  </a:t>
            </a:r>
          </a:p>
          <a:p>
            <a:pPr marL="1085850" lvl="2" indent="-171450" algn="just">
              <a:buFont typeface="Wingdings" panose="05000000000000000000" pitchFamily="2" charset="2"/>
              <a:buChar char="ü"/>
            </a:pPr>
            <a:r>
              <a:rPr lang="hr-HR" sz="1100" noProof="0" dirty="0">
                <a:solidFill>
                  <a:srgbClr val="0047D6"/>
                </a:solidFill>
              </a:rPr>
              <a:t>Za plaće i naknade ravnateljice planiran je iznos od 80.021,35 EUR,</a:t>
            </a:r>
          </a:p>
          <a:p>
            <a:pPr marL="1085850" lvl="2" indent="-171450" algn="just">
              <a:buFont typeface="Wingdings" panose="05000000000000000000" pitchFamily="2" charset="2"/>
              <a:buChar char="ü"/>
            </a:pPr>
            <a:r>
              <a:rPr lang="hr-HR" sz="1100" noProof="0" dirty="0">
                <a:solidFill>
                  <a:srgbClr val="0047D6"/>
                </a:solidFill>
              </a:rPr>
              <a:t>Rashodi za tekuće poslovanje Knjižnice planirani su iznosu od 8.850,00 EUR,</a:t>
            </a:r>
          </a:p>
          <a:p>
            <a:pPr marL="1085850" lvl="2" indent="-171450" algn="just">
              <a:buFont typeface="Wingdings" panose="05000000000000000000" pitchFamily="2" charset="2"/>
              <a:buChar char="ü"/>
            </a:pPr>
            <a:r>
              <a:rPr lang="hr-HR" sz="1100" noProof="0" dirty="0">
                <a:solidFill>
                  <a:srgbClr val="0047D6"/>
                </a:solidFill>
              </a:rPr>
              <a:t>Za nabavku nove knjižne građe planiran je iznos od 21.265,00 EUR,</a:t>
            </a:r>
          </a:p>
          <a:p>
            <a:pPr marL="1085850" lvl="2" indent="-171450" algn="just">
              <a:buFont typeface="Wingdings" panose="05000000000000000000" pitchFamily="2" charset="2"/>
              <a:buChar char="ü"/>
            </a:pPr>
            <a:r>
              <a:rPr lang="hr-HR" sz="1100" noProof="0" dirty="0">
                <a:solidFill>
                  <a:srgbClr val="0047D6"/>
                </a:solidFill>
              </a:rPr>
              <a:t>Rashodi za nabavu opreme planiraju se u iznosu od 500,00 EUR,</a:t>
            </a:r>
          </a:p>
          <a:p>
            <a:pPr marL="1085850" lvl="2" indent="-171450" algn="just">
              <a:buFont typeface="Wingdings" panose="05000000000000000000" pitchFamily="2" charset="2"/>
              <a:buChar char="ü"/>
            </a:pPr>
            <a:r>
              <a:rPr lang="hr-HR" sz="1100" noProof="0" dirty="0">
                <a:solidFill>
                  <a:srgbClr val="0047D6"/>
                </a:solidFill>
              </a:rPr>
              <a:t>Godišnji programi i manifestacije obuhvaćaju:  </a:t>
            </a:r>
          </a:p>
          <a:p>
            <a:pPr lvl="1" algn="just"/>
            <a:r>
              <a:rPr lang="hr-HR" sz="1100" noProof="0" dirty="0">
                <a:solidFill>
                  <a:srgbClr val="0047D6"/>
                </a:solidFill>
              </a:rPr>
              <a:t>		• </a:t>
            </a:r>
            <a:r>
              <a:rPr lang="hr-HR" sz="1000" noProof="0" dirty="0">
                <a:solidFill>
                  <a:srgbClr val="0047D6"/>
                </a:solidFill>
              </a:rPr>
              <a:t>književne večeri  i književne susrete,</a:t>
            </a:r>
          </a:p>
          <a:p>
            <a:pPr lvl="1" algn="just"/>
            <a:r>
              <a:rPr lang="hr-HR" sz="1000" noProof="0" dirty="0">
                <a:solidFill>
                  <a:srgbClr val="0047D6"/>
                </a:solidFill>
              </a:rPr>
              <a:t>		• manifestacija posvećena Rikardu </a:t>
            </a:r>
            <a:r>
              <a:rPr lang="hr-HR" sz="1000" noProof="0" dirty="0" err="1">
                <a:solidFill>
                  <a:srgbClr val="0047D6"/>
                </a:solidFill>
              </a:rPr>
              <a:t>Jorgovaniću</a:t>
            </a:r>
            <a:r>
              <a:rPr lang="hr-HR" sz="1000" noProof="0" dirty="0">
                <a:solidFill>
                  <a:srgbClr val="0047D6"/>
                </a:solidFill>
              </a:rPr>
              <a:t>, </a:t>
            </a:r>
          </a:p>
          <a:p>
            <a:pPr lvl="1" algn="just"/>
            <a:r>
              <a:rPr lang="hr-HR" sz="1000" noProof="0" dirty="0">
                <a:solidFill>
                  <a:srgbClr val="0047D6"/>
                </a:solidFill>
              </a:rPr>
              <a:t>		• književni susret Sutla nas veže i spaja,</a:t>
            </a:r>
          </a:p>
          <a:p>
            <a:pPr lvl="1" algn="just"/>
            <a:r>
              <a:rPr lang="hr-HR" sz="1000" noProof="0" dirty="0">
                <a:solidFill>
                  <a:srgbClr val="0047D6"/>
                </a:solidFill>
              </a:rPr>
              <a:t>		• manifestacija </a:t>
            </a:r>
            <a:r>
              <a:rPr lang="hr-HR" sz="1000" noProof="0" dirty="0" err="1">
                <a:solidFill>
                  <a:srgbClr val="0047D6"/>
                </a:solidFill>
              </a:rPr>
              <a:t>Humfejst</a:t>
            </a:r>
            <a:r>
              <a:rPr lang="hr-HR" sz="1000" noProof="0" dirty="0">
                <a:solidFill>
                  <a:srgbClr val="0047D6"/>
                </a:solidFill>
              </a:rPr>
              <a:t>,</a:t>
            </a:r>
          </a:p>
          <a:p>
            <a:pPr lvl="1" algn="just"/>
            <a:r>
              <a:rPr lang="hr-HR" sz="1000" noProof="0" dirty="0">
                <a:solidFill>
                  <a:srgbClr val="0047D6"/>
                </a:solidFill>
              </a:rPr>
              <a:t>		• program zaštite baštine: izrada Rječnika humskog govora, </a:t>
            </a:r>
          </a:p>
          <a:p>
            <a:pPr lvl="1" algn="just"/>
            <a:r>
              <a:rPr lang="hr-HR" sz="1100" noProof="0" dirty="0">
                <a:solidFill>
                  <a:srgbClr val="0047D6"/>
                </a:solidFill>
              </a:rPr>
              <a:t> 	   za čija se odvijanja planiraju sredstva u iznosu od 6.000,00 EUR.</a:t>
            </a:r>
          </a:p>
          <a:p>
            <a:r>
              <a:rPr lang="hr-HR" sz="1200" noProof="0" dirty="0"/>
              <a:t>	</a:t>
            </a:r>
          </a:p>
          <a:p>
            <a:r>
              <a:rPr lang="hr-HR" sz="1200" i="1" noProof="0" dirty="0">
                <a:solidFill>
                  <a:srgbClr val="002060"/>
                </a:solidFill>
              </a:rPr>
              <a:t>	</a:t>
            </a:r>
            <a:r>
              <a:rPr lang="hr-HR" sz="1200" i="1" noProof="0" dirty="0">
                <a:solidFill>
                  <a:srgbClr val="0047D6"/>
                </a:solidFill>
              </a:rPr>
              <a:t>Sredstva su planirana iz slijedećih izvora financiranja:</a:t>
            </a:r>
          </a:p>
          <a:p>
            <a:pPr marL="179388">
              <a:buFont typeface="Wingdings" panose="05000000000000000000" pitchFamily="2" charset="2"/>
              <a:buChar char="ü"/>
            </a:pPr>
            <a:r>
              <a:rPr lang="hr-HR" sz="1100" i="1" noProof="0" dirty="0">
                <a:solidFill>
                  <a:srgbClr val="0047D6"/>
                </a:solidFill>
              </a:rPr>
              <a:t> Općina Hum na Sutli - 83.000,00 EUR</a:t>
            </a:r>
          </a:p>
          <a:p>
            <a:pPr marL="179388">
              <a:buFont typeface="Wingdings" panose="05000000000000000000" pitchFamily="2" charset="2"/>
              <a:buChar char="ü"/>
            </a:pPr>
            <a:r>
              <a:rPr lang="hr-HR" sz="1100" i="1" noProof="0" dirty="0">
                <a:solidFill>
                  <a:srgbClr val="0047D6"/>
                </a:solidFill>
              </a:rPr>
              <a:t> Pomoći proračunskim korisnicima iz proračuna koji im nije nadležan u iznosu od 11.600,00 EUR</a:t>
            </a:r>
          </a:p>
          <a:p>
            <a:pPr marL="179388">
              <a:buFont typeface="Wingdings" panose="05000000000000000000" pitchFamily="2" charset="2"/>
              <a:buChar char="ü"/>
            </a:pPr>
            <a:r>
              <a:rPr lang="hr-HR" sz="1100" i="1" noProof="0" dirty="0">
                <a:solidFill>
                  <a:srgbClr val="0047D6"/>
                </a:solidFill>
              </a:rPr>
              <a:t> Planirana sredstva temeljem prijenosa po projektu rekonstrukcija Narodne knjižnice u iznosu 21.771,35 EUR</a:t>
            </a:r>
          </a:p>
          <a:p>
            <a:pPr marL="179388">
              <a:buFont typeface="Wingdings" panose="05000000000000000000" pitchFamily="2" charset="2"/>
              <a:buChar char="ü"/>
            </a:pPr>
            <a:r>
              <a:rPr lang="hr-HR" sz="1100" i="1" noProof="0" dirty="0">
                <a:solidFill>
                  <a:srgbClr val="0047D6"/>
                </a:solidFill>
              </a:rPr>
              <a:t> Ostali prihodi u iznosu od 265,00 EUR</a:t>
            </a:r>
          </a:p>
          <a:p>
            <a:pPr marL="179388">
              <a:buFont typeface="Wingdings" panose="05000000000000000000" pitchFamily="2" charset="2"/>
              <a:buChar char="ü"/>
            </a:pPr>
            <a:r>
              <a:rPr lang="hr-HR" sz="1100" i="1" noProof="0" dirty="0">
                <a:solidFill>
                  <a:srgbClr val="0047D6"/>
                </a:solidFill>
              </a:rPr>
              <a:t> Planirani Višak prihoda iz prethodnih godina u iznosu od 500,00 EUR.</a:t>
            </a:r>
          </a:p>
          <a:p>
            <a:endParaRPr lang="hr-HR" sz="1200" noProof="0" dirty="0"/>
          </a:p>
        </p:txBody>
      </p:sp>
    </p:spTree>
    <p:extLst>
      <p:ext uri="{BB962C8B-B14F-4D97-AF65-F5344CB8AC3E}">
        <p14:creationId xmlns:p14="http://schemas.microsoft.com/office/powerpoint/2010/main" val="3734999261"/>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1398875" y="1021774"/>
            <a:ext cx="10271656" cy="4777894"/>
          </a:xfrm>
        </p:spPr>
        <p:txBody>
          <a:bodyPr/>
          <a:lstStyle/>
          <a:p>
            <a:r>
              <a:rPr lang="hr-HR" noProof="0" dirty="0">
                <a:solidFill>
                  <a:srgbClr val="002060"/>
                </a:solidFill>
                <a:effectLst>
                  <a:outerShdw blurRad="38100" dist="38100" dir="2700000" algn="tl">
                    <a:srgbClr val="000000">
                      <a:alpha val="43137"/>
                    </a:srgbClr>
                  </a:outerShdw>
                </a:effectLst>
              </a:rPr>
              <a:t>OPĆINA HUM NA SUTLI </a:t>
            </a:r>
          </a:p>
          <a:p>
            <a:r>
              <a:rPr lang="hr-HR" noProof="0" dirty="0">
                <a:solidFill>
                  <a:srgbClr val="002060"/>
                </a:solidFill>
                <a:effectLst>
                  <a:outerShdw blurRad="38100" dist="38100" dir="2700000" algn="tl">
                    <a:srgbClr val="000000">
                      <a:alpha val="43137"/>
                    </a:srgbClr>
                  </a:outerShdw>
                </a:effectLst>
              </a:rPr>
              <a:t> web: </a:t>
            </a:r>
            <a:r>
              <a:rPr lang="hr-HR" u="sng" noProof="0" dirty="0">
                <a:solidFill>
                  <a:srgbClr val="002060"/>
                </a:solidFill>
                <a:effectLst>
                  <a:outerShdw blurRad="38100" dist="38100" dir="2700000" algn="tl">
                    <a:srgbClr val="000000">
                      <a:alpha val="43137"/>
                    </a:srgbClr>
                  </a:outerShdw>
                </a:effectLst>
              </a:rPr>
              <a:t>www.humnasutli.hr</a:t>
            </a:r>
          </a:p>
          <a:p>
            <a:endParaRPr lang="hr-HR" noProof="0" dirty="0">
              <a:solidFill>
                <a:srgbClr val="002060"/>
              </a:solidFill>
              <a:effectLst>
                <a:outerShdw blurRad="38100" dist="38100" dir="2700000" algn="tl">
                  <a:srgbClr val="000000">
                    <a:alpha val="43137"/>
                  </a:srgbClr>
                </a:outerShdw>
              </a:effectLst>
            </a:endParaRPr>
          </a:p>
          <a:p>
            <a:r>
              <a:rPr lang="hr-HR" noProof="0" dirty="0">
                <a:solidFill>
                  <a:srgbClr val="002060"/>
                </a:solidFill>
                <a:effectLst>
                  <a:outerShdw blurRad="38100" dist="38100" dir="2700000" algn="tl">
                    <a:srgbClr val="000000">
                      <a:alpha val="43137"/>
                    </a:srgbClr>
                  </a:outerShdw>
                </a:effectLst>
              </a:rPr>
              <a:t>KONTAKTI: </a:t>
            </a:r>
          </a:p>
          <a:p>
            <a:r>
              <a:rPr lang="hr-HR" noProof="0" dirty="0">
                <a:solidFill>
                  <a:srgbClr val="002060"/>
                </a:solidFill>
                <a:effectLst>
                  <a:outerShdw blurRad="38100" dist="38100" dir="2700000" algn="tl">
                    <a:srgbClr val="000000">
                      <a:alpha val="43137"/>
                    </a:srgbClr>
                  </a:outerShdw>
                </a:effectLst>
              </a:rPr>
              <a:t>Jedinstveni upravni odjel: 049/ 382 383 (tel.)</a:t>
            </a:r>
          </a:p>
          <a:p>
            <a:r>
              <a:rPr lang="hr-HR" noProof="0" dirty="0">
                <a:solidFill>
                  <a:srgbClr val="002060"/>
                </a:solidFill>
                <a:effectLst>
                  <a:outerShdw blurRad="38100" dist="38100" dir="2700000" algn="tl">
                    <a:srgbClr val="000000">
                      <a:alpha val="43137"/>
                    </a:srgbClr>
                  </a:outerShdw>
                </a:effectLst>
              </a:rPr>
              <a:t>							 e- mail:   </a:t>
            </a:r>
            <a:r>
              <a:rPr lang="hr-HR" u="sng" noProof="0" dirty="0">
                <a:solidFill>
                  <a:srgbClr val="002060"/>
                </a:solidFill>
                <a:effectLst>
                  <a:outerShdw blurRad="38100" dist="38100" dir="2700000" algn="tl">
                    <a:srgbClr val="000000">
                      <a:alpha val="43137"/>
                    </a:srgbClr>
                  </a:outerShdw>
                </a:effectLst>
                <a:hlinkClick r:id="rId2"/>
              </a:rPr>
              <a:t>racunovodstvo@humnasutli.hr</a:t>
            </a:r>
            <a:endParaRPr lang="hr-HR" u="sng" noProof="0" dirty="0">
              <a:solidFill>
                <a:srgbClr val="002060"/>
              </a:solidFill>
              <a:effectLst>
                <a:outerShdw blurRad="38100" dist="38100" dir="2700000" algn="tl">
                  <a:srgbClr val="000000">
                    <a:alpha val="43137"/>
                  </a:srgbClr>
                </a:outerShdw>
              </a:effectLst>
            </a:endParaRPr>
          </a:p>
          <a:p>
            <a:endParaRPr lang="hr-HR" u="sng" noProof="0" dirty="0">
              <a:solidFill>
                <a:srgbClr val="002060"/>
              </a:solidFill>
              <a:effectLst>
                <a:outerShdw blurRad="38100" dist="38100" dir="2700000" algn="tl">
                  <a:srgbClr val="000000">
                    <a:alpha val="43137"/>
                  </a:srgbClr>
                </a:outerShdw>
              </a:effectLst>
            </a:endParaRPr>
          </a:p>
          <a:p>
            <a:r>
              <a:rPr lang="hr-HR" noProof="0" dirty="0">
                <a:solidFill>
                  <a:srgbClr val="002060"/>
                </a:solidFill>
                <a:effectLst>
                  <a:outerShdw blurRad="38100" dist="38100" dir="2700000" algn="tl">
                    <a:srgbClr val="000000">
                      <a:alpha val="43137"/>
                    </a:srgbClr>
                  </a:outerShdw>
                </a:effectLst>
              </a:rPr>
              <a:t>Općinski načelnik: 049/ 382 380 (tel.)</a:t>
            </a:r>
          </a:p>
          <a:p>
            <a:r>
              <a:rPr lang="hr-HR" noProof="0" dirty="0">
                <a:solidFill>
                  <a:srgbClr val="002060"/>
                </a:solidFill>
                <a:effectLst>
                  <a:outerShdw blurRad="38100" dist="38100" dir="2700000" algn="tl">
                    <a:srgbClr val="000000">
                      <a:alpha val="43137"/>
                    </a:srgbClr>
                  </a:outerShdw>
                </a:effectLst>
              </a:rPr>
              <a:t>					e- mail: </a:t>
            </a:r>
            <a:r>
              <a:rPr lang="hr-HR" noProof="0" dirty="0">
                <a:solidFill>
                  <a:srgbClr val="002060"/>
                </a:solidFill>
                <a:effectLst>
                  <a:outerShdw blurRad="38100" dist="38100" dir="2700000" algn="tl">
                    <a:srgbClr val="000000">
                      <a:alpha val="43137"/>
                    </a:srgbClr>
                  </a:outerShdw>
                </a:effectLst>
                <a:hlinkClick r:id="rId3"/>
              </a:rPr>
              <a:t>nacelnik@humnasutli.hr</a:t>
            </a:r>
            <a:endParaRPr lang="hr-HR" noProof="0" dirty="0">
              <a:solidFill>
                <a:srgbClr val="002060"/>
              </a:solidFill>
              <a:effectLst>
                <a:outerShdw blurRad="38100" dist="38100" dir="2700000" algn="tl">
                  <a:srgbClr val="000000">
                    <a:alpha val="43137"/>
                  </a:srgbClr>
                </a:outerShdw>
              </a:effectLst>
            </a:endParaRPr>
          </a:p>
          <a:p>
            <a:endParaRPr lang="hr-HR" noProof="0" dirty="0">
              <a:effectLst>
                <a:outerShdw blurRad="38100" dist="38100" dir="2700000" algn="tl">
                  <a:srgbClr val="000000">
                    <a:alpha val="43137"/>
                  </a:srgbClr>
                </a:outerShdw>
              </a:effectLst>
            </a:endParaRPr>
          </a:p>
          <a:p>
            <a:endParaRPr lang="hr-HR" noProof="0" dirty="0">
              <a:effectLst>
                <a:outerShdw blurRad="38100" dist="38100" dir="2700000" algn="tl">
                  <a:srgbClr val="000000">
                    <a:alpha val="43137"/>
                  </a:srgbClr>
                </a:outerShdw>
              </a:effectLst>
            </a:endParaRPr>
          </a:p>
          <a:p>
            <a:endParaRPr lang="hr-HR" noProof="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86719723"/>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4" name="Naslov 3"/>
          <p:cNvSpPr>
            <a:spLocks noGrp="1"/>
          </p:cNvSpPr>
          <p:nvPr>
            <p:ph type="title"/>
          </p:nvPr>
        </p:nvSpPr>
        <p:spPr>
          <a:xfrm>
            <a:off x="684211" y="346137"/>
            <a:ext cx="10058400" cy="491905"/>
          </a:xfrm>
        </p:spPr>
        <p:txBody>
          <a:bodyPr vert="horz" lIns="91440" tIns="45720" rIns="91440" bIns="45720" rtlCol="0" anchor="b">
            <a:normAutofit/>
          </a:bodyPr>
          <a:lstStyle/>
          <a:p>
            <a:pPr algn="ctr"/>
            <a:r>
              <a:rPr lang="hr-HR" sz="2400" noProof="0" dirty="0">
                <a:effectLst>
                  <a:outerShdw blurRad="38100" dist="38100" dir="2700000" algn="tl">
                    <a:srgbClr val="000000">
                      <a:alpha val="43137"/>
                    </a:srgbClr>
                  </a:outerShdw>
                </a:effectLst>
              </a:rPr>
              <a:t>Proračun sadržava:</a:t>
            </a:r>
          </a:p>
        </p:txBody>
      </p:sp>
      <p:sp>
        <p:nvSpPr>
          <p:cNvPr id="12" name="Rezervirano mjesto teksta 11">
            <a:extLst>
              <a:ext uri="{FF2B5EF4-FFF2-40B4-BE49-F238E27FC236}">
                <a16:creationId xmlns:a16="http://schemas.microsoft.com/office/drawing/2014/main" id="{7DC98253-E168-CC5D-9B66-655B63CE5CD2}"/>
              </a:ext>
            </a:extLst>
          </p:cNvPr>
          <p:cNvSpPr>
            <a:spLocks noGrp="1"/>
          </p:cNvSpPr>
          <p:nvPr>
            <p:ph type="body" sz="quarter" idx="13"/>
          </p:nvPr>
        </p:nvSpPr>
        <p:spPr>
          <a:xfrm>
            <a:off x="684211" y="838042"/>
            <a:ext cx="10891320" cy="397774"/>
          </a:xfrm>
        </p:spPr>
        <p:txBody>
          <a:bodyPr>
            <a:normAutofit/>
          </a:bodyPr>
          <a:lstStyle/>
          <a:p>
            <a:r>
              <a:rPr lang="hr-HR" sz="1400" noProof="0" dirty="0"/>
              <a:t>Proračun se sastoji od općeg dijela, posebnog dijela i obrazloženja proračuna:</a:t>
            </a:r>
          </a:p>
        </p:txBody>
      </p:sp>
      <p:graphicFrame>
        <p:nvGraphicFramePr>
          <p:cNvPr id="14" name="Tablica 13">
            <a:extLst>
              <a:ext uri="{FF2B5EF4-FFF2-40B4-BE49-F238E27FC236}">
                <a16:creationId xmlns:a16="http://schemas.microsoft.com/office/drawing/2014/main" id="{952D98CA-7D54-DAF0-97B6-EEBC95071FF3}"/>
              </a:ext>
            </a:extLst>
          </p:cNvPr>
          <p:cNvGraphicFramePr>
            <a:graphicFrameLocks noGrp="1"/>
          </p:cNvGraphicFramePr>
          <p:nvPr>
            <p:extLst>
              <p:ext uri="{D42A27DB-BD31-4B8C-83A1-F6EECF244321}">
                <p14:modId xmlns:p14="http://schemas.microsoft.com/office/powerpoint/2010/main" val="1977743575"/>
              </p:ext>
            </p:extLst>
          </p:nvPr>
        </p:nvGraphicFramePr>
        <p:xfrm>
          <a:off x="675991" y="1246957"/>
          <a:ext cx="10765244" cy="4916944"/>
        </p:xfrm>
        <a:graphic>
          <a:graphicData uri="http://schemas.openxmlformats.org/drawingml/2006/table">
            <a:tbl>
              <a:tblPr firstRow="1" bandRow="1">
                <a:tableStyleId>{5C22544A-7EE6-4342-B048-85BDC9FD1C3A}</a:tableStyleId>
              </a:tblPr>
              <a:tblGrid>
                <a:gridCol w="1407236">
                  <a:extLst>
                    <a:ext uri="{9D8B030D-6E8A-4147-A177-3AD203B41FA5}">
                      <a16:colId xmlns:a16="http://schemas.microsoft.com/office/drawing/2014/main" val="641680016"/>
                    </a:ext>
                  </a:extLst>
                </a:gridCol>
                <a:gridCol w="2412459">
                  <a:extLst>
                    <a:ext uri="{9D8B030D-6E8A-4147-A177-3AD203B41FA5}">
                      <a16:colId xmlns:a16="http://schemas.microsoft.com/office/drawing/2014/main" val="304930224"/>
                    </a:ext>
                  </a:extLst>
                </a:gridCol>
                <a:gridCol w="6945549">
                  <a:extLst>
                    <a:ext uri="{9D8B030D-6E8A-4147-A177-3AD203B41FA5}">
                      <a16:colId xmlns:a16="http://schemas.microsoft.com/office/drawing/2014/main" val="3155305377"/>
                    </a:ext>
                  </a:extLst>
                </a:gridCol>
              </a:tblGrid>
              <a:tr h="507966">
                <a:tc>
                  <a:txBody>
                    <a:bodyPr/>
                    <a:lstStyle/>
                    <a:p>
                      <a:pPr algn="ctr"/>
                      <a:endParaRPr lang="hr-HR" sz="1200" kern="100" noProof="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endParaRPr>
                    </a:p>
                    <a:p>
                      <a:pPr algn="ctr"/>
                      <a:r>
                        <a:rPr lang="hr-HR" sz="1200" kern="100" noProof="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rPr>
                        <a:t>SADRŽAJ</a:t>
                      </a:r>
                      <a:endParaRPr lang="hr-HR" sz="1200" kern="100" noProof="0" dirty="0">
                        <a:effectLst>
                          <a:outerShdw blurRad="38100" dist="38100" dir="2700000" algn="tl">
                            <a:srgbClr val="000000">
                              <a:alpha val="43137"/>
                            </a:srgbClr>
                          </a:outerShdw>
                        </a:effectLst>
                        <a:latin typeface="Aptos" panose="020B0004020202020204" pitchFamily="34" charset="0"/>
                        <a:ea typeface="Aptos" panose="020B0004020202020204" pitchFamily="34" charset="0"/>
                        <a:cs typeface="Times New Roman" panose="02020603050405020304" pitchFamily="18" charset="0"/>
                      </a:endParaRPr>
                    </a:p>
                  </a:txBody>
                  <a:tcPr marL="114300" marR="114300" marT="0" marB="0" anchor="ctr">
                    <a:lnB w="12700" cap="flat" cmpd="sng" algn="ctr">
                      <a:solidFill>
                        <a:schemeClr val="bg1"/>
                      </a:solidFill>
                      <a:prstDash val="solid"/>
                      <a:round/>
                      <a:headEnd type="none" w="med" len="med"/>
                      <a:tailEnd type="none" w="med" len="med"/>
                    </a:lnB>
                  </a:tcPr>
                </a:tc>
                <a:tc>
                  <a:txBody>
                    <a:bodyPr/>
                    <a:lstStyle/>
                    <a:p>
                      <a:pPr algn="ctr"/>
                      <a:endParaRPr lang="hr-HR" sz="1200" kern="100" noProof="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endParaRPr>
                    </a:p>
                    <a:p>
                      <a:pPr algn="ctr"/>
                      <a:r>
                        <a:rPr lang="hr-HR" sz="1200" kern="100" noProof="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rPr>
                        <a:t>SASTAVNI DIO </a:t>
                      </a:r>
                      <a:endParaRPr lang="hr-HR" sz="1200" noProof="0" dirty="0">
                        <a:effectLst>
                          <a:outerShdw blurRad="38100" dist="38100" dir="2700000" algn="tl">
                            <a:srgbClr val="000000">
                              <a:alpha val="43137"/>
                            </a:srgbClr>
                          </a:outerShdw>
                        </a:effectLst>
                      </a:endParaRPr>
                    </a:p>
                  </a:txBody>
                  <a:tcPr anchor="ctr">
                    <a:lnB w="12700" cap="flat" cmpd="sng" algn="ctr">
                      <a:solidFill>
                        <a:schemeClr val="bg1"/>
                      </a:solidFill>
                      <a:prstDash val="solid"/>
                      <a:round/>
                      <a:headEnd type="none" w="med" len="med"/>
                      <a:tailEnd type="none" w="med" len="med"/>
                    </a:lnB>
                  </a:tcPr>
                </a:tc>
                <a:tc>
                  <a:txBody>
                    <a:bodyPr/>
                    <a:lstStyle/>
                    <a:p>
                      <a:pPr algn="ctr"/>
                      <a:endParaRPr lang="hr-HR" sz="1200" kern="100" noProof="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endParaRPr>
                    </a:p>
                    <a:p>
                      <a:pPr algn="ctr"/>
                      <a:r>
                        <a:rPr lang="hr-HR" sz="1200" kern="100" noProof="0" dirty="0">
                          <a:effectLst>
                            <a:outerShdw blurRad="38100" dist="38100" dir="2700000" algn="tl">
                              <a:srgbClr val="000000">
                                <a:alpha val="43137"/>
                              </a:srgbClr>
                            </a:outerShdw>
                          </a:effectLst>
                          <a:latin typeface="Century Gothic" panose="020B0502020202020204" pitchFamily="34" charset="0"/>
                          <a:ea typeface="Aptos" panose="020B0004020202020204" pitchFamily="34" charset="0"/>
                          <a:cs typeface="Times New Roman" panose="02020603050405020304" pitchFamily="18" charset="0"/>
                        </a:rPr>
                        <a:t>OPIS SASTAVNOG DIJELA</a:t>
                      </a:r>
                      <a:endParaRPr lang="hr-HR" sz="1200" noProof="0" dirty="0">
                        <a:effectLst>
                          <a:outerShdw blurRad="38100" dist="38100" dir="2700000" algn="tl">
                            <a:srgbClr val="000000">
                              <a:alpha val="43137"/>
                            </a:srgbClr>
                          </a:outerShdw>
                        </a:effectLst>
                      </a:endParaRPr>
                    </a:p>
                  </a:txBody>
                  <a:tcPr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77366304"/>
                  </a:ext>
                </a:extLst>
              </a:tr>
              <a:tr h="779264">
                <a:tc rowSpan="5">
                  <a:txBody>
                    <a:bodyPr/>
                    <a:lstStyle/>
                    <a:p>
                      <a:pPr algn="ctr"/>
                      <a:r>
                        <a:rPr lang="hr-HR" noProof="0" dirty="0">
                          <a:solidFill>
                            <a:srgbClr val="0047D6"/>
                          </a:solidFill>
                          <a:effectLst>
                            <a:outerShdw blurRad="38100" dist="38100" dir="2700000" algn="tl">
                              <a:srgbClr val="000000">
                                <a:alpha val="43137"/>
                              </a:srgbClr>
                            </a:outerShdw>
                          </a:effectLst>
                        </a:rPr>
                        <a:t>Opći dio proračuna</a:t>
                      </a:r>
                    </a:p>
                  </a:txBody>
                  <a:tcPr vert="vert27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hr-HR" sz="1000" noProof="0" dirty="0">
                          <a:solidFill>
                            <a:schemeClr val="bg2">
                              <a:lumMod val="75000"/>
                            </a:schemeClr>
                          </a:solidFill>
                        </a:rPr>
                        <a:t>Sažetak Računa prihoda i rashoda</a:t>
                      </a:r>
                    </a:p>
                    <a:p>
                      <a:pPr algn="ctr"/>
                      <a:r>
                        <a:rPr lang="hr-HR" sz="1000" noProof="0" dirty="0">
                          <a:solidFill>
                            <a:schemeClr val="bg2">
                              <a:lumMod val="75000"/>
                            </a:schemeClr>
                          </a:solidFill>
                        </a:rPr>
                        <a:t>Sažetak Računa financiranja</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noProof="0" dirty="0">
                          <a:solidFill>
                            <a:schemeClr val="bg2">
                              <a:lumMod val="75000"/>
                            </a:schemeClr>
                          </a:solidFill>
                        </a:rPr>
                        <a:t>• ukupni prihodi poslovanja i prihodi od prodaje nefinancijske imovine, ukupni rashodi poslovanja i</a:t>
                      </a:r>
                    </a:p>
                    <a:p>
                      <a:pPr algn="just"/>
                      <a:r>
                        <a:rPr lang="hr-HR" sz="1000" noProof="0" dirty="0">
                          <a:solidFill>
                            <a:schemeClr val="bg2">
                              <a:lumMod val="75000"/>
                            </a:schemeClr>
                          </a:solidFill>
                        </a:rPr>
                        <a:t>rashodi za nabavu nefinancijske imovine</a:t>
                      </a:r>
                    </a:p>
                    <a:p>
                      <a:pPr algn="just"/>
                      <a:r>
                        <a:rPr lang="hr-HR" sz="1000" noProof="0" dirty="0">
                          <a:solidFill>
                            <a:schemeClr val="bg2">
                              <a:lumMod val="75000"/>
                            </a:schemeClr>
                          </a:solidFill>
                        </a:rPr>
                        <a:t>• ukupni primici od financijske imovine i zaduživanja i izdaci za financijsku imovinu i otplate zajmova</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06628922"/>
                  </a:ext>
                </a:extLst>
              </a:tr>
              <a:tr h="428017">
                <a:tc vMerge="1">
                  <a:txBody>
                    <a:bodyPr/>
                    <a:lstStyle/>
                    <a:p>
                      <a:endParaRPr lang="hr-HR" dirty="0"/>
                    </a:p>
                  </a:txBody>
                  <a:tcPr/>
                </a:tc>
                <a:tc>
                  <a:txBody>
                    <a:bodyPr/>
                    <a:lstStyle/>
                    <a:p>
                      <a:pPr algn="ctr"/>
                      <a:r>
                        <a:rPr lang="hr-HR" sz="1000" noProof="0" dirty="0">
                          <a:solidFill>
                            <a:schemeClr val="bg2">
                              <a:lumMod val="75000"/>
                            </a:schemeClr>
                          </a:solidFill>
                        </a:rPr>
                        <a:t>Račun prihoda i rashoda</a:t>
                      </a:r>
                    </a:p>
                    <a:p>
                      <a:pPr algn="ctr"/>
                      <a:endParaRPr lang="hr-HR" sz="1000" noProof="0" dirty="0">
                        <a:solidFill>
                          <a:schemeClr val="bg2">
                            <a:lumMod val="75000"/>
                          </a:schemeClr>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noProof="0" dirty="0">
                          <a:solidFill>
                            <a:schemeClr val="bg2">
                              <a:lumMod val="75000"/>
                            </a:schemeClr>
                          </a:solidFill>
                        </a:rPr>
                        <a:t>• ukupni prihodi i rashodi iskazani prema izvorima financiranja i ekonomskoj klasifikaciji na razini skupine</a:t>
                      </a:r>
                    </a:p>
                    <a:p>
                      <a:pPr algn="just"/>
                      <a:r>
                        <a:rPr lang="hr-HR" sz="1000" noProof="0" dirty="0">
                          <a:solidFill>
                            <a:schemeClr val="bg2">
                              <a:lumMod val="75000"/>
                            </a:schemeClr>
                          </a:solidFill>
                        </a:rPr>
                        <a:t>• ukupni rashodi iskazani prema funkcijskoj klasifikaciji</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44452345"/>
                  </a:ext>
                </a:extLst>
              </a:tr>
              <a:tr h="507966">
                <a:tc vMerge="1">
                  <a:txBody>
                    <a:bodyPr/>
                    <a:lstStyle/>
                    <a:p>
                      <a:endParaRPr lang="hr-HR"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hr-HR" sz="1000" noProof="0" dirty="0">
                          <a:solidFill>
                            <a:schemeClr val="bg2">
                              <a:lumMod val="75000"/>
                            </a:schemeClr>
                          </a:solidFill>
                        </a:rPr>
                        <a:t>Račun financiranja</a:t>
                      </a:r>
                    </a:p>
                    <a:p>
                      <a:pPr algn="ctr"/>
                      <a:endParaRPr lang="hr-HR" sz="1000" noProof="0" dirty="0">
                        <a:solidFill>
                          <a:schemeClr val="bg2">
                            <a:lumMod val="75000"/>
                          </a:schemeClr>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noProof="0" dirty="0">
                          <a:solidFill>
                            <a:schemeClr val="bg2">
                              <a:lumMod val="75000"/>
                            </a:schemeClr>
                          </a:solidFill>
                        </a:rPr>
                        <a:t>• ukupni primici od financijske imovine i zaduživanja i izdaci za financijsku imovinu i otplate instrumenata zaduživanja prema izvorima financiranja i ekonomskoj klasifikaciji na razini skupine</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35825200"/>
                  </a:ext>
                </a:extLst>
              </a:tr>
              <a:tr h="404282">
                <a:tc vMerge="1">
                  <a:txBody>
                    <a:bodyPr/>
                    <a:lstStyle/>
                    <a:p>
                      <a:endParaRPr lang="hr-HR"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hr-HR" sz="1000" noProof="0" dirty="0">
                          <a:solidFill>
                            <a:schemeClr val="bg2">
                              <a:lumMod val="75000"/>
                            </a:schemeClr>
                          </a:solidFill>
                        </a:rPr>
                        <a:t>Preneseni višak ili preneseni manjak prihoda nad rashodima</a:t>
                      </a:r>
                    </a:p>
                    <a:p>
                      <a:pPr algn="ctr"/>
                      <a:endParaRPr lang="hr-HR" sz="1000" noProof="0" dirty="0">
                        <a:solidFill>
                          <a:schemeClr val="bg2">
                            <a:lumMod val="75000"/>
                          </a:schemeClr>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noProof="0" dirty="0">
                          <a:solidFill>
                            <a:schemeClr val="bg2">
                              <a:lumMod val="75000"/>
                            </a:schemeClr>
                          </a:solidFill>
                        </a:rPr>
                        <a:t>• ako ukupni prihodi i primici nisu jednaki ukupnim rashodima i izdacima, opći dio proračuna sadrži i</a:t>
                      </a:r>
                    </a:p>
                    <a:p>
                      <a:pPr algn="just"/>
                      <a:r>
                        <a:rPr lang="hr-HR" sz="1000" noProof="0" dirty="0">
                          <a:solidFill>
                            <a:schemeClr val="bg2">
                              <a:lumMod val="75000"/>
                            </a:schemeClr>
                          </a:solidFill>
                        </a:rPr>
                        <a:t>preneseni višak ili preneseni manjak prihoda nad rashodima</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95218988"/>
                  </a:ext>
                </a:extLst>
              </a:tr>
              <a:tr h="743011">
                <a:tc vMerge="1">
                  <a:txBody>
                    <a:bodyPr/>
                    <a:lstStyle/>
                    <a:p>
                      <a:endParaRPr lang="hr-HR"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hr-HR" sz="1000" noProof="0" dirty="0">
                          <a:solidFill>
                            <a:schemeClr val="bg2">
                              <a:lumMod val="75000"/>
                            </a:schemeClr>
                          </a:solidFill>
                        </a:rPr>
                        <a:t>Višegodišnji plan uravnoteženja</a:t>
                      </a:r>
                    </a:p>
                    <a:p>
                      <a:pPr algn="ctr"/>
                      <a:endParaRPr lang="hr-HR" sz="1000" noProof="0" dirty="0">
                        <a:solidFill>
                          <a:schemeClr val="bg2">
                            <a:lumMod val="75000"/>
                          </a:schemeClr>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noProof="0" dirty="0">
                          <a:solidFill>
                            <a:schemeClr val="bg2">
                              <a:lumMod val="75000"/>
                            </a:schemeClr>
                          </a:solidFill>
                        </a:rPr>
                        <a:t>• ako JLP(R)S ne mogu preneseni manjak podmiriti do kraja proračunske godine, obvezni su izraditi</a:t>
                      </a:r>
                    </a:p>
                    <a:p>
                      <a:pPr algn="just"/>
                      <a:r>
                        <a:rPr lang="hr-HR" sz="1000" noProof="0" dirty="0">
                          <a:solidFill>
                            <a:schemeClr val="bg2">
                              <a:lumMod val="75000"/>
                            </a:schemeClr>
                          </a:solidFill>
                        </a:rPr>
                        <a:t>višegodišnji plan uravnoteženja za razdoblje za koje se proračun donosi</a:t>
                      </a:r>
                    </a:p>
                    <a:p>
                      <a:pPr algn="just"/>
                      <a:r>
                        <a:rPr lang="hr-HR" sz="1000" noProof="0" dirty="0">
                          <a:solidFill>
                            <a:schemeClr val="bg2">
                              <a:lumMod val="75000"/>
                            </a:schemeClr>
                          </a:solidFill>
                        </a:rPr>
                        <a:t>• ako JLP(R)S ne mogu preneseni višak, zbog njegove veličine, u cijelosti iskoristiti u jednoj proračunskoj godini, korištenje viška planira se višegodišnjim planom uravnoteženja za razdoblje za koje se proračun donosi </a:t>
                      </a: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05480332"/>
                  </a:ext>
                </a:extLst>
              </a:tr>
              <a:tr h="414288">
                <a:tc>
                  <a:txBody>
                    <a:bodyPr/>
                    <a:lstStyle/>
                    <a:p>
                      <a:pPr algn="ctr"/>
                      <a:r>
                        <a:rPr lang="hr-HR" sz="1400" b="0" noProof="0" dirty="0">
                          <a:solidFill>
                            <a:srgbClr val="0047D6"/>
                          </a:solidFill>
                          <a:effectLst>
                            <a:outerShdw blurRad="38100" dist="38100" dir="2700000" algn="tl">
                              <a:srgbClr val="000000">
                                <a:alpha val="43137"/>
                              </a:srgbClr>
                            </a:outerShdw>
                          </a:effectLst>
                        </a:rPr>
                        <a:t>Posebni dio</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hr-HR" sz="1000" noProof="0" dirty="0">
                          <a:solidFill>
                            <a:schemeClr val="bg2">
                              <a:lumMod val="75000"/>
                            </a:schemeClr>
                          </a:solidFill>
                        </a:rPr>
                        <a:t>Plan rashoda i izdataka proračuna JLP(R)S i njihovih proračunskih korisnika</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just"/>
                      <a:r>
                        <a:rPr lang="hr-HR" sz="1000" noProof="0" dirty="0">
                          <a:solidFill>
                            <a:schemeClr val="bg2">
                              <a:lumMod val="75000"/>
                            </a:schemeClr>
                          </a:solidFill>
                        </a:rPr>
                        <a:t>• rashodi i izdaci JLP(R)S i njihovih proračunskih korisnika iskazani po organizacijskoj klasifikaciji, izvorima financiranja i ekonomskoj klasifikaciji na razini skupine, raspoređenih u programe koji se sastoje od aktivnosti i projekata</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684501006"/>
                  </a:ext>
                </a:extLst>
              </a:tr>
              <a:tr h="0">
                <a:tc>
                  <a:txBody>
                    <a:bodyPr/>
                    <a:lstStyle/>
                    <a:p>
                      <a:pPr algn="ctr"/>
                      <a:r>
                        <a:rPr lang="hr-HR" sz="1400" noProof="0" dirty="0">
                          <a:solidFill>
                            <a:srgbClr val="0047D6"/>
                          </a:solidFill>
                          <a:effectLst>
                            <a:outerShdw blurRad="38100" dist="38100" dir="2700000" algn="tl">
                              <a:srgbClr val="000000">
                                <a:alpha val="43137"/>
                              </a:srgbClr>
                            </a:outerShdw>
                          </a:effectLst>
                        </a:rPr>
                        <a:t>Obrazloženje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ctr"/>
                      <a:r>
                        <a:rPr lang="hr-HR" sz="1000" noProof="0" dirty="0">
                          <a:solidFill>
                            <a:schemeClr val="bg2">
                              <a:lumMod val="75000"/>
                            </a:schemeClr>
                          </a:solidFill>
                        </a:rPr>
                        <a:t>Obrazloženje općeg dijela proračuna i obrazloženje posebnog dijela proračuna</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just"/>
                      <a:r>
                        <a:rPr lang="hr-HR" sz="1000" noProof="0" dirty="0">
                          <a:solidFill>
                            <a:schemeClr val="bg2">
                              <a:lumMod val="75000"/>
                            </a:schemeClr>
                          </a:solidFill>
                        </a:rPr>
                        <a:t>•obrazloženje općeg dijela proračuna JLP(R)S sadrži obrazloženje prihoda i rashoda, primitaka i izdataka proračuna JLP(R)S i obrazloženje prenesenog manjka odnosno viška proračuna JLP(R)S</a:t>
                      </a:r>
                    </a:p>
                    <a:p>
                      <a:pPr algn="just"/>
                      <a:r>
                        <a:rPr lang="hr-HR" sz="1000" noProof="0" dirty="0">
                          <a:solidFill>
                            <a:schemeClr val="bg2">
                              <a:lumMod val="75000"/>
                            </a:schemeClr>
                          </a:solidFill>
                        </a:rPr>
                        <a:t>• obrazloženje posebnog dijela proračuna JLP(R)S temelji se na obrazloženjima financijskih planova proračunskih korisnika, a sastoji se od obrazloženja programa koje se daje kroz obrazloženje aktivnosti i projekata zajedno s ciljevima i pokazateljima uspješnosti iz akata strateškog planiranja.</a:t>
                      </a:r>
                    </a:p>
                  </a:txBody>
                  <a:tcPr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705281018"/>
                  </a:ext>
                </a:extLst>
              </a:tr>
            </a:tbl>
          </a:graphicData>
        </a:graphic>
      </p:graphicFrame>
    </p:spTree>
    <p:extLst>
      <p:ext uri="{BB962C8B-B14F-4D97-AF65-F5344CB8AC3E}">
        <p14:creationId xmlns:p14="http://schemas.microsoft.com/office/powerpoint/2010/main" val="1345526491"/>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4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1">
            <a:extLst>
              <a:ext uri="{FF2B5EF4-FFF2-40B4-BE49-F238E27FC236}">
                <a16:creationId xmlns:a16="http://schemas.microsoft.com/office/drawing/2014/main" id="{28F642BA-025B-99D7-B9FB-2339A403D8C3}"/>
              </a:ext>
            </a:extLst>
          </p:cNvPr>
          <p:cNvSpPr>
            <a:spLocks noGrp="1"/>
          </p:cNvSpPr>
          <p:nvPr>
            <p:ph type="title"/>
          </p:nvPr>
        </p:nvSpPr>
        <p:spPr>
          <a:xfrm>
            <a:off x="706171" y="3428999"/>
            <a:ext cx="10556340" cy="681274"/>
          </a:xfrm>
        </p:spPr>
        <p:txBody>
          <a:bodyPr>
            <a:normAutofit fontScale="90000"/>
          </a:bodyPr>
          <a:lstStyle/>
          <a:p>
            <a:br>
              <a:rPr lang="hr-HR" sz="2400" noProof="0" dirty="0">
                <a:effectLst>
                  <a:outerShdw blurRad="38100" dist="38100" dir="2700000" algn="tl">
                    <a:srgbClr val="000000">
                      <a:alpha val="43137"/>
                    </a:srgbClr>
                  </a:outerShdw>
                </a:effectLst>
              </a:rPr>
            </a:br>
            <a:r>
              <a:rPr lang="hr-HR" sz="2400" noProof="0" dirty="0">
                <a:effectLst>
                  <a:outerShdw blurRad="38100" dist="38100" dir="2700000" algn="tl">
                    <a:srgbClr val="000000">
                      <a:alpha val="43137"/>
                    </a:srgbClr>
                  </a:outerShdw>
                </a:effectLst>
              </a:rPr>
              <a:t>	2. Posebni dio proračuna sadrži:</a:t>
            </a:r>
            <a:br>
              <a:rPr lang="hr-HR" sz="2400" noProof="0" dirty="0">
                <a:effectLst>
                  <a:outerShdw blurRad="38100" dist="38100" dir="2700000" algn="tl">
                    <a:srgbClr val="000000">
                      <a:alpha val="43137"/>
                    </a:srgbClr>
                  </a:outerShdw>
                </a:effectLst>
              </a:rPr>
            </a:br>
            <a:br>
              <a:rPr lang="hr-HR" sz="2400" noProof="0" dirty="0">
                <a:effectLst>
                  <a:outerShdw blurRad="38100" dist="38100" dir="2700000" algn="tl">
                    <a:srgbClr val="000000">
                      <a:alpha val="43137"/>
                    </a:srgbClr>
                  </a:outerShdw>
                </a:effectLst>
              </a:rPr>
            </a:br>
            <a:r>
              <a:rPr lang="hr-HR" sz="1800" cap="none" noProof="0" dirty="0">
                <a:solidFill>
                  <a:srgbClr val="002060"/>
                </a:solidFill>
              </a:rPr>
              <a:t>Plan rashoda i izdataka raspoređen je po organizacijskim  jedinicama (odjelima) i proračunskim korisnicima iskazanih po vrstama te raspoređenih u programe koji se sastoje od aktivnosti i projekata. </a:t>
            </a:r>
            <a:br>
              <a:rPr lang="hr-HR" sz="1800" cap="none" noProof="0" dirty="0">
                <a:solidFill>
                  <a:srgbClr val="002060"/>
                </a:solidFill>
              </a:rPr>
            </a:br>
            <a:br>
              <a:rPr lang="hr-HR" sz="1800" cap="none" noProof="0" dirty="0">
                <a:solidFill>
                  <a:srgbClr val="002060"/>
                </a:solidFill>
              </a:rPr>
            </a:br>
            <a:r>
              <a:rPr lang="hr-HR" sz="1800" cap="none" noProof="0" dirty="0">
                <a:solidFill>
                  <a:srgbClr val="002060"/>
                </a:solidFill>
              </a:rPr>
              <a:t>						</a:t>
            </a:r>
            <a:r>
              <a:rPr lang="hr-HR" sz="2200" i="1" noProof="0" dirty="0">
                <a:effectLst>
                  <a:outerShdw blurRad="38100" dist="38100" dir="2700000" algn="tl">
                    <a:srgbClr val="000000">
                      <a:alpha val="43137"/>
                    </a:srgbClr>
                  </a:outerShdw>
                </a:effectLst>
              </a:rPr>
              <a:t>RAZDJEL: 001 OPĆINA HUM NA SUTLI</a:t>
            </a:r>
            <a:br>
              <a:rPr lang="hr-HR" sz="2200" i="1" noProof="0" dirty="0">
                <a:effectLst>
                  <a:outerShdw blurRad="38100" dist="38100" dir="2700000" algn="tl">
                    <a:srgbClr val="000000">
                      <a:alpha val="43137"/>
                    </a:srgbClr>
                  </a:outerShdw>
                </a:effectLst>
              </a:rPr>
            </a:br>
            <a:br>
              <a:rPr lang="hr-HR" sz="1800" i="1" noProof="0" dirty="0">
                <a:effectLst>
                  <a:outerShdw blurRad="38100" dist="38100" dir="2700000" algn="tl">
                    <a:srgbClr val="000000">
                      <a:alpha val="43137"/>
                    </a:srgbClr>
                  </a:outerShdw>
                </a:effectLst>
              </a:rPr>
            </a:br>
            <a:r>
              <a:rPr lang="hr-HR" sz="1800" i="1" noProof="0" dirty="0">
                <a:effectLst>
                  <a:outerShdw blurRad="38100" dist="38100" dir="2700000" algn="tl">
                    <a:srgbClr val="000000">
                      <a:alpha val="43137"/>
                    </a:srgbClr>
                  </a:outerShdw>
                </a:effectLst>
              </a:rPr>
              <a:t>	</a:t>
            </a:r>
            <a:r>
              <a:rPr lang="hr-HR" sz="1600" i="1" noProof="0" dirty="0">
                <a:effectLst>
                  <a:outerShdw blurRad="38100" dist="38100" dir="2700000" algn="tl">
                    <a:srgbClr val="000000">
                      <a:alpha val="43137"/>
                    </a:srgbClr>
                  </a:outerShdw>
                </a:effectLst>
              </a:rPr>
              <a:t>raspodijeljen je na GLAVE:</a:t>
            </a:r>
            <a:br>
              <a:rPr lang="hr-HR" sz="1600" i="1" noProof="0" dirty="0">
                <a:effectLst>
                  <a:outerShdw blurRad="38100" dist="38100" dir="2700000" algn="tl">
                    <a:srgbClr val="000000">
                      <a:alpha val="43137"/>
                    </a:srgbClr>
                  </a:outerShdw>
                </a:effectLst>
              </a:rPr>
            </a:br>
            <a:br>
              <a:rPr lang="hr-HR" sz="1600" noProof="0" dirty="0">
                <a:effectLst>
                  <a:outerShdw blurRad="38100" dist="38100" dir="2700000" algn="tl">
                    <a:srgbClr val="000000">
                      <a:alpha val="43137"/>
                    </a:srgbClr>
                  </a:outerShdw>
                </a:effectLst>
              </a:rPr>
            </a:br>
            <a:r>
              <a:rPr lang="hr-HR" sz="1800" i="1" noProof="0" dirty="0">
                <a:effectLst>
                  <a:outerShdw blurRad="38100" dist="38100" dir="2700000" algn="tl">
                    <a:srgbClr val="000000">
                      <a:alpha val="43137"/>
                    </a:srgbClr>
                  </a:outerShdw>
                </a:effectLst>
              </a:rPr>
              <a:t>        Glava: 01	OPĆINA HUM NA SUTLI – OPĆE JAVNE USLUGE</a:t>
            </a:r>
            <a:br>
              <a:rPr lang="hr-HR" sz="1800" i="1" noProof="0" dirty="0">
                <a:effectLst>
                  <a:outerShdw blurRad="38100" dist="38100" dir="2700000" algn="tl">
                    <a:srgbClr val="000000">
                      <a:alpha val="43137"/>
                    </a:srgbClr>
                  </a:outerShdw>
                </a:effectLst>
              </a:rPr>
            </a:br>
            <a:r>
              <a:rPr lang="hr-HR" sz="1800" i="1" noProof="0" dirty="0">
                <a:effectLst>
                  <a:outerShdw blurRad="38100" dist="38100" dir="2700000" algn="tl">
                    <a:srgbClr val="000000">
                      <a:alpha val="43137"/>
                    </a:srgbClr>
                  </a:outerShdw>
                </a:effectLst>
              </a:rPr>
              <a:t>	Glava: 02	DJEČJI VRTIĆ BALONČICA</a:t>
            </a:r>
            <a:br>
              <a:rPr lang="hr-HR" sz="1800" i="1" noProof="0" dirty="0">
                <a:effectLst>
                  <a:outerShdw blurRad="38100" dist="38100" dir="2700000" algn="tl">
                    <a:srgbClr val="000000">
                      <a:alpha val="43137"/>
                    </a:srgbClr>
                  </a:outerShdw>
                </a:effectLst>
              </a:rPr>
            </a:br>
            <a:r>
              <a:rPr lang="hr-HR" sz="1800" i="1" noProof="0" dirty="0">
                <a:effectLst>
                  <a:outerShdw blurRad="38100" dist="38100" dir="2700000" algn="tl">
                    <a:srgbClr val="000000">
                      <a:alpha val="43137"/>
                    </a:srgbClr>
                  </a:outerShdw>
                </a:effectLst>
              </a:rPr>
              <a:t>	Glava: 03 	NARODNA KNJIŽNICA HUM NA SUTLI</a:t>
            </a:r>
            <a:br>
              <a:rPr lang="hr-HR" sz="2000" i="1" noProof="0" dirty="0">
                <a:effectLst>
                  <a:outerShdw blurRad="38100" dist="38100" dir="2700000" algn="tl">
                    <a:srgbClr val="000000">
                      <a:alpha val="43137"/>
                    </a:srgbClr>
                  </a:outerShdw>
                </a:effectLst>
              </a:rPr>
            </a:br>
            <a:br>
              <a:rPr lang="hr-HR" sz="2000" b="1" i="1" noProof="0" dirty="0">
                <a:effectLst>
                  <a:outerShdw blurRad="38100" dist="38100" dir="2700000" algn="tl">
                    <a:srgbClr val="000000">
                      <a:alpha val="43137"/>
                    </a:srgbClr>
                  </a:outerShdw>
                </a:effectLst>
              </a:rPr>
            </a:br>
            <a:br>
              <a:rPr lang="hr-HR" sz="1800" b="1" i="1" noProof="0" dirty="0">
                <a:effectLst>
                  <a:outerShdw blurRad="38100" dist="38100" dir="2700000" algn="tl">
                    <a:srgbClr val="000000">
                      <a:alpha val="43137"/>
                    </a:srgbClr>
                  </a:outerShdw>
                </a:effectLst>
              </a:rPr>
            </a:br>
            <a:r>
              <a:rPr lang="hr-HR" sz="1800" b="1" i="1" noProof="0" dirty="0">
                <a:effectLst>
                  <a:outerShdw blurRad="38100" dist="38100" dir="2700000" algn="tl">
                    <a:srgbClr val="000000">
                      <a:alpha val="43137"/>
                    </a:srgbClr>
                  </a:outerShdw>
                </a:effectLst>
              </a:rPr>
              <a:t>			</a:t>
            </a:r>
            <a:br>
              <a:rPr lang="hr-HR" sz="1800" noProof="0" dirty="0"/>
            </a:br>
            <a:r>
              <a:rPr lang="hr-HR" sz="1800" cap="none" noProof="0" dirty="0">
                <a:solidFill>
                  <a:srgbClr val="002060"/>
                </a:solidFill>
              </a:rPr>
              <a:t>	</a:t>
            </a:r>
            <a:br>
              <a:rPr lang="hr-HR" noProof="0" dirty="0">
                <a:solidFill>
                  <a:srgbClr val="002060"/>
                </a:solidFill>
              </a:rPr>
            </a:br>
            <a:endParaRPr lang="hr-HR" noProof="0" dirty="0">
              <a:solidFill>
                <a:srgbClr val="002060"/>
              </a:solidFill>
            </a:endParaRPr>
          </a:p>
        </p:txBody>
      </p:sp>
    </p:spTree>
    <p:extLst>
      <p:ext uri="{BB962C8B-B14F-4D97-AF65-F5344CB8AC3E}">
        <p14:creationId xmlns:p14="http://schemas.microsoft.com/office/powerpoint/2010/main" val="366535566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7404F3-9871-0F9E-3E3D-721D6BFAE760}"/>
              </a:ext>
            </a:extLst>
          </p:cNvPr>
          <p:cNvSpPr>
            <a:spLocks noGrp="1"/>
          </p:cNvSpPr>
          <p:nvPr>
            <p:ph type="title"/>
          </p:nvPr>
        </p:nvSpPr>
        <p:spPr>
          <a:xfrm>
            <a:off x="684213" y="685800"/>
            <a:ext cx="10058400" cy="838200"/>
          </a:xfrm>
        </p:spPr>
        <p:txBody>
          <a:bodyPr>
            <a:normAutofit/>
          </a:bodyPr>
          <a:lstStyle/>
          <a:p>
            <a:r>
              <a:rPr lang="hr-HR" sz="3600" b="1" i="1" noProof="0" dirty="0">
                <a:effectLst>
                  <a:outerShdw blurRad="38100" dist="38100" dir="2700000" algn="tl">
                    <a:srgbClr val="000000">
                      <a:alpha val="43137"/>
                    </a:srgbClr>
                  </a:outerShdw>
                </a:effectLst>
              </a:rPr>
              <a:t> </a:t>
            </a:r>
            <a:endParaRPr lang="hr-HR" sz="2200" noProof="0" dirty="0"/>
          </a:p>
        </p:txBody>
      </p:sp>
      <p:sp>
        <p:nvSpPr>
          <p:cNvPr id="3" name="Rezervirano mjesto teksta 2">
            <a:extLst>
              <a:ext uri="{FF2B5EF4-FFF2-40B4-BE49-F238E27FC236}">
                <a16:creationId xmlns:a16="http://schemas.microsoft.com/office/drawing/2014/main" id="{7F464C93-79B8-753D-38E0-744160224EE9}"/>
              </a:ext>
            </a:extLst>
          </p:cNvPr>
          <p:cNvSpPr>
            <a:spLocks noGrp="1"/>
          </p:cNvSpPr>
          <p:nvPr>
            <p:ph type="body" sz="quarter" idx="13"/>
          </p:nvPr>
        </p:nvSpPr>
        <p:spPr>
          <a:xfrm>
            <a:off x="684212" y="1665838"/>
            <a:ext cx="8534400" cy="980038"/>
          </a:xfrm>
        </p:spPr>
        <p:txBody>
          <a:bodyPr>
            <a:normAutofit/>
          </a:bodyPr>
          <a:lstStyle/>
          <a:p>
            <a:r>
              <a:rPr lang="hr-HR" sz="1600" i="1" noProof="0" dirty="0">
                <a:effectLst>
                  <a:outerShdw blurRad="38100" dist="38100" dir="2700000" algn="tl">
                    <a:srgbClr val="000000">
                      <a:alpha val="43137"/>
                    </a:srgbClr>
                  </a:outerShdw>
                </a:effectLst>
              </a:rPr>
              <a:t>Glava: 01	OPĆINA HUM NA SUTLI – OPĆE JAVNE USLUGE  </a:t>
            </a:r>
          </a:p>
          <a:p>
            <a:r>
              <a:rPr lang="hr-HR" sz="1600" b="1" i="1" noProof="0" dirty="0">
                <a:effectLst>
                  <a:outerShdw blurRad="38100" dist="38100" dir="2700000" algn="tl">
                    <a:srgbClr val="000000">
                      <a:alpha val="43137"/>
                    </a:srgbClr>
                  </a:outerShdw>
                </a:effectLst>
              </a:rPr>
              <a:t> </a:t>
            </a:r>
            <a:r>
              <a:rPr lang="hr-HR" sz="1400" i="1" noProof="0" dirty="0">
                <a:effectLst>
                  <a:outerShdw blurRad="38100" dist="38100" dir="2700000" algn="tl">
                    <a:srgbClr val="000000">
                      <a:alpha val="43137"/>
                    </a:srgbClr>
                  </a:outerShdw>
                </a:effectLst>
              </a:rPr>
              <a:t>raspodijeljena je na programe:</a:t>
            </a:r>
            <a:br>
              <a:rPr lang="hr-HR" sz="1600" b="1" i="1" noProof="0" dirty="0">
                <a:effectLst>
                  <a:outerShdw blurRad="38100" dist="38100" dir="2700000" algn="tl">
                    <a:srgbClr val="000000">
                      <a:alpha val="43137"/>
                    </a:srgbClr>
                  </a:outerShdw>
                </a:effectLst>
              </a:rPr>
            </a:br>
            <a:endParaRPr lang="hr-HR" sz="1600" noProof="0" dirty="0"/>
          </a:p>
        </p:txBody>
      </p:sp>
      <p:sp>
        <p:nvSpPr>
          <p:cNvPr id="4" name="Rezervirano mjesto teksta 3">
            <a:extLst>
              <a:ext uri="{FF2B5EF4-FFF2-40B4-BE49-F238E27FC236}">
                <a16:creationId xmlns:a16="http://schemas.microsoft.com/office/drawing/2014/main" id="{6A629153-F386-E959-5388-56F6133D4939}"/>
              </a:ext>
            </a:extLst>
          </p:cNvPr>
          <p:cNvSpPr>
            <a:spLocks noGrp="1"/>
          </p:cNvSpPr>
          <p:nvPr>
            <p:ph type="body" idx="1"/>
          </p:nvPr>
        </p:nvSpPr>
        <p:spPr>
          <a:xfrm>
            <a:off x="684211" y="2645876"/>
            <a:ext cx="8534401" cy="3348523"/>
          </a:xfrm>
        </p:spPr>
        <p:txBody>
          <a:bodyPr>
            <a:normAutofit/>
          </a:bodyPr>
          <a:lstStyle/>
          <a:p>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1001  JEDINSTVENI UPRAVNI ODJEL - PLAĆE I NAKNADE</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1002  PREDSTAVNIČKA I IZVRŠNA TIJELA, TEKUĆE AKTIVNOSTI I REDOVNO POSLOVANJE OPĆINE</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1003	 KOMUNALNO gospodarstvo</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1004	 IZGRADNJA KOMUNALNE INFRASTRUKTURE I GRAĐEVINSKIH OBJEKATA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1005	 SUFINANCIRANJE PREDŠKOLSKOG ODGOJA I OSNOVNO ŠKOLSTVO</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1006  DONACIJE Kulturne djelatnosti</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1007	 DONACIJE ŠPORTSKE DJELATNOSTI</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1008  DONACIJE OSTALA DRUŠTVA I ORGANIZACIJE</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1009	 Obrt I Poljoprivreda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1010	 SOCIJALNA ZAŠTITA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1011	 ZAŠTITA OD POŽARA I CIVILNA ZAŠTITA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1012	 RAZVOJ ZAJEDNICE I UPRAVLJANJE IMOVINOM</a:t>
            </a:r>
            <a:endParaRPr lang="hr-HR" sz="1400" noProof="0" dirty="0"/>
          </a:p>
        </p:txBody>
      </p:sp>
    </p:spTree>
    <p:extLst>
      <p:ext uri="{BB962C8B-B14F-4D97-AF65-F5344CB8AC3E}">
        <p14:creationId xmlns:p14="http://schemas.microsoft.com/office/powerpoint/2010/main" val="2627085918"/>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516DC8-D67D-9FA0-A608-DEE49D569ADB}"/>
              </a:ext>
            </a:extLst>
          </p:cNvPr>
          <p:cNvSpPr>
            <a:spLocks noGrp="1"/>
          </p:cNvSpPr>
          <p:nvPr>
            <p:ph type="title"/>
          </p:nvPr>
        </p:nvSpPr>
        <p:spPr>
          <a:xfrm>
            <a:off x="620836" y="2043821"/>
            <a:ext cx="10058400" cy="1939704"/>
          </a:xfrm>
        </p:spPr>
        <p:txBody>
          <a:bodyPr>
            <a:normAutofit fontScale="90000"/>
          </a:bodyPr>
          <a:lstStyle/>
          <a:p>
            <a: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Glava: 02	 DJEČJI VRTIĆ BALONČICA</a:t>
            </a:r>
            <a:b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			</a:t>
            </a:r>
            <a:r>
              <a:rPr kumimoji="0" lang="hr-HR" sz="16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raspodijeljena je na program:</a:t>
            </a:r>
            <a:br>
              <a:rPr kumimoji="0" lang="hr-HR" sz="16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br>
              <a:rPr kumimoji="0" lang="hr-HR" sz="1400" b="1"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r>
              <a:rPr kumimoji="0" lang="hr-HR" sz="1600" u="none" strike="noStrike" kern="1200" cap="all" spc="0" normalizeH="0" baseline="0" noProof="0" dirty="0">
                <a:ln w="3175" cmpd="sng">
                  <a:noFill/>
                </a:ln>
                <a:solidFill>
                  <a:prstClr val="white"/>
                </a:solidFill>
                <a:uLnTx/>
                <a:uFillTx/>
                <a:latin typeface="Century Gothic" panose="020B0502020202020204"/>
                <a:ea typeface="+mj-ea"/>
                <a:cs typeface="+mj-cs"/>
              </a:rPr>
              <a:t>PROGRAM 1013 PREDŠKOLSKI ODGOJ - DJEČJI VRTIĆ BALONČICA</a:t>
            </a:r>
            <a:br>
              <a:rPr kumimoji="0" lang="hr-HR" sz="1600" u="none" strike="noStrike" kern="1200" cap="all" spc="0" normalizeH="0" baseline="0" noProof="0" dirty="0">
                <a:ln w="3175" cmpd="sng">
                  <a:noFill/>
                </a:ln>
                <a:solidFill>
                  <a:prstClr val="white"/>
                </a:solidFill>
                <a:uLnTx/>
                <a:uFillTx/>
                <a:latin typeface="Century Gothic" panose="020B0502020202020204"/>
                <a:ea typeface="+mj-ea"/>
                <a:cs typeface="+mj-cs"/>
              </a:rPr>
            </a:br>
            <a:br>
              <a:rPr lang="hr-HR" sz="3600" noProof="0" dirty="0">
                <a:solidFill>
                  <a:schemeClr val="tx1"/>
                </a:solidFill>
              </a:rPr>
            </a:br>
            <a:endParaRPr lang="hr-HR" noProof="0" dirty="0"/>
          </a:p>
        </p:txBody>
      </p:sp>
      <p:sp>
        <p:nvSpPr>
          <p:cNvPr id="3" name="Rezervirano mjesto teksta 2">
            <a:extLst>
              <a:ext uri="{FF2B5EF4-FFF2-40B4-BE49-F238E27FC236}">
                <a16:creationId xmlns:a16="http://schemas.microsoft.com/office/drawing/2014/main" id="{FCA14F79-5558-A893-466B-F32F6B69129E}"/>
              </a:ext>
            </a:extLst>
          </p:cNvPr>
          <p:cNvSpPr>
            <a:spLocks noGrp="1"/>
          </p:cNvSpPr>
          <p:nvPr>
            <p:ph type="body" sz="quarter" idx="13"/>
          </p:nvPr>
        </p:nvSpPr>
        <p:spPr>
          <a:xfrm>
            <a:off x="620836" y="3570252"/>
            <a:ext cx="8534400" cy="1462219"/>
          </a:xfrm>
        </p:spPr>
        <p:txBody>
          <a:bodyPr>
            <a:normAutofit/>
          </a:bodyPr>
          <a:lstStyle/>
          <a:p>
            <a:r>
              <a:rPr lang="hr-HR" sz="1600" i="1" noProof="0" dirty="0">
                <a:solidFill>
                  <a:prstClr val="white"/>
                </a:solidFill>
                <a:effectLst>
                  <a:outerShdw blurRad="38100" dist="38100" dir="2700000" algn="tl">
                    <a:srgbClr val="000000">
                      <a:alpha val="43137"/>
                    </a:srgbClr>
                  </a:outerShdw>
                </a:effectLst>
                <a:ea typeface="+mj-ea"/>
                <a:cs typeface="+mj-cs"/>
              </a:rPr>
              <a:t>Glava: 03 	NARODNA KNJIŽNICA HUM NA SUTLI</a:t>
            </a:r>
          </a:p>
          <a:p>
            <a:r>
              <a:rPr lang="hr-HR" sz="1400" i="1" noProof="0" dirty="0">
                <a:solidFill>
                  <a:prstClr val="white"/>
                </a:solidFill>
                <a:effectLst>
                  <a:outerShdw blurRad="38100" dist="38100" dir="2700000" algn="tl">
                    <a:srgbClr val="000000">
                      <a:alpha val="43137"/>
                    </a:srgbClr>
                  </a:outerShdw>
                </a:effectLst>
                <a:ea typeface="+mj-ea"/>
                <a:cs typeface="+mj-cs"/>
              </a:rPr>
              <a:t>				raspodijeljena je na program:</a:t>
            </a:r>
          </a:p>
          <a:p>
            <a:r>
              <a:rPr lang="hr-HR" sz="1400" noProof="0" dirty="0">
                <a:solidFill>
                  <a:prstClr val="white"/>
                </a:solidFill>
                <a:latin typeface="+mj-lt"/>
                <a:ea typeface="+mj-ea"/>
                <a:cs typeface="+mj-cs"/>
              </a:rPr>
              <a:t>PROGRAM</a:t>
            </a:r>
            <a:r>
              <a:rPr lang="hr-HR" sz="1400" b="1" i="1" noProof="0" dirty="0">
                <a:solidFill>
                  <a:prstClr val="white"/>
                </a:solidFill>
                <a:effectLst>
                  <a:outerShdw blurRad="38100" dist="38100" dir="2700000" algn="tl">
                    <a:srgbClr val="000000">
                      <a:alpha val="43137"/>
                    </a:srgbClr>
                  </a:outerShdw>
                </a:effectLst>
                <a:latin typeface="+mj-lt"/>
                <a:ea typeface="+mj-ea"/>
                <a:cs typeface="+mj-cs"/>
              </a:rPr>
              <a:t> </a:t>
            </a:r>
            <a:r>
              <a:rPr lang="hr-HR" sz="1400" noProof="0" dirty="0">
                <a:solidFill>
                  <a:prstClr val="white"/>
                </a:solidFill>
                <a:latin typeface="+mj-lt"/>
                <a:ea typeface="+mj-ea"/>
                <a:cs typeface="+mj-cs"/>
              </a:rPr>
              <a:t>1014 NARODNA KNJIŽNICA HUM NA SUTLI</a:t>
            </a:r>
            <a:endParaRPr lang="hr-HR" sz="1400" noProof="0" dirty="0">
              <a:latin typeface="+mj-lt"/>
            </a:endParaRPr>
          </a:p>
        </p:txBody>
      </p:sp>
      <p:sp>
        <p:nvSpPr>
          <p:cNvPr id="4" name="Rezervirano mjesto teksta 3">
            <a:extLst>
              <a:ext uri="{FF2B5EF4-FFF2-40B4-BE49-F238E27FC236}">
                <a16:creationId xmlns:a16="http://schemas.microsoft.com/office/drawing/2014/main" id="{727A7275-E54F-3B85-D6CE-2C26C82028D8}"/>
              </a:ext>
            </a:extLst>
          </p:cNvPr>
          <p:cNvSpPr>
            <a:spLocks noGrp="1"/>
          </p:cNvSpPr>
          <p:nvPr>
            <p:ph type="body" idx="1"/>
          </p:nvPr>
        </p:nvSpPr>
        <p:spPr>
          <a:xfrm>
            <a:off x="620836" y="816154"/>
            <a:ext cx="10886118" cy="1227667"/>
          </a:xfrm>
        </p:spPr>
        <p:txBody>
          <a:bodyPr>
            <a:normAutofit/>
          </a:bodyPr>
          <a:lstStyle/>
          <a:p>
            <a:r>
              <a:rPr lang="hr-HR" sz="1600" cap="none" noProof="0" dirty="0">
                <a:solidFill>
                  <a:srgbClr val="002060"/>
                </a:solidFill>
              </a:rPr>
              <a:t>Proračunski korisnici su ustanove, tijela javne vlasti kojima je JLS osnivač ili suosnivač. Financiranje proračunskih korisnika je većim dijelom iz proračuna svog/svojih osnivača ili suosnivača.        </a:t>
            </a:r>
          </a:p>
          <a:p>
            <a:r>
              <a:rPr lang="hr-HR" sz="1600" cap="none" noProof="0" dirty="0">
                <a:solidFill>
                  <a:srgbClr val="002060"/>
                </a:solidFill>
              </a:rPr>
              <a:t>Proračunski korisnici Općine Hum na Sutli su: Dječji vrtić „</a:t>
            </a:r>
            <a:r>
              <a:rPr lang="hr-HR" sz="1600" cap="none" noProof="0" dirty="0" err="1">
                <a:solidFill>
                  <a:srgbClr val="002060"/>
                </a:solidFill>
              </a:rPr>
              <a:t>Balončica</a:t>
            </a:r>
            <a:r>
              <a:rPr lang="hr-HR" sz="1600" cap="none" noProof="0" dirty="0">
                <a:solidFill>
                  <a:srgbClr val="002060"/>
                </a:solidFill>
              </a:rPr>
              <a:t>“ i Narodna knjižnica Hum na Sutli.</a:t>
            </a:r>
            <a:br>
              <a:rPr lang="hr-HR" sz="1600" cap="none" noProof="0" dirty="0">
                <a:solidFill>
                  <a:srgbClr val="002060"/>
                </a:solidFill>
              </a:rPr>
            </a:br>
            <a:endParaRPr lang="hr-HR" sz="1600" noProof="0" dirty="0"/>
          </a:p>
        </p:txBody>
      </p:sp>
    </p:spTree>
    <p:extLst>
      <p:ext uri="{BB962C8B-B14F-4D97-AF65-F5344CB8AC3E}">
        <p14:creationId xmlns:p14="http://schemas.microsoft.com/office/powerpoint/2010/main" val="280595962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73820" y="145473"/>
            <a:ext cx="9675523" cy="1371600"/>
          </a:xfrm>
        </p:spPr>
        <p:txBody>
          <a:bodyPr>
            <a:normAutofit/>
          </a:bodyPr>
          <a:lstStyle/>
          <a:p>
            <a:pPr algn="ctr"/>
            <a:r>
              <a:rPr lang="hr-HR" sz="2200" noProof="0" dirty="0">
                <a:effectLst>
                  <a:outerShdw blurRad="38100" dist="38100" dir="2700000" algn="tl">
                    <a:srgbClr val="000000">
                      <a:alpha val="43137"/>
                    </a:srgbClr>
                  </a:outerShdw>
                </a:effectLst>
              </a:rPr>
              <a:t>Proračun općine Hum na Sutli za 2026. godinu</a:t>
            </a:r>
            <a:br>
              <a:rPr lang="hr-HR" sz="2200" noProof="0" dirty="0">
                <a:effectLst>
                  <a:outerShdw blurRad="38100" dist="38100" dir="2700000" algn="tl">
                    <a:srgbClr val="000000">
                      <a:alpha val="43137"/>
                    </a:srgbClr>
                  </a:outerShdw>
                </a:effectLst>
              </a:rPr>
            </a:br>
            <a:br>
              <a:rPr lang="hr-HR" sz="2200" noProof="0" dirty="0">
                <a:effectLst>
                  <a:outerShdw blurRad="38100" dist="38100" dir="2700000" algn="tl">
                    <a:srgbClr val="000000">
                      <a:alpha val="43137"/>
                    </a:srgbClr>
                  </a:outerShdw>
                </a:effectLst>
              </a:rPr>
            </a:br>
            <a:r>
              <a:rPr lang="hr-HR" sz="1800" cap="none" noProof="0" dirty="0"/>
              <a:t>Proračunski prihodi i primici:</a:t>
            </a:r>
          </a:p>
        </p:txBody>
      </p:sp>
      <p:graphicFrame>
        <p:nvGraphicFramePr>
          <p:cNvPr id="13" name="Tablica 12"/>
          <p:cNvGraphicFramePr>
            <a:graphicFrameLocks noGrp="1"/>
          </p:cNvGraphicFramePr>
          <p:nvPr>
            <p:extLst>
              <p:ext uri="{D42A27DB-BD31-4B8C-83A1-F6EECF244321}">
                <p14:modId xmlns:p14="http://schemas.microsoft.com/office/powerpoint/2010/main" val="907792313"/>
              </p:ext>
            </p:extLst>
          </p:nvPr>
        </p:nvGraphicFramePr>
        <p:xfrm>
          <a:off x="2025954" y="1517073"/>
          <a:ext cx="7469109" cy="4053323"/>
        </p:xfrm>
        <a:graphic>
          <a:graphicData uri="http://schemas.openxmlformats.org/drawingml/2006/table">
            <a:tbl>
              <a:tblPr firstRow="1" bandRow="1">
                <a:tableStyleId>{5C22544A-7EE6-4342-B048-85BDC9FD1C3A}</a:tableStyleId>
              </a:tblPr>
              <a:tblGrid>
                <a:gridCol w="5525421">
                  <a:extLst>
                    <a:ext uri="{9D8B030D-6E8A-4147-A177-3AD203B41FA5}">
                      <a16:colId xmlns:a16="http://schemas.microsoft.com/office/drawing/2014/main" val="20000"/>
                    </a:ext>
                  </a:extLst>
                </a:gridCol>
                <a:gridCol w="1943688">
                  <a:extLst>
                    <a:ext uri="{9D8B030D-6E8A-4147-A177-3AD203B41FA5}">
                      <a16:colId xmlns:a16="http://schemas.microsoft.com/office/drawing/2014/main" val="20001"/>
                    </a:ext>
                  </a:extLst>
                </a:gridCol>
              </a:tblGrid>
              <a:tr h="431753">
                <a:tc>
                  <a:txBody>
                    <a:bodyPr/>
                    <a:lstStyle/>
                    <a:p>
                      <a:pPr algn="ctr"/>
                      <a:r>
                        <a:rPr lang="hr-HR" sz="1600" b="0" noProof="0" dirty="0">
                          <a:effectLst/>
                        </a:rPr>
                        <a:t>PRIHODI I PRIMICI</a:t>
                      </a:r>
                    </a:p>
                  </a:txBody>
                  <a:tcPr anchor="ctr"/>
                </a:tc>
                <a:tc>
                  <a:txBody>
                    <a:bodyPr/>
                    <a:lstStyle/>
                    <a:p>
                      <a:pPr algn="ctr"/>
                      <a:r>
                        <a:rPr lang="hr-HR" sz="1600" b="0" noProof="0" dirty="0">
                          <a:effectLst/>
                        </a:rPr>
                        <a:t>IZNOS U EUR</a:t>
                      </a:r>
                    </a:p>
                  </a:txBody>
                  <a:tcPr anchor="ctr"/>
                </a:tc>
                <a:extLst>
                  <a:ext uri="{0D108BD9-81ED-4DB2-BD59-A6C34878D82A}">
                    <a16:rowId xmlns:a16="http://schemas.microsoft.com/office/drawing/2014/main" val="10000"/>
                  </a:ext>
                </a:extLst>
              </a:tr>
              <a:tr h="313169">
                <a:tc>
                  <a:txBody>
                    <a:bodyPr/>
                    <a:lstStyle/>
                    <a:p>
                      <a:r>
                        <a:rPr lang="hr-HR" sz="1100" b="1" noProof="0" dirty="0">
                          <a:solidFill>
                            <a:srgbClr val="002060"/>
                          </a:solidFill>
                          <a:effectLst>
                            <a:outerShdw blurRad="38100" dist="38100" dir="2700000" algn="tl">
                              <a:srgbClr val="000000">
                                <a:alpha val="43137"/>
                              </a:srgbClr>
                            </a:outerShdw>
                          </a:effectLst>
                        </a:rPr>
                        <a:t>Prihodi poslovanja</a:t>
                      </a:r>
                    </a:p>
                  </a:txBody>
                  <a:tcPr/>
                </a:tc>
                <a:tc>
                  <a:txBody>
                    <a:bodyPr/>
                    <a:lstStyle/>
                    <a:p>
                      <a:pPr algn="ctr"/>
                      <a:r>
                        <a:rPr lang="hr-HR" sz="1100" b="1" noProof="0" dirty="0">
                          <a:solidFill>
                            <a:srgbClr val="002060"/>
                          </a:solidFill>
                          <a:effectLst>
                            <a:outerShdw blurRad="38100" dist="38100" dir="2700000" algn="tl">
                              <a:srgbClr val="000000">
                                <a:alpha val="43137"/>
                              </a:srgbClr>
                            </a:outerShdw>
                          </a:effectLst>
                        </a:rPr>
                        <a:t>6.025.893,79</a:t>
                      </a:r>
                    </a:p>
                  </a:txBody>
                  <a:tcPr/>
                </a:tc>
                <a:extLst>
                  <a:ext uri="{0D108BD9-81ED-4DB2-BD59-A6C34878D82A}">
                    <a16:rowId xmlns:a16="http://schemas.microsoft.com/office/drawing/2014/main" val="10001"/>
                  </a:ext>
                </a:extLst>
              </a:tr>
              <a:tr h="250282">
                <a:tc>
                  <a:txBody>
                    <a:bodyPr/>
                    <a:lstStyle/>
                    <a:p>
                      <a:r>
                        <a:rPr lang="hr-HR" sz="1100" noProof="0" dirty="0">
                          <a:solidFill>
                            <a:srgbClr val="002060"/>
                          </a:solidFill>
                          <a:effectLst/>
                        </a:rPr>
                        <a:t>&gt; Prihodi od poreza</a:t>
                      </a:r>
                    </a:p>
                  </a:txBody>
                  <a:tcPr anchor="ctr"/>
                </a:tc>
                <a:tc>
                  <a:txBody>
                    <a:bodyPr/>
                    <a:lstStyle/>
                    <a:p>
                      <a:pPr algn="ctr"/>
                      <a:r>
                        <a:rPr lang="hr-HR" sz="1100" kern="1200" noProof="0" dirty="0">
                          <a:solidFill>
                            <a:schemeClr val="bg2">
                              <a:lumMod val="50000"/>
                            </a:schemeClr>
                          </a:solidFill>
                          <a:effectLst/>
                          <a:latin typeface="+mn-lt"/>
                          <a:ea typeface="+mn-ea"/>
                          <a:cs typeface="+mn-cs"/>
                        </a:rPr>
                        <a:t>2.865.700,00</a:t>
                      </a:r>
                      <a:endParaRPr lang="hr-HR" sz="1100" noProof="0" dirty="0">
                        <a:solidFill>
                          <a:schemeClr val="bg2">
                            <a:lumMod val="50000"/>
                          </a:schemeClr>
                        </a:solidFill>
                        <a:effectLst/>
                      </a:endParaRPr>
                    </a:p>
                  </a:txBody>
                  <a:tcPr anchor="ctr"/>
                </a:tc>
                <a:extLst>
                  <a:ext uri="{0D108BD9-81ED-4DB2-BD59-A6C34878D82A}">
                    <a16:rowId xmlns:a16="http://schemas.microsoft.com/office/drawing/2014/main" val="10002"/>
                  </a:ext>
                </a:extLst>
              </a:tr>
              <a:tr h="321402">
                <a:tc>
                  <a:txBody>
                    <a:bodyPr/>
                    <a:lstStyle/>
                    <a:p>
                      <a:r>
                        <a:rPr lang="hr-HR" sz="1100" noProof="0" dirty="0">
                          <a:solidFill>
                            <a:srgbClr val="002060"/>
                          </a:solidFill>
                          <a:effectLst/>
                        </a:rPr>
                        <a:t>&gt; Pomoći iz inozemstva i unutar općeg proračuna</a:t>
                      </a:r>
                    </a:p>
                  </a:txBody>
                  <a:tcPr anchor="ctr"/>
                </a:tc>
                <a:tc>
                  <a:txBody>
                    <a:bodyPr/>
                    <a:lstStyle/>
                    <a:p>
                      <a:pPr algn="ctr"/>
                      <a:r>
                        <a:rPr lang="hr-HR" sz="1100" noProof="0" dirty="0">
                          <a:solidFill>
                            <a:srgbClr val="002060"/>
                          </a:solidFill>
                          <a:effectLst/>
                        </a:rPr>
                        <a:t>2.003.531,79</a:t>
                      </a:r>
                    </a:p>
                  </a:txBody>
                  <a:tcPr anchor="ctr"/>
                </a:tc>
                <a:extLst>
                  <a:ext uri="{0D108BD9-81ED-4DB2-BD59-A6C34878D82A}">
                    <a16:rowId xmlns:a16="http://schemas.microsoft.com/office/drawing/2014/main" val="10003"/>
                  </a:ext>
                </a:extLst>
              </a:tr>
              <a:tr h="237067">
                <a:tc>
                  <a:txBody>
                    <a:bodyPr/>
                    <a:lstStyle/>
                    <a:p>
                      <a:r>
                        <a:rPr lang="hr-HR" sz="1100" noProof="0" dirty="0">
                          <a:solidFill>
                            <a:srgbClr val="002060"/>
                          </a:solidFill>
                          <a:effectLst/>
                        </a:rPr>
                        <a:t>&gt; Prihodi od imovine</a:t>
                      </a:r>
                    </a:p>
                  </a:txBody>
                  <a:tcPr anchor="ctr"/>
                </a:tc>
                <a:tc>
                  <a:txBody>
                    <a:bodyPr/>
                    <a:lstStyle/>
                    <a:p>
                      <a:pPr algn="ctr"/>
                      <a:r>
                        <a:rPr lang="hr-HR" sz="1100" noProof="0" dirty="0">
                          <a:solidFill>
                            <a:srgbClr val="002060"/>
                          </a:solidFill>
                          <a:effectLst/>
                        </a:rPr>
                        <a:t>11.387,00</a:t>
                      </a:r>
                    </a:p>
                  </a:txBody>
                  <a:tcPr anchor="ctr"/>
                </a:tc>
                <a:extLst>
                  <a:ext uri="{0D108BD9-81ED-4DB2-BD59-A6C34878D82A}">
                    <a16:rowId xmlns:a16="http://schemas.microsoft.com/office/drawing/2014/main" val="10004"/>
                  </a:ext>
                </a:extLst>
              </a:tr>
              <a:tr h="457178">
                <a:tc>
                  <a:txBody>
                    <a:bodyPr/>
                    <a:lstStyle/>
                    <a:p>
                      <a:r>
                        <a:rPr lang="hr-HR" sz="1100" noProof="0" dirty="0">
                          <a:solidFill>
                            <a:srgbClr val="002060"/>
                          </a:solidFill>
                          <a:effectLst/>
                        </a:rPr>
                        <a:t>&gt; Prihodi od upravnih i administrativnih pristojbi, po posebnim propisima</a:t>
                      </a:r>
                    </a:p>
                  </a:txBody>
                  <a:tcPr anchor="ctr"/>
                </a:tc>
                <a:tc>
                  <a:txBody>
                    <a:bodyPr/>
                    <a:lstStyle/>
                    <a:p>
                      <a:pPr algn="ctr"/>
                      <a:r>
                        <a:rPr lang="hr-HR" sz="1100" noProof="0" dirty="0">
                          <a:solidFill>
                            <a:srgbClr val="002060"/>
                          </a:solidFill>
                          <a:effectLst/>
                        </a:rPr>
                        <a:t>1.125.775,00</a:t>
                      </a:r>
                    </a:p>
                  </a:txBody>
                  <a:tcPr anchor="ctr"/>
                </a:tc>
                <a:extLst>
                  <a:ext uri="{0D108BD9-81ED-4DB2-BD59-A6C34878D82A}">
                    <a16:rowId xmlns:a16="http://schemas.microsoft.com/office/drawing/2014/main" val="10005"/>
                  </a:ext>
                </a:extLst>
              </a:tr>
              <a:tr h="384409">
                <a:tc>
                  <a:txBody>
                    <a:bodyPr/>
                    <a:lstStyle/>
                    <a:p>
                      <a:r>
                        <a:rPr lang="hr-HR" sz="1100" noProof="0" dirty="0">
                          <a:solidFill>
                            <a:srgbClr val="002060"/>
                          </a:solidFill>
                          <a:effectLst/>
                        </a:rPr>
                        <a:t>&gt; Prihodi od prodaje proizvoda i robe te pruženih usluga i prihodi od donacija</a:t>
                      </a:r>
                    </a:p>
                  </a:txBody>
                  <a:tcPr anchor="ctr"/>
                </a:tc>
                <a:tc>
                  <a:txBody>
                    <a:bodyPr/>
                    <a:lstStyle/>
                    <a:p>
                      <a:pPr algn="ctr"/>
                      <a:r>
                        <a:rPr lang="hr-HR" sz="1100" noProof="0" dirty="0">
                          <a:solidFill>
                            <a:srgbClr val="002060"/>
                          </a:solidFill>
                          <a:effectLst/>
                        </a:rPr>
                        <a:t>1.000,00</a:t>
                      </a:r>
                    </a:p>
                  </a:txBody>
                  <a:tcPr anchor="ctr"/>
                </a:tc>
                <a:extLst>
                  <a:ext uri="{0D108BD9-81ED-4DB2-BD59-A6C34878D82A}">
                    <a16:rowId xmlns:a16="http://schemas.microsoft.com/office/drawing/2014/main" val="10006"/>
                  </a:ext>
                </a:extLst>
              </a:tr>
              <a:tr h="330222">
                <a:tc>
                  <a:txBody>
                    <a:bodyPr/>
                    <a:lstStyle/>
                    <a:p>
                      <a:r>
                        <a:rPr lang="hr-HR" sz="1100" noProof="0" dirty="0">
                          <a:solidFill>
                            <a:srgbClr val="002060"/>
                          </a:solidFill>
                          <a:effectLst/>
                        </a:rPr>
                        <a:t>&gt; Kazne, upravne mjere i ostali prihodi</a:t>
                      </a:r>
                    </a:p>
                  </a:txBody>
                  <a:tcPr anchor="ctr"/>
                </a:tc>
                <a:tc>
                  <a:txBody>
                    <a:bodyPr/>
                    <a:lstStyle/>
                    <a:p>
                      <a:pPr algn="ctr"/>
                      <a:r>
                        <a:rPr lang="hr-HR" sz="1100" noProof="0" dirty="0">
                          <a:solidFill>
                            <a:srgbClr val="002060"/>
                          </a:solidFill>
                          <a:effectLst/>
                        </a:rPr>
                        <a:t> 18.500,00</a:t>
                      </a:r>
                    </a:p>
                  </a:txBody>
                  <a:tcPr anchor="ctr"/>
                </a:tc>
                <a:extLst>
                  <a:ext uri="{0D108BD9-81ED-4DB2-BD59-A6C34878D82A}">
                    <a16:rowId xmlns:a16="http://schemas.microsoft.com/office/drawing/2014/main" val="10007"/>
                  </a:ext>
                </a:extLst>
              </a:tr>
              <a:tr h="270933">
                <a:tc>
                  <a:txBody>
                    <a:bodyPr/>
                    <a:lstStyle/>
                    <a:p>
                      <a:r>
                        <a:rPr lang="hr-HR" sz="1100" b="1" noProof="0" dirty="0">
                          <a:solidFill>
                            <a:srgbClr val="002060"/>
                          </a:solidFill>
                          <a:effectLst>
                            <a:outerShdw blurRad="38100" dist="38100" dir="2700000" algn="tl">
                              <a:srgbClr val="000000">
                                <a:alpha val="43137"/>
                              </a:srgbClr>
                            </a:outerShdw>
                          </a:effectLst>
                        </a:rPr>
                        <a:t>Prihodi od prodaje nefinancijske imovine</a:t>
                      </a:r>
                    </a:p>
                  </a:txBody>
                  <a:tcPr anchor="ctr"/>
                </a:tc>
                <a:tc>
                  <a:txBody>
                    <a:bodyPr/>
                    <a:lstStyle/>
                    <a:p>
                      <a:pPr algn="ctr"/>
                      <a:r>
                        <a:rPr lang="hr-HR" sz="1100" b="1" noProof="0" dirty="0">
                          <a:solidFill>
                            <a:srgbClr val="002060"/>
                          </a:solidFill>
                          <a:effectLst>
                            <a:outerShdw blurRad="38100" dist="38100" dir="2700000" algn="tl">
                              <a:srgbClr val="000000">
                                <a:alpha val="43137"/>
                              </a:srgbClr>
                            </a:outerShdw>
                          </a:effectLst>
                        </a:rPr>
                        <a:t>950,00</a:t>
                      </a:r>
                    </a:p>
                  </a:txBody>
                  <a:tcPr anchor="ctr"/>
                </a:tc>
                <a:extLst>
                  <a:ext uri="{0D108BD9-81ED-4DB2-BD59-A6C34878D82A}">
                    <a16:rowId xmlns:a16="http://schemas.microsoft.com/office/drawing/2014/main" val="10008"/>
                  </a:ext>
                </a:extLst>
              </a:tr>
              <a:tr h="13123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hr-HR" sz="1100" noProof="0" dirty="0">
                          <a:solidFill>
                            <a:srgbClr val="002060"/>
                          </a:solidFill>
                          <a:effectLst/>
                        </a:rPr>
                        <a:t>&gt; Prihodi od prodaje proizvedene dugotrajne imovine</a:t>
                      </a:r>
                    </a:p>
                  </a:txBody>
                  <a:tcPr anchor="ctr"/>
                </a:tc>
                <a:tc>
                  <a:txBody>
                    <a:bodyPr/>
                    <a:lstStyle/>
                    <a:p>
                      <a:pPr algn="ctr"/>
                      <a:r>
                        <a:rPr lang="hr-HR" sz="1100" noProof="0" dirty="0">
                          <a:solidFill>
                            <a:srgbClr val="002060"/>
                          </a:solidFill>
                          <a:effectLst/>
                        </a:rPr>
                        <a:t>950,00</a:t>
                      </a:r>
                    </a:p>
                  </a:txBody>
                  <a:tcPr anchor="ctr"/>
                </a:tc>
                <a:extLst>
                  <a:ext uri="{0D108BD9-81ED-4DB2-BD59-A6C34878D82A}">
                    <a16:rowId xmlns:a16="http://schemas.microsoft.com/office/drawing/2014/main" val="10009"/>
                  </a:ext>
                </a:extLst>
              </a:tr>
              <a:tr h="335264">
                <a:tc>
                  <a:txBody>
                    <a:bodyPr/>
                    <a:lstStyle/>
                    <a:p>
                      <a:r>
                        <a:rPr lang="hr-HR" sz="1100" b="1" noProof="0" dirty="0">
                          <a:solidFill>
                            <a:srgbClr val="002060"/>
                          </a:solidFill>
                          <a:effectLst>
                            <a:outerShdw blurRad="38100" dist="38100" dir="2700000" algn="tl">
                              <a:srgbClr val="000000">
                                <a:alpha val="43137"/>
                              </a:srgbClr>
                            </a:outerShdw>
                          </a:effectLst>
                        </a:rPr>
                        <a:t>Korištenje prenesenog Viška iz prethodnih godina</a:t>
                      </a:r>
                    </a:p>
                  </a:txBody>
                  <a:tcPr anchor="ctr"/>
                </a:tc>
                <a:tc>
                  <a:txBody>
                    <a:bodyPr/>
                    <a:lstStyle/>
                    <a:p>
                      <a:pPr algn="ctr"/>
                      <a:r>
                        <a:rPr lang="hr-HR" sz="1100" b="1" noProof="0" dirty="0">
                          <a:solidFill>
                            <a:srgbClr val="002060"/>
                          </a:solidFill>
                          <a:effectLst>
                            <a:outerShdw blurRad="38100" dist="38100" dir="2700000" algn="tl">
                              <a:srgbClr val="000000">
                                <a:alpha val="43137"/>
                              </a:srgbClr>
                            </a:outerShdw>
                          </a:effectLst>
                        </a:rPr>
                        <a:t>1.151.000,00</a:t>
                      </a:r>
                    </a:p>
                  </a:txBody>
                  <a:tcPr anchor="ctr"/>
                </a:tc>
                <a:extLst>
                  <a:ext uri="{0D108BD9-81ED-4DB2-BD59-A6C34878D82A}">
                    <a16:rowId xmlns:a16="http://schemas.microsoft.com/office/drawing/2014/main" val="10010"/>
                  </a:ext>
                </a:extLst>
              </a:tr>
              <a:tr h="431753">
                <a:tc>
                  <a:txBody>
                    <a:bodyPr/>
                    <a:lstStyle/>
                    <a:p>
                      <a:pPr algn="r"/>
                      <a:r>
                        <a:rPr lang="hr-HR" sz="1100" b="0" noProof="0" dirty="0">
                          <a:solidFill>
                            <a:srgbClr val="002060"/>
                          </a:solidFill>
                          <a:effectLst>
                            <a:outerShdw blurRad="38100" dist="38100" dir="2700000" algn="tl">
                              <a:srgbClr val="000000">
                                <a:alpha val="43137"/>
                              </a:srgbClr>
                            </a:outerShdw>
                          </a:effectLst>
                        </a:rPr>
                        <a:t>UKUPNO PRIHODI SA UKLJUČENIM PRENESENIM VIŠKOM IZ PRETHODNE GODINE:</a:t>
                      </a:r>
                    </a:p>
                  </a:txBody>
                  <a:tcPr anchor="ctr"/>
                </a:tc>
                <a:tc>
                  <a:txBody>
                    <a:bodyPr/>
                    <a:lstStyle/>
                    <a:p>
                      <a:pPr algn="ctr"/>
                      <a:r>
                        <a:rPr lang="hr-HR" sz="1100" b="1" noProof="0" dirty="0">
                          <a:solidFill>
                            <a:srgbClr val="002060"/>
                          </a:solidFill>
                          <a:effectLst>
                            <a:outerShdw blurRad="38100" dist="38100" dir="2700000" algn="tl">
                              <a:srgbClr val="000000">
                                <a:alpha val="43137"/>
                              </a:srgbClr>
                            </a:outerShdw>
                          </a:effectLst>
                        </a:rPr>
                        <a:t>7.177.843,79</a:t>
                      </a:r>
                    </a:p>
                  </a:txBody>
                  <a:tcPr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5395494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96711" y="244445"/>
            <a:ext cx="11198578" cy="1113576"/>
          </a:xfrm>
        </p:spPr>
        <p:txBody>
          <a:bodyPr>
            <a:normAutofit fontScale="90000"/>
          </a:bodyPr>
          <a:lstStyle/>
          <a:p>
            <a:pPr algn="ctr"/>
            <a:r>
              <a:rPr lang="hr-HR" sz="3100" cap="none" noProof="0" dirty="0">
                <a:effectLst>
                  <a:outerShdw blurRad="38100" dist="38100" dir="2700000" algn="tl">
                    <a:srgbClr val="000000">
                      <a:alpha val="43137"/>
                    </a:srgbClr>
                  </a:outerShdw>
                </a:effectLst>
              </a:rPr>
              <a:t>                                      </a:t>
            </a:r>
            <a:br>
              <a:rPr lang="hr-HR" sz="3100" cap="none" noProof="0" dirty="0">
                <a:effectLst>
                  <a:outerShdw blurRad="38100" dist="38100" dir="2700000" algn="tl">
                    <a:srgbClr val="000000">
                      <a:alpha val="43137"/>
                    </a:srgbClr>
                  </a:outerShdw>
                </a:effectLst>
              </a:rPr>
            </a:br>
            <a:br>
              <a:rPr lang="hr-HR" sz="3100" cap="none" noProof="0" dirty="0">
                <a:effectLst>
                  <a:outerShdw blurRad="38100" dist="38100" dir="2700000" algn="tl">
                    <a:srgbClr val="000000">
                      <a:alpha val="43137"/>
                    </a:srgbClr>
                  </a:outerShdw>
                </a:effectLst>
              </a:rPr>
            </a:br>
            <a:br>
              <a:rPr lang="hr-HR" sz="3100" cap="none" noProof="0" dirty="0">
                <a:effectLst>
                  <a:outerShdw blurRad="38100" dist="38100" dir="2700000" algn="tl">
                    <a:srgbClr val="000000">
                      <a:alpha val="43137"/>
                    </a:srgbClr>
                  </a:outerShdw>
                </a:effectLst>
              </a:rPr>
            </a:br>
            <a:br>
              <a:rPr lang="hr-HR" sz="3100" cap="none" noProof="0" dirty="0">
                <a:effectLst>
                  <a:outerShdw blurRad="38100" dist="38100" dir="2700000" algn="tl">
                    <a:srgbClr val="000000">
                      <a:alpha val="43137"/>
                    </a:srgbClr>
                  </a:outerShdw>
                </a:effectLst>
              </a:rPr>
            </a:br>
            <a:r>
              <a:rPr lang="hr-HR" sz="2800" cap="none" noProof="0" dirty="0">
                <a:effectLst>
                  <a:outerShdw blurRad="38100" dist="38100" dir="2700000" algn="tl">
                    <a:srgbClr val="000000">
                      <a:alpha val="43137"/>
                    </a:srgbClr>
                  </a:outerShdw>
                </a:effectLst>
              </a:rPr>
              <a:t>PRIHODI I PRIMICI</a:t>
            </a:r>
            <a:br>
              <a:rPr lang="hr-HR" sz="2800" cap="none" noProof="0" dirty="0">
                <a:effectLst>
                  <a:outerShdw blurRad="38100" dist="38100" dir="2700000" algn="tl">
                    <a:srgbClr val="000000">
                      <a:alpha val="43137"/>
                    </a:srgbClr>
                  </a:outerShdw>
                </a:effectLst>
              </a:rPr>
            </a:br>
            <a:br>
              <a:rPr lang="hr-HR" sz="2800" cap="none" noProof="0" dirty="0">
                <a:effectLst>
                  <a:outerShdw blurRad="38100" dist="38100" dir="2700000" algn="tl">
                    <a:srgbClr val="000000">
                      <a:alpha val="43137"/>
                    </a:srgbClr>
                  </a:outerShdw>
                </a:effectLst>
              </a:rPr>
            </a:br>
            <a:r>
              <a:rPr lang="hr-HR" sz="1800" cap="none" noProof="0" dirty="0"/>
              <a:t>Prihodi poslovanja općine Hum na Sutli za 2026. godinu planirani su u iznosu od 5.713.857,44 eura: </a:t>
            </a:r>
            <a:br>
              <a:rPr lang="hr-HR" sz="1800" cap="none" noProof="0" dirty="0"/>
            </a:br>
            <a:br>
              <a:rPr lang="hr-HR" sz="1800" cap="none" noProof="0" dirty="0"/>
            </a:br>
            <a:endParaRPr lang="hr-HR" sz="1800" cap="none" noProof="0" dirty="0"/>
          </a:p>
        </p:txBody>
      </p:sp>
      <p:sp>
        <p:nvSpPr>
          <p:cNvPr id="3" name="Rezervirano mjesto teksta 2"/>
          <p:cNvSpPr>
            <a:spLocks noGrp="1"/>
          </p:cNvSpPr>
          <p:nvPr>
            <p:ph type="body" idx="1"/>
          </p:nvPr>
        </p:nvSpPr>
        <p:spPr>
          <a:xfrm>
            <a:off x="496711" y="2770360"/>
            <a:ext cx="11030705" cy="1421394"/>
          </a:xfrm>
        </p:spPr>
        <p:txBody>
          <a:bodyPr>
            <a:noAutofit/>
          </a:bodyPr>
          <a:lstStyle/>
          <a:p>
            <a:pPr marL="342900" indent="-342900">
              <a:buFont typeface="Wingdings" panose="05000000000000000000" pitchFamily="2" charset="2"/>
              <a:buChar char="Ø"/>
            </a:pPr>
            <a:r>
              <a:rPr lang="hr-HR" sz="1300" noProof="0" dirty="0">
                <a:solidFill>
                  <a:srgbClr val="002060"/>
                </a:solidFill>
              </a:rPr>
              <a:t>Prihodi od poreza za 2026. godinu planirani su u iznosu od 2.865.700,00 EUR, a čine ih: </a:t>
            </a:r>
          </a:p>
          <a:p>
            <a:pPr marL="628650" lvl="1" indent="-171450">
              <a:buFont typeface="Wingdings" panose="05000000000000000000" pitchFamily="2" charset="2"/>
              <a:buChar char="ü"/>
            </a:pPr>
            <a:r>
              <a:rPr lang="hr-HR" sz="1100" noProof="0" dirty="0">
                <a:solidFill>
                  <a:srgbClr val="0047D6"/>
                </a:solidFill>
              </a:rPr>
              <a:t>prihodi od poreza na dohodak u iznosu od 2.797.100,00 EUR, </a:t>
            </a:r>
          </a:p>
          <a:p>
            <a:pPr marL="628650" lvl="1" indent="-171450">
              <a:buFont typeface="Wingdings" panose="05000000000000000000" pitchFamily="2" charset="2"/>
              <a:buChar char="ü"/>
            </a:pPr>
            <a:r>
              <a:rPr lang="hr-HR" sz="1100" noProof="0" dirty="0">
                <a:solidFill>
                  <a:srgbClr val="0047D6"/>
                </a:solidFill>
              </a:rPr>
              <a:t>prihodi od poreza na  imovinu u iznosu od 43.600,00 EUR, </a:t>
            </a:r>
          </a:p>
          <a:p>
            <a:pPr marL="628650" lvl="1" indent="-171450">
              <a:buFont typeface="Wingdings" panose="05000000000000000000" pitchFamily="2" charset="2"/>
              <a:buChar char="ü"/>
            </a:pPr>
            <a:r>
              <a:rPr lang="hr-HR" sz="1100" noProof="0" dirty="0">
                <a:solidFill>
                  <a:srgbClr val="0047D6"/>
                </a:solidFill>
              </a:rPr>
              <a:t>prihodi  od poreza na robu i usluge u iznosu od 25.000,00 EUR.</a:t>
            </a:r>
          </a:p>
          <a:p>
            <a:pPr marL="628650" lvl="1" indent="-171450">
              <a:buFont typeface="Wingdings" panose="05000000000000000000" pitchFamily="2" charset="2"/>
              <a:buChar char="ü"/>
            </a:pPr>
            <a:endParaRPr lang="hr-HR" sz="1100" noProof="0" dirty="0">
              <a:solidFill>
                <a:srgbClr val="0047D6"/>
              </a:solidFill>
            </a:endParaRPr>
          </a:p>
          <a:p>
            <a:endParaRPr lang="hr-HR" sz="1400" noProof="0" dirty="0">
              <a:solidFill>
                <a:srgbClr val="0047D6"/>
              </a:solidFill>
            </a:endParaRPr>
          </a:p>
          <a:p>
            <a:pPr marL="342900" indent="-342900">
              <a:buFont typeface="Wingdings" panose="05000000000000000000" pitchFamily="2" charset="2"/>
              <a:buChar char="Ø"/>
            </a:pPr>
            <a:endParaRPr lang="hr-HR" sz="1400" noProof="0" dirty="0"/>
          </a:p>
        </p:txBody>
      </p:sp>
    </p:spTree>
    <p:extLst>
      <p:ext uri="{BB962C8B-B14F-4D97-AF65-F5344CB8AC3E}">
        <p14:creationId xmlns:p14="http://schemas.microsoft.com/office/powerpoint/2010/main" val="3320714162"/>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a:extLst>
              <a:ext uri="{FF2B5EF4-FFF2-40B4-BE49-F238E27FC236}">
                <a16:creationId xmlns:a16="http://schemas.microsoft.com/office/drawing/2014/main" id="{A3B4D27F-EAB8-8EB5-F621-E23CE9AB924E}"/>
              </a:ext>
            </a:extLst>
          </p:cNvPr>
          <p:cNvSpPr>
            <a:spLocks noGrp="1"/>
          </p:cNvSpPr>
          <p:nvPr>
            <p:ph type="body" idx="1"/>
          </p:nvPr>
        </p:nvSpPr>
        <p:spPr>
          <a:xfrm>
            <a:off x="684212" y="470780"/>
            <a:ext cx="10868010" cy="5523620"/>
          </a:xfrm>
        </p:spPr>
        <p:txBody>
          <a:bodyPr/>
          <a:lstStyle/>
          <a:p>
            <a:pPr marL="285750" indent="-285750">
              <a:buFont typeface="Wingdings" panose="05000000000000000000" pitchFamily="2" charset="2"/>
              <a:buChar char="Ø"/>
            </a:pPr>
            <a:r>
              <a:rPr lang="hr-HR" sz="1300" noProof="0" dirty="0">
                <a:solidFill>
                  <a:srgbClr val="002060"/>
                </a:solidFill>
              </a:rPr>
              <a:t>Pomoći od subjekata unutar općeg proračuna za 2026. planirane su u iznosu od 1.967.760,44 EUR, a čine ih:</a:t>
            </a:r>
          </a:p>
          <a:p>
            <a:pPr marL="628650" lvl="1" indent="-171450">
              <a:buFont typeface="Wingdings" panose="05000000000000000000" pitchFamily="2" charset="2"/>
              <a:buChar char="ü"/>
            </a:pPr>
            <a:r>
              <a:rPr lang="hr-HR" sz="1100" noProof="0" dirty="0">
                <a:solidFill>
                  <a:srgbClr val="0047D6"/>
                </a:solidFill>
              </a:rPr>
              <a:t>tekuće pomoći iz državnog proračuna u iznosu od 19.800,00 EUR - sufinanciranje izrade digitalnog prostornog plana općine,</a:t>
            </a:r>
          </a:p>
          <a:p>
            <a:pPr marL="628650" lvl="1" indent="-171450">
              <a:buFont typeface="Wingdings" panose="05000000000000000000" pitchFamily="2" charset="2"/>
              <a:buChar char="ü"/>
            </a:pPr>
            <a:r>
              <a:rPr lang="hr-HR" sz="1100" noProof="0" dirty="0">
                <a:solidFill>
                  <a:srgbClr val="0047D6"/>
                </a:solidFill>
              </a:rPr>
              <a:t>tekuće pomoći iz državnog proračuna u iznosu od 94.310,00 EUR - fiskalna održivost dječjih vrtića,</a:t>
            </a:r>
          </a:p>
          <a:p>
            <a:pPr marL="628650" lvl="1" indent="-171450">
              <a:buFont typeface="Wingdings" panose="05000000000000000000" pitchFamily="2" charset="2"/>
              <a:buChar char="ü"/>
            </a:pPr>
            <a:r>
              <a:rPr lang="hr-HR" sz="1100" noProof="0" dirty="0">
                <a:solidFill>
                  <a:srgbClr val="0047D6"/>
                </a:solidFill>
              </a:rPr>
              <a:t>tekuće pomoći iz državnog proračuna u iznosu od 27.226,74 EUR - provedbu programa edukativnih, kulturnih i sportskih aktivnosti za predškolsku djecu,</a:t>
            </a:r>
          </a:p>
          <a:p>
            <a:pPr marL="628650" lvl="1" indent="-171450">
              <a:buFont typeface="Wingdings" panose="05000000000000000000" pitchFamily="2" charset="2"/>
              <a:buChar char="ü"/>
            </a:pPr>
            <a:r>
              <a:rPr lang="hr-HR" sz="1100" noProof="0" dirty="0">
                <a:solidFill>
                  <a:srgbClr val="0047D6"/>
                </a:solidFill>
              </a:rPr>
              <a:t>tekuće pomoći iz državnog proračuna u iznosu od 10.300,00 EUR - sufinanciranje zajedničkog službenika,</a:t>
            </a:r>
          </a:p>
          <a:p>
            <a:pPr marL="628650" lvl="1" indent="-171450">
              <a:buFont typeface="Wingdings" panose="05000000000000000000" pitchFamily="2" charset="2"/>
              <a:buChar char="ü"/>
            </a:pPr>
            <a:r>
              <a:rPr lang="hr-HR" sz="1100" noProof="0" dirty="0">
                <a:solidFill>
                  <a:srgbClr val="0047D6"/>
                </a:solidFill>
              </a:rPr>
              <a:t>tekuće pomoći iz županijskog proračuna u iznosu od 47.000,00 EUR,</a:t>
            </a:r>
          </a:p>
          <a:p>
            <a:pPr marL="628650" lvl="1" indent="-171450">
              <a:buFont typeface="Wingdings" panose="05000000000000000000" pitchFamily="2" charset="2"/>
              <a:buChar char="ü"/>
            </a:pPr>
            <a:r>
              <a:rPr lang="hr-HR" sz="1100" noProof="0" dirty="0">
                <a:solidFill>
                  <a:srgbClr val="0047D6"/>
                </a:solidFill>
              </a:rPr>
              <a:t>Tekuće pomoći iz općinskih proračuna u iznosu od 11.000,00 EUR - sufinanciranje zajedničkog službenika,	</a:t>
            </a:r>
          </a:p>
          <a:p>
            <a:pPr marL="628650" lvl="1" indent="-171450">
              <a:buFont typeface="Wingdings" panose="05000000000000000000" pitchFamily="2" charset="2"/>
              <a:buChar char="ü"/>
            </a:pPr>
            <a:r>
              <a:rPr lang="hr-HR" sz="1100" noProof="0" dirty="0">
                <a:solidFill>
                  <a:srgbClr val="0047D6"/>
                </a:solidFill>
              </a:rPr>
              <a:t>kapitalne pomoći iz državnog proračuna u iznosu od 50.000,00 EUR - nedefinirane pomoći za ceste, klizišta,</a:t>
            </a:r>
          </a:p>
          <a:p>
            <a:pPr marL="628650" lvl="1" indent="-171450">
              <a:buFont typeface="Wingdings" panose="05000000000000000000" pitchFamily="2" charset="2"/>
              <a:buChar char="ü"/>
            </a:pPr>
            <a:r>
              <a:rPr lang="hr-HR" sz="1100" noProof="0" dirty="0">
                <a:solidFill>
                  <a:srgbClr val="0047D6"/>
                </a:solidFill>
              </a:rPr>
              <a:t>kapitalne pomoći iz državnog proračuna u iznosu od 130.214,21 EUR - MRRFEU - sufinanciranje EU projekta rekonstrukcija Narodne knjižnice,</a:t>
            </a:r>
          </a:p>
          <a:p>
            <a:pPr marL="628650" lvl="1" indent="-171450">
              <a:buFont typeface="Wingdings" panose="05000000000000000000" pitchFamily="2" charset="2"/>
              <a:buChar char="ü"/>
            </a:pPr>
            <a:r>
              <a:rPr lang="hr-HR" sz="1100" noProof="0" dirty="0">
                <a:solidFill>
                  <a:srgbClr val="0047D6"/>
                </a:solidFill>
              </a:rPr>
              <a:t>kapitalne pomoći iz državnog proračuna u iznosu od 106.044,26 EUR -APPPRR - nabava profesionalne čistilice,</a:t>
            </a:r>
          </a:p>
          <a:p>
            <a:pPr marL="628650" lvl="1" indent="-171450">
              <a:buFont typeface="Wingdings" panose="05000000000000000000" pitchFamily="2" charset="2"/>
              <a:buChar char="ü"/>
            </a:pPr>
            <a:r>
              <a:rPr lang="hr-HR" sz="1100" noProof="0" dirty="0">
                <a:solidFill>
                  <a:srgbClr val="0047D6"/>
                </a:solidFill>
              </a:rPr>
              <a:t>kapitalne pomoći iz državnog proračuna temeljem prijenosa EU sredstava u 2026. godini u  iznosu od 1.417.865,23 EUR - EU projekt rekonstrukcija Narodne knjižnice,</a:t>
            </a:r>
          </a:p>
          <a:p>
            <a:pPr marL="628650" lvl="1" indent="-171450">
              <a:buFont typeface="Wingdings" panose="05000000000000000000" pitchFamily="2" charset="2"/>
              <a:buChar char="ü"/>
            </a:pPr>
            <a:r>
              <a:rPr lang="hr-HR" sz="1100" noProof="0" dirty="0">
                <a:solidFill>
                  <a:srgbClr val="0047D6"/>
                </a:solidFill>
              </a:rPr>
              <a:t> kapitalne pomoći iz državnog proračuna temeljem prijenosa EU sredstava u 2026. godini planirane su u iznosu  od 32.000,00 EUR – projekt Digitalizacija javne uprave</a:t>
            </a:r>
            <a:r>
              <a:rPr lang="hr-HR" sz="1200" noProof="0" dirty="0">
                <a:solidFill>
                  <a:srgbClr val="0047D6"/>
                </a:solidFill>
              </a:rPr>
              <a:t>,</a:t>
            </a:r>
          </a:p>
          <a:p>
            <a:pPr marL="628650" lvl="1" indent="-171450">
              <a:buFont typeface="Wingdings" panose="05000000000000000000" pitchFamily="2" charset="2"/>
              <a:buChar char="ü"/>
            </a:pPr>
            <a:r>
              <a:rPr lang="hr-HR" sz="1100" noProof="0" dirty="0">
                <a:solidFill>
                  <a:srgbClr val="0047D6"/>
                </a:solidFill>
              </a:rPr>
              <a:t>Pomoći od izvanproračunskih korisnika u iznosu od 22.000,00 EUR – Hrvatske ceste - sufinanciranje troškova zimske službe.</a:t>
            </a:r>
          </a:p>
          <a:p>
            <a:endParaRPr lang="hr-HR" noProof="0" dirty="0"/>
          </a:p>
        </p:txBody>
      </p:sp>
    </p:spTree>
    <p:extLst>
      <p:ext uri="{BB962C8B-B14F-4D97-AF65-F5344CB8AC3E}">
        <p14:creationId xmlns:p14="http://schemas.microsoft.com/office/powerpoint/2010/main" val="85160380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theme/theme1.xml><?xml version="1.0" encoding="utf-8"?>
<a:theme xmlns:a="http://schemas.openxmlformats.org/drawingml/2006/main" name="Isječak">
  <a:themeElements>
    <a:clrScheme name="Isječak">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Isječa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sječak">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3791</TotalTime>
  <Words>4069</Words>
  <Application>Microsoft Office PowerPoint</Application>
  <PresentationFormat>Široki zaslon</PresentationFormat>
  <Paragraphs>322</Paragraphs>
  <Slides>24</Slides>
  <Notes>2</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24</vt:i4>
      </vt:variant>
    </vt:vector>
  </HeadingPairs>
  <TitlesOfParts>
    <vt:vector size="30" baseType="lpstr">
      <vt:lpstr>Aptos</vt:lpstr>
      <vt:lpstr>Calibri</vt:lpstr>
      <vt:lpstr>Century Gothic</vt:lpstr>
      <vt:lpstr>Wingdings</vt:lpstr>
      <vt:lpstr>Wingdings 3</vt:lpstr>
      <vt:lpstr>Isječak</vt:lpstr>
      <vt:lpstr>Općina hum na sutli hum na sutli 175 49231 hum na sutli mb:02621223 oib: 61743726362  www.humnasutli.hr</vt:lpstr>
      <vt:lpstr> Proračun je akt kojim se procjenjuju prihodi i primici te utvrđuju rashodi i izdaci Općine Hum na Sutli za proračunsku godinu, a sadrži i projekciju prihoda i primitaka te rashoda i izdataka za sljedeće dvije godine.   Proračun se odnosi na fiskalnu godinu i traje od 01. siječnja do 31. prosinca. Zakonodavni akt kojim su regulirana sva pitanja vezana uz proračun je Zakon o proračunu („Narodne novine” br.144/2021).    Jedini ovlašteni predlagatelj Proračuna Općine je općinski načelnik. Općinski načelnik Općine Hum na Sutli odgovoran je za zakonito planiranje i izvršavanje proračuna, za svrhovito, učinkovito i ekonomično raspolaganje proračunskim sredstvima.  Proračun donosi (izglasava) Općinsko vijeće do kraja godine za iduću godinu.  Treba napomenuti da proračun nije statičan akt već se sukladno zakonu može mijenjati tijekom proračunske godine. Ta izmjena se naziva Rebalans proračuna.   Procedura izmjena/rebalansa proračuna identična je proceduri njegova donošenja.                         Jedno od najvažnijih načela proračuna je                             da on mora biti URAVNOTEŽEN,    odnosno ukupna visina planiranih prihoda mora biti istovjetna ukupnoj visini planiranih rashoda! </vt:lpstr>
      <vt:lpstr>Proračun sadržava:</vt:lpstr>
      <vt:lpstr>  2. Posebni dio proračuna sadrži:  Plan rashoda i izdataka raspoređen je po organizacijskim  jedinicama (odjelima) i proračunskim korisnicima iskazanih po vrstama te raspoređenih u programe koji se sastoje od aktivnosti i projekata.         RAZDJEL: 001 OPĆINA HUM NA SUTLI   raspodijeljen je na GLAVE:          Glava: 01 OPĆINA HUM NA SUTLI – OPĆE JAVNE USLUGE  Glava: 02 DJEČJI VRTIĆ BALONČICA  Glava: 03  NARODNA KNJIŽNICA HUM NA SUTLI         </vt:lpstr>
      <vt:lpstr> </vt:lpstr>
      <vt:lpstr>Glava: 02  DJEČJI VRTIĆ BALONČICA    raspodijeljena je na program:  PROGRAM 1013 PREDŠKOLSKI ODGOJ - DJEČJI VRTIĆ BALONČICA  </vt:lpstr>
      <vt:lpstr>Proračun općine Hum na Sutli za 2026. godinu  Proračunski prihodi i primici:</vt:lpstr>
      <vt:lpstr>                                          PRIHODI I PRIMICI  Prihodi poslovanja općine Hum na Sutli za 2026. godinu planirani su u iznosu od 5.713.857,44 eura:   </vt:lpstr>
      <vt:lpstr>PowerPoint prezentacija</vt:lpstr>
      <vt:lpstr>PowerPoint prezentacija</vt:lpstr>
      <vt:lpstr>PowerPoint prezentacija</vt:lpstr>
      <vt:lpstr>PowerPoint prezentacija</vt:lpstr>
      <vt:lpstr>   Proračun općine Hum na Sutli za 2026. godinu   </vt:lpstr>
      <vt:lpstr>Rashodi i izdaci   OPIS POSEBNOG DIJELA PRORAČUNA </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OPĆINA HUM NA SUTLI</dc:title>
  <dc:creator>Opcina</dc:creator>
  <cp:lastModifiedBy>Društveni referent Hum na Sutli</cp:lastModifiedBy>
  <cp:revision>622</cp:revision>
  <cp:lastPrinted>2023-01-17T08:13:20Z</cp:lastPrinted>
  <dcterms:created xsi:type="dcterms:W3CDTF">2018-11-10T17:10:58Z</dcterms:created>
  <dcterms:modified xsi:type="dcterms:W3CDTF">2026-01-27T13:38:08Z</dcterms:modified>
</cp:coreProperties>
</file>